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ppt/charts/chart21.xml" ContentType="application/vnd.openxmlformats-officedocument.drawingml.chart+xml"/>
  <Override PartName="/ppt/drawings/drawing2.xml" ContentType="application/vnd.openxmlformats-officedocument.drawingml.chartshapes+xml"/>
  <Override PartName="/ppt/charts/chart22.xml" ContentType="application/vnd.openxmlformats-officedocument.drawingml.chart+xml"/>
  <Override PartName="/ppt/drawings/drawing3.xml" ContentType="application/vnd.openxmlformats-officedocument.drawingml.chartshapes+xml"/>
  <Override PartName="/ppt/charts/chart23.xml" ContentType="application/vnd.openxmlformats-officedocument.drawingml.chart+xml"/>
  <Override PartName="/ppt/drawings/drawing4.xml" ContentType="application/vnd.openxmlformats-officedocument.drawingml.chartshapes+xml"/>
  <Override PartName="/ppt/charts/chart24.xml" ContentType="application/vnd.openxmlformats-officedocument.drawingml.chart+xml"/>
  <Override PartName="/ppt/drawings/drawing5.xml" ContentType="application/vnd.openxmlformats-officedocument.drawingml.chartshapes+xml"/>
  <Override PartName="/ppt/charts/chart25.xml" ContentType="application/vnd.openxmlformats-officedocument.drawingml.chart+xml"/>
  <Override PartName="/ppt/drawings/drawing6.xml" ContentType="application/vnd.openxmlformats-officedocument.drawingml.chartshapes+xml"/>
  <Override PartName="/ppt/charts/chart26.xml" ContentType="application/vnd.openxmlformats-officedocument.drawingml.chart+xml"/>
  <Override PartName="/ppt/drawings/drawing7.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drawings/drawing8.xml" ContentType="application/vnd.openxmlformats-officedocument.drawingml.chartshapes+xml"/>
  <Override PartName="/ppt/charts/chart29.xml" ContentType="application/vnd.openxmlformats-officedocument.drawingml.chart+xml"/>
  <Override PartName="/ppt/drawings/drawing9.xml" ContentType="application/vnd.openxmlformats-officedocument.drawingml.chartshapes+xml"/>
  <Override PartName="/ppt/charts/chart30.xml" ContentType="application/vnd.openxmlformats-officedocument.drawingml.chart+xml"/>
  <Override PartName="/ppt/drawings/drawing10.xml" ContentType="application/vnd.openxmlformats-officedocument.drawingml.chartshapes+xml"/>
  <Override PartName="/ppt/charts/chart31.xml" ContentType="application/vnd.openxmlformats-officedocument.drawingml.chart+xml"/>
  <Override PartName="/ppt/drawings/drawing11.xml" ContentType="application/vnd.openxmlformats-officedocument.drawingml.chartshapes+xml"/>
  <Override PartName="/ppt/charts/chart32.xml" ContentType="application/vnd.openxmlformats-officedocument.drawingml.chart+xml"/>
  <Override PartName="/ppt/drawings/drawing12.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drawings/drawing13.xml" ContentType="application/vnd.openxmlformats-officedocument.drawingml.chartshapes+xml"/>
  <Override PartName="/ppt/charts/chart35.xml" ContentType="application/vnd.openxmlformats-officedocument.drawingml.chart+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2" r:id="rId2"/>
    <p:sldMasterId id="2147483729" r:id="rId3"/>
    <p:sldMasterId id="2147483735" r:id="rId4"/>
    <p:sldMasterId id="2147483748" r:id="rId5"/>
    <p:sldMasterId id="2147483761" r:id="rId6"/>
  </p:sldMasterIdLst>
  <p:notesMasterIdLst>
    <p:notesMasterId r:id="rId120"/>
  </p:notesMasterIdLst>
  <p:sldIdLst>
    <p:sldId id="557" r:id="rId7"/>
    <p:sldId id="558" r:id="rId8"/>
    <p:sldId id="964" r:id="rId9"/>
    <p:sldId id="559" r:id="rId10"/>
    <p:sldId id="863" r:id="rId11"/>
    <p:sldId id="780" r:id="rId12"/>
    <p:sldId id="781" r:id="rId13"/>
    <p:sldId id="782" r:id="rId14"/>
    <p:sldId id="783" r:id="rId15"/>
    <p:sldId id="865" r:id="rId16"/>
    <p:sldId id="866" r:id="rId17"/>
    <p:sldId id="784" r:id="rId18"/>
    <p:sldId id="867" r:id="rId19"/>
    <p:sldId id="785" r:id="rId20"/>
    <p:sldId id="864" r:id="rId21"/>
    <p:sldId id="786" r:id="rId22"/>
    <p:sldId id="377" r:id="rId23"/>
    <p:sldId id="787" r:id="rId24"/>
    <p:sldId id="788" r:id="rId25"/>
    <p:sldId id="869" r:id="rId26"/>
    <p:sldId id="701" r:id="rId27"/>
    <p:sldId id="950" r:id="rId28"/>
    <p:sldId id="951" r:id="rId29"/>
    <p:sldId id="952" r:id="rId30"/>
    <p:sldId id="953" r:id="rId31"/>
    <p:sldId id="954" r:id="rId32"/>
    <p:sldId id="955" r:id="rId33"/>
    <p:sldId id="956" r:id="rId34"/>
    <p:sldId id="957" r:id="rId35"/>
    <p:sldId id="958" r:id="rId36"/>
    <p:sldId id="959" r:id="rId37"/>
    <p:sldId id="960" r:id="rId38"/>
    <p:sldId id="961" r:id="rId39"/>
    <p:sldId id="962" r:id="rId40"/>
    <p:sldId id="963" r:id="rId41"/>
    <p:sldId id="760" r:id="rId42"/>
    <p:sldId id="852" r:id="rId43"/>
    <p:sldId id="853" r:id="rId44"/>
    <p:sldId id="854" r:id="rId45"/>
    <p:sldId id="941" r:id="rId46"/>
    <p:sldId id="942" r:id="rId47"/>
    <p:sldId id="943" r:id="rId48"/>
    <p:sldId id="944" r:id="rId49"/>
    <p:sldId id="945" r:id="rId50"/>
    <p:sldId id="946" r:id="rId51"/>
    <p:sldId id="947" r:id="rId52"/>
    <p:sldId id="948" r:id="rId53"/>
    <p:sldId id="910" r:id="rId54"/>
    <p:sldId id="911" r:id="rId55"/>
    <p:sldId id="912" r:id="rId56"/>
    <p:sldId id="913" r:id="rId57"/>
    <p:sldId id="940" r:id="rId58"/>
    <p:sldId id="914" r:id="rId59"/>
    <p:sldId id="915" r:id="rId60"/>
    <p:sldId id="916" r:id="rId61"/>
    <p:sldId id="917" r:id="rId62"/>
    <p:sldId id="918" r:id="rId63"/>
    <p:sldId id="919" r:id="rId64"/>
    <p:sldId id="920" r:id="rId65"/>
    <p:sldId id="921" r:id="rId66"/>
    <p:sldId id="922" r:id="rId67"/>
    <p:sldId id="923" r:id="rId68"/>
    <p:sldId id="924" r:id="rId69"/>
    <p:sldId id="925" r:id="rId70"/>
    <p:sldId id="926" r:id="rId71"/>
    <p:sldId id="927" r:id="rId72"/>
    <p:sldId id="928" r:id="rId73"/>
    <p:sldId id="929" r:id="rId74"/>
    <p:sldId id="930" r:id="rId75"/>
    <p:sldId id="931" r:id="rId76"/>
    <p:sldId id="932" r:id="rId77"/>
    <p:sldId id="933" r:id="rId78"/>
    <p:sldId id="934" r:id="rId79"/>
    <p:sldId id="935" r:id="rId80"/>
    <p:sldId id="936" r:id="rId81"/>
    <p:sldId id="937" r:id="rId82"/>
    <p:sldId id="895" r:id="rId83"/>
    <p:sldId id="896" r:id="rId84"/>
    <p:sldId id="900" r:id="rId85"/>
    <p:sldId id="901" r:id="rId86"/>
    <p:sldId id="904" r:id="rId87"/>
    <p:sldId id="905" r:id="rId88"/>
    <p:sldId id="902" r:id="rId89"/>
    <p:sldId id="903" r:id="rId90"/>
    <p:sldId id="892" r:id="rId91"/>
    <p:sldId id="893" r:id="rId92"/>
    <p:sldId id="891" r:id="rId93"/>
    <p:sldId id="890" r:id="rId94"/>
    <p:sldId id="762" r:id="rId95"/>
    <p:sldId id="870" r:id="rId96"/>
    <p:sldId id="871" r:id="rId97"/>
    <p:sldId id="872" r:id="rId98"/>
    <p:sldId id="873" r:id="rId99"/>
    <p:sldId id="898" r:id="rId100"/>
    <p:sldId id="949" r:id="rId101"/>
    <p:sldId id="874" r:id="rId102"/>
    <p:sldId id="875" r:id="rId103"/>
    <p:sldId id="907" r:id="rId104"/>
    <p:sldId id="906" r:id="rId105"/>
    <p:sldId id="908" r:id="rId106"/>
    <p:sldId id="909" r:id="rId107"/>
    <p:sldId id="815" r:id="rId108"/>
    <p:sldId id="878" r:id="rId109"/>
    <p:sldId id="879" r:id="rId110"/>
    <p:sldId id="880" r:id="rId111"/>
    <p:sldId id="847" r:id="rId112"/>
    <p:sldId id="881" r:id="rId113"/>
    <p:sldId id="882" r:id="rId114"/>
    <p:sldId id="883" r:id="rId115"/>
    <p:sldId id="884" r:id="rId116"/>
    <p:sldId id="886" r:id="rId117"/>
    <p:sldId id="885" r:id="rId118"/>
    <p:sldId id="272" r:id="rId119"/>
  </p:sldIdLst>
  <p:sldSz cx="9906000" cy="6858000" type="A4"/>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fSahinAgar"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AC4E"/>
    <a:srgbClr val="FFFFCC"/>
    <a:srgbClr val="FF6600"/>
    <a:srgbClr val="CC0066"/>
    <a:srgbClr val="FF8029"/>
    <a:srgbClr val="639729"/>
    <a:srgbClr val="333399"/>
    <a:srgbClr val="FF993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9516" autoAdjust="0"/>
  </p:normalViewPr>
  <p:slideViewPr>
    <p:cSldViewPr snapToGrid="0">
      <p:cViewPr varScale="1">
        <p:scale>
          <a:sx n="57" d="100"/>
          <a:sy n="57" d="100"/>
        </p:scale>
        <p:origin x="642" y="6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lumMod val="75000"/>
                </a:schemeClr>
              </a:solidFill>
            </c:spPr>
            <c:extLst>
              <c:ext xmlns:c16="http://schemas.microsoft.com/office/drawing/2014/chart" uri="{C3380CC4-5D6E-409C-BE32-E72D297353CC}">
                <c16:uniqueId val="{00000001-8044-4568-A957-364D50ECF874}"/>
              </c:ext>
            </c:extLst>
          </c:dPt>
          <c:dPt>
            <c:idx val="1"/>
            <c:bubble3D val="0"/>
            <c:explosion val="3"/>
            <c:spPr>
              <a:solidFill>
                <a:srgbClr val="C00000"/>
              </a:solidFill>
            </c:spPr>
            <c:extLst>
              <c:ext xmlns:c16="http://schemas.microsoft.com/office/drawing/2014/chart" uri="{C3380CC4-5D6E-409C-BE32-E72D297353CC}">
                <c16:uniqueId val="{00000003-8044-4568-A957-364D50ECF874}"/>
              </c:ext>
            </c:extLst>
          </c:dPt>
          <c:dLbls>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Kız</c:v>
                </c:pt>
                <c:pt idx="1">
                  <c:v>Erkek</c:v>
                </c:pt>
              </c:strCache>
            </c:strRef>
          </c:cat>
          <c:val>
            <c:numRef>
              <c:f>Sheet1!$B$2:$B$3</c:f>
              <c:numCache>
                <c:formatCode>0%</c:formatCode>
                <c:ptCount val="2"/>
                <c:pt idx="0">
                  <c:v>0.46</c:v>
                </c:pt>
                <c:pt idx="1">
                  <c:v>0.54</c:v>
                </c:pt>
              </c:numCache>
            </c:numRef>
          </c:val>
          <c:extLst>
            <c:ext xmlns:c16="http://schemas.microsoft.com/office/drawing/2014/chart" uri="{C3380CC4-5D6E-409C-BE32-E72D297353CC}">
              <c16:uniqueId val="{00000004-8044-4568-A957-364D50ECF874}"/>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0230664556821756"/>
          <c:y val="0.60799667941533997"/>
          <c:w val="0.30631934009724787"/>
          <c:h val="0.34518782056983605"/>
        </c:manualLayout>
      </c:layout>
      <c:overlay val="0"/>
      <c:txPr>
        <a:bodyPr/>
        <a:lstStyle/>
        <a:p>
          <a:pPr>
            <a:defRPr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88249545729853E-2"/>
          <c:y val="3.4615381994595545E-2"/>
          <c:w val="0.91502210781344639"/>
          <c:h val="0.94995948232919381"/>
        </c:manualLayout>
      </c:layout>
      <c:barChart>
        <c:barDir val="bar"/>
        <c:grouping val="percentStacked"/>
        <c:varyColors val="0"/>
        <c:ser>
          <c:idx val="0"/>
          <c:order val="0"/>
          <c:tx>
            <c:strRef>
              <c:f>Sheet1!$B$1</c:f>
              <c:strCache>
                <c:ptCount val="1"/>
                <c:pt idx="0">
                  <c:v>Hiç</c:v>
                </c:pt>
              </c:strCache>
            </c:strRef>
          </c:tx>
          <c:spPr>
            <a:solidFill>
              <a:srgbClr val="FF000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Sheet1!$B$2:$B$15</c:f>
              <c:numCache>
                <c:formatCode>0%</c:formatCode>
                <c:ptCount val="14"/>
                <c:pt idx="0">
                  <c:v>0.18338108882521489</c:v>
                </c:pt>
                <c:pt idx="1">
                  <c:v>0.22779369627507162</c:v>
                </c:pt>
                <c:pt idx="2">
                  <c:v>0.10888252148997135</c:v>
                </c:pt>
                <c:pt idx="3">
                  <c:v>0.49856733524355301</c:v>
                </c:pt>
                <c:pt idx="4">
                  <c:v>0.62464183381088823</c:v>
                </c:pt>
                <c:pt idx="5">
                  <c:v>0.34240687679083093</c:v>
                </c:pt>
                <c:pt idx="6">
                  <c:v>0.20916905444126074</c:v>
                </c:pt>
                <c:pt idx="7">
                  <c:v>0.19054441260744986</c:v>
                </c:pt>
                <c:pt idx="8">
                  <c:v>0.39255014326647564</c:v>
                </c:pt>
                <c:pt idx="9">
                  <c:v>0.6547277936962751</c:v>
                </c:pt>
                <c:pt idx="10">
                  <c:v>0.81232091690544417</c:v>
                </c:pt>
                <c:pt idx="11">
                  <c:v>0.24641833810888253</c:v>
                </c:pt>
                <c:pt idx="12">
                  <c:v>0.48567335243553006</c:v>
                </c:pt>
                <c:pt idx="13">
                  <c:v>0.61891117478510027</c:v>
                </c:pt>
              </c:numCache>
            </c:numRef>
          </c:val>
          <c:extLst>
            <c:ext xmlns:c16="http://schemas.microsoft.com/office/drawing/2014/chart" uri="{C3380CC4-5D6E-409C-BE32-E72D297353CC}">
              <c16:uniqueId val="{00000000-3B44-44B6-933A-E42198E10AA0}"/>
            </c:ext>
          </c:extLst>
        </c:ser>
        <c:ser>
          <c:idx val="1"/>
          <c:order val="1"/>
          <c:tx>
            <c:strRef>
              <c:f>Sheet1!$C$1</c:f>
              <c:strCache>
                <c:ptCount val="1"/>
                <c:pt idx="0">
                  <c:v>Bazen</c:v>
                </c:pt>
              </c:strCache>
            </c:strRef>
          </c:tx>
          <c:spPr>
            <a:solidFill>
              <a:schemeClr val="bg1">
                <a:lumMod val="50000"/>
              </a:schemeClr>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Sheet1!$C$2:$C$15</c:f>
              <c:numCache>
                <c:formatCode>0%</c:formatCode>
                <c:ptCount val="14"/>
                <c:pt idx="0">
                  <c:v>0.39255014326647564</c:v>
                </c:pt>
                <c:pt idx="1">
                  <c:v>0.52005730659025784</c:v>
                </c:pt>
                <c:pt idx="2">
                  <c:v>0.52865329512893988</c:v>
                </c:pt>
                <c:pt idx="3">
                  <c:v>0.38968481375358166</c:v>
                </c:pt>
                <c:pt idx="4">
                  <c:v>0.29083094555873923</c:v>
                </c:pt>
                <c:pt idx="5">
                  <c:v>0.53438395415472784</c:v>
                </c:pt>
                <c:pt idx="6">
                  <c:v>0.40257879656160456</c:v>
                </c:pt>
                <c:pt idx="7">
                  <c:v>0.42979942693409739</c:v>
                </c:pt>
                <c:pt idx="8">
                  <c:v>0.37392550143266473</c:v>
                </c:pt>
                <c:pt idx="9">
                  <c:v>0.27077363896848139</c:v>
                </c:pt>
                <c:pt idx="10">
                  <c:v>0.166189111747851</c:v>
                </c:pt>
                <c:pt idx="11">
                  <c:v>0.46418338108882523</c:v>
                </c:pt>
                <c:pt idx="12">
                  <c:v>0.35816618911174786</c:v>
                </c:pt>
                <c:pt idx="13">
                  <c:v>0.30945558739255014</c:v>
                </c:pt>
              </c:numCache>
            </c:numRef>
          </c:val>
          <c:extLst>
            <c:ext xmlns:c16="http://schemas.microsoft.com/office/drawing/2014/chart" uri="{C3380CC4-5D6E-409C-BE32-E72D297353CC}">
              <c16:uniqueId val="{00000001-3B44-44B6-933A-E42198E10AA0}"/>
            </c:ext>
          </c:extLst>
        </c:ser>
        <c:ser>
          <c:idx val="2"/>
          <c:order val="2"/>
          <c:tx>
            <c:strRef>
              <c:f>Sheet1!$D$1</c:f>
              <c:strCache>
                <c:ptCount val="1"/>
                <c:pt idx="0">
                  <c:v>Her zaman</c:v>
                </c:pt>
              </c:strCache>
            </c:strRef>
          </c:tx>
          <c:spPr>
            <a:solidFill>
              <a:srgbClr val="00B05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Sheet1!$D$2:$D$15</c:f>
              <c:numCache>
                <c:formatCode>0%</c:formatCode>
                <c:ptCount val="14"/>
                <c:pt idx="0">
                  <c:v>0.42406876790830944</c:v>
                </c:pt>
                <c:pt idx="1">
                  <c:v>0.25214899713467048</c:v>
                </c:pt>
                <c:pt idx="2">
                  <c:v>0.36246418338108882</c:v>
                </c:pt>
                <c:pt idx="3">
                  <c:v>0.11174785100286533</c:v>
                </c:pt>
                <c:pt idx="4">
                  <c:v>8.452722063037249E-2</c:v>
                </c:pt>
                <c:pt idx="5">
                  <c:v>0.12320916905444126</c:v>
                </c:pt>
                <c:pt idx="6">
                  <c:v>0.38825214899713467</c:v>
                </c:pt>
                <c:pt idx="7">
                  <c:v>0.37965616045845274</c:v>
                </c:pt>
                <c:pt idx="8">
                  <c:v>0.2335243553008596</c:v>
                </c:pt>
                <c:pt idx="9">
                  <c:v>7.4498567335243557E-2</c:v>
                </c:pt>
                <c:pt idx="10">
                  <c:v>2.148997134670487E-2</c:v>
                </c:pt>
                <c:pt idx="11">
                  <c:v>0.28939828080229224</c:v>
                </c:pt>
                <c:pt idx="12">
                  <c:v>0.15616045845272206</c:v>
                </c:pt>
                <c:pt idx="13">
                  <c:v>7.1633237822349566E-2</c:v>
                </c:pt>
              </c:numCache>
            </c:numRef>
          </c:val>
          <c:extLst>
            <c:ext xmlns:c16="http://schemas.microsoft.com/office/drawing/2014/chart" uri="{C3380CC4-5D6E-409C-BE32-E72D297353CC}">
              <c16:uniqueId val="{00000002-3B44-44B6-933A-E42198E10AA0}"/>
            </c:ext>
          </c:extLst>
        </c:ser>
        <c:dLbls>
          <c:dLblPos val="ctr"/>
          <c:showLegendKey val="0"/>
          <c:showVal val="1"/>
          <c:showCatName val="0"/>
          <c:showSerName val="0"/>
          <c:showPercent val="0"/>
          <c:showBubbleSize val="0"/>
        </c:dLbls>
        <c:gapWidth val="44"/>
        <c:overlap val="100"/>
        <c:axId val="255133568"/>
        <c:axId val="255135104"/>
      </c:barChart>
      <c:catAx>
        <c:axId val="255133568"/>
        <c:scaling>
          <c:orientation val="maxMin"/>
        </c:scaling>
        <c:delete val="1"/>
        <c:axPos val="l"/>
        <c:numFmt formatCode="General" sourceLinked="0"/>
        <c:majorTickMark val="out"/>
        <c:minorTickMark val="none"/>
        <c:tickLblPos val="nextTo"/>
        <c:crossAx val="255135104"/>
        <c:crosses val="autoZero"/>
        <c:auto val="1"/>
        <c:lblAlgn val="ctr"/>
        <c:lblOffset val="100"/>
        <c:noMultiLvlLbl val="0"/>
      </c:catAx>
      <c:valAx>
        <c:axId val="255135104"/>
        <c:scaling>
          <c:orientation val="minMax"/>
        </c:scaling>
        <c:delete val="1"/>
        <c:axPos val="t"/>
        <c:numFmt formatCode="0%" sourceLinked="1"/>
        <c:majorTickMark val="out"/>
        <c:minorTickMark val="none"/>
        <c:tickLblPos val="nextTo"/>
        <c:crossAx val="255133568"/>
        <c:crosses val="autoZero"/>
        <c:crossBetween val="between"/>
      </c:valAx>
    </c:plotArea>
    <c:plotVisOnly val="1"/>
    <c:dispBlanksAs val="gap"/>
    <c:showDLblsOverMax val="0"/>
  </c:chart>
  <c:txPr>
    <a:bodyPr/>
    <a:lstStyle/>
    <a:p>
      <a:pPr>
        <a:defRPr sz="1000" b="1">
          <a:solidFill>
            <a:schemeClr val="bg1"/>
          </a:solidFill>
        </a:defRPr>
      </a:pPr>
      <a:endParaRPr lang="tr-T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88249545729853E-2"/>
          <c:y val="3.4615381994595545E-2"/>
          <c:w val="0.91502210781344639"/>
          <c:h val="0.94995948232919381"/>
        </c:manualLayout>
      </c:layout>
      <c:barChart>
        <c:barDir val="bar"/>
        <c:grouping val="percentStacked"/>
        <c:varyColors val="0"/>
        <c:ser>
          <c:idx val="0"/>
          <c:order val="0"/>
          <c:tx>
            <c:strRef>
              <c:f>Sheet1!$B$1</c:f>
              <c:strCache>
                <c:ptCount val="1"/>
                <c:pt idx="0">
                  <c:v>Hiç</c:v>
                </c:pt>
              </c:strCache>
            </c:strRef>
          </c:tx>
          <c:spPr>
            <a:solidFill>
              <a:srgbClr val="FF000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Sheet1!$B$2:$B$15</c:f>
              <c:numCache>
                <c:formatCode>0%</c:formatCode>
                <c:ptCount val="14"/>
                <c:pt idx="0">
                  <c:v>0.17478510028653296</c:v>
                </c:pt>
                <c:pt idx="1">
                  <c:v>0.13753581661891118</c:v>
                </c:pt>
                <c:pt idx="2">
                  <c:v>5.8739255014326648E-2</c:v>
                </c:pt>
                <c:pt idx="3">
                  <c:v>0.6418338108882522</c:v>
                </c:pt>
                <c:pt idx="4">
                  <c:v>0.74068767908309452</c:v>
                </c:pt>
                <c:pt idx="5">
                  <c:v>0.45702005730659023</c:v>
                </c:pt>
                <c:pt idx="6">
                  <c:v>0.17191977077363896</c:v>
                </c:pt>
                <c:pt idx="7">
                  <c:v>0.13896848137535817</c:v>
                </c:pt>
                <c:pt idx="8">
                  <c:v>0.37392550143266473</c:v>
                </c:pt>
                <c:pt idx="9">
                  <c:v>0.49570200573065903</c:v>
                </c:pt>
                <c:pt idx="10">
                  <c:v>0.76790830945558741</c:v>
                </c:pt>
                <c:pt idx="11">
                  <c:v>0.22492836676217765</c:v>
                </c:pt>
                <c:pt idx="12">
                  <c:v>0.44555873925501432</c:v>
                </c:pt>
                <c:pt idx="13">
                  <c:v>0.47134670487106017</c:v>
                </c:pt>
              </c:numCache>
            </c:numRef>
          </c:val>
          <c:extLst>
            <c:ext xmlns:c16="http://schemas.microsoft.com/office/drawing/2014/chart" uri="{C3380CC4-5D6E-409C-BE32-E72D297353CC}">
              <c16:uniqueId val="{00000000-0984-449D-BF3A-EDD1E7F46AB8}"/>
            </c:ext>
          </c:extLst>
        </c:ser>
        <c:ser>
          <c:idx val="1"/>
          <c:order val="1"/>
          <c:tx>
            <c:strRef>
              <c:f>Sheet1!$C$1</c:f>
              <c:strCache>
                <c:ptCount val="1"/>
                <c:pt idx="0">
                  <c:v>Bazen</c:v>
                </c:pt>
              </c:strCache>
            </c:strRef>
          </c:tx>
          <c:spPr>
            <a:solidFill>
              <a:schemeClr val="bg1">
                <a:lumMod val="50000"/>
              </a:schemeClr>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Sheet1!$C$2:$C$15</c:f>
              <c:numCache>
                <c:formatCode>0%</c:formatCode>
                <c:ptCount val="14"/>
                <c:pt idx="0">
                  <c:v>0.37249283667621774</c:v>
                </c:pt>
                <c:pt idx="1">
                  <c:v>0.57736389684813749</c:v>
                </c:pt>
                <c:pt idx="2">
                  <c:v>0.56590257879656158</c:v>
                </c:pt>
                <c:pt idx="3">
                  <c:v>0.28796561604584525</c:v>
                </c:pt>
                <c:pt idx="4">
                  <c:v>0.20057306590257878</c:v>
                </c:pt>
                <c:pt idx="5">
                  <c:v>0.44126074498567336</c:v>
                </c:pt>
                <c:pt idx="6">
                  <c:v>0.41547277936962751</c:v>
                </c:pt>
                <c:pt idx="7">
                  <c:v>0.42836676217765041</c:v>
                </c:pt>
                <c:pt idx="8">
                  <c:v>0.37822349570200575</c:v>
                </c:pt>
                <c:pt idx="9">
                  <c:v>0.40114613180515757</c:v>
                </c:pt>
                <c:pt idx="10">
                  <c:v>0.19627507163323782</c:v>
                </c:pt>
                <c:pt idx="11">
                  <c:v>0.47421203438395415</c:v>
                </c:pt>
                <c:pt idx="12">
                  <c:v>0.39828080229226359</c:v>
                </c:pt>
                <c:pt idx="13">
                  <c:v>0.43696275071633239</c:v>
                </c:pt>
              </c:numCache>
            </c:numRef>
          </c:val>
          <c:extLst>
            <c:ext xmlns:c16="http://schemas.microsoft.com/office/drawing/2014/chart" uri="{C3380CC4-5D6E-409C-BE32-E72D297353CC}">
              <c16:uniqueId val="{00000001-0984-449D-BF3A-EDD1E7F46AB8}"/>
            </c:ext>
          </c:extLst>
        </c:ser>
        <c:ser>
          <c:idx val="2"/>
          <c:order val="2"/>
          <c:tx>
            <c:strRef>
              <c:f>Sheet1!$D$1</c:f>
              <c:strCache>
                <c:ptCount val="1"/>
                <c:pt idx="0">
                  <c:v>Her zaman</c:v>
                </c:pt>
              </c:strCache>
            </c:strRef>
          </c:tx>
          <c:spPr>
            <a:solidFill>
              <a:srgbClr val="00B05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Sheet1!$D$2:$D$15</c:f>
              <c:numCache>
                <c:formatCode>0%</c:formatCode>
                <c:ptCount val="14"/>
                <c:pt idx="0">
                  <c:v>0.45272206303724927</c:v>
                </c:pt>
                <c:pt idx="1">
                  <c:v>0.28510028653295127</c:v>
                </c:pt>
                <c:pt idx="2">
                  <c:v>0.37535816618911177</c:v>
                </c:pt>
                <c:pt idx="3">
                  <c:v>7.0200573065902577E-2</c:v>
                </c:pt>
                <c:pt idx="4">
                  <c:v>5.8739255014326648E-2</c:v>
                </c:pt>
                <c:pt idx="5">
                  <c:v>0.10171919770773639</c:v>
                </c:pt>
                <c:pt idx="6">
                  <c:v>0.41260744985673353</c:v>
                </c:pt>
                <c:pt idx="7">
                  <c:v>0.43266475644699143</c:v>
                </c:pt>
                <c:pt idx="8">
                  <c:v>0.24785100286532952</c:v>
                </c:pt>
                <c:pt idx="9">
                  <c:v>0.10315186246418338</c:v>
                </c:pt>
                <c:pt idx="10">
                  <c:v>3.5816618911174783E-2</c:v>
                </c:pt>
                <c:pt idx="11">
                  <c:v>0.3008595988538682</c:v>
                </c:pt>
                <c:pt idx="12">
                  <c:v>0.15616045845272206</c:v>
                </c:pt>
                <c:pt idx="13">
                  <c:v>9.1690544412607447E-2</c:v>
                </c:pt>
              </c:numCache>
            </c:numRef>
          </c:val>
          <c:extLst>
            <c:ext xmlns:c16="http://schemas.microsoft.com/office/drawing/2014/chart" uri="{C3380CC4-5D6E-409C-BE32-E72D297353CC}">
              <c16:uniqueId val="{00000002-0984-449D-BF3A-EDD1E7F46AB8}"/>
            </c:ext>
          </c:extLst>
        </c:ser>
        <c:dLbls>
          <c:dLblPos val="ctr"/>
          <c:showLegendKey val="0"/>
          <c:showVal val="1"/>
          <c:showCatName val="0"/>
          <c:showSerName val="0"/>
          <c:showPercent val="0"/>
          <c:showBubbleSize val="0"/>
        </c:dLbls>
        <c:gapWidth val="44"/>
        <c:overlap val="100"/>
        <c:axId val="254232064"/>
        <c:axId val="254233600"/>
      </c:barChart>
      <c:catAx>
        <c:axId val="254232064"/>
        <c:scaling>
          <c:orientation val="maxMin"/>
        </c:scaling>
        <c:delete val="1"/>
        <c:axPos val="l"/>
        <c:numFmt formatCode="General" sourceLinked="0"/>
        <c:majorTickMark val="out"/>
        <c:minorTickMark val="none"/>
        <c:tickLblPos val="nextTo"/>
        <c:crossAx val="254233600"/>
        <c:crosses val="autoZero"/>
        <c:auto val="1"/>
        <c:lblAlgn val="ctr"/>
        <c:lblOffset val="100"/>
        <c:noMultiLvlLbl val="0"/>
      </c:catAx>
      <c:valAx>
        <c:axId val="254233600"/>
        <c:scaling>
          <c:orientation val="minMax"/>
        </c:scaling>
        <c:delete val="1"/>
        <c:axPos val="t"/>
        <c:numFmt formatCode="0%" sourceLinked="1"/>
        <c:majorTickMark val="out"/>
        <c:minorTickMark val="none"/>
        <c:tickLblPos val="nextTo"/>
        <c:crossAx val="254232064"/>
        <c:crosses val="autoZero"/>
        <c:crossBetween val="between"/>
      </c:valAx>
    </c:plotArea>
    <c:plotVisOnly val="1"/>
    <c:dispBlanksAs val="gap"/>
    <c:showDLblsOverMax val="0"/>
  </c:chart>
  <c:txPr>
    <a:bodyPr/>
    <a:lstStyle/>
    <a:p>
      <a:pPr>
        <a:defRPr sz="1000" b="1">
          <a:solidFill>
            <a:schemeClr val="bg1"/>
          </a:solidFill>
        </a:defRPr>
      </a:pPr>
      <a:endParaRPr lang="tr-T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88249545729853E-2"/>
          <c:y val="3.4615381994595545E-2"/>
          <c:w val="0.91502210781344639"/>
          <c:h val="0.94995948232919381"/>
        </c:manualLayout>
      </c:layout>
      <c:barChart>
        <c:barDir val="bar"/>
        <c:grouping val="percentStacked"/>
        <c:varyColors val="0"/>
        <c:ser>
          <c:idx val="0"/>
          <c:order val="0"/>
          <c:tx>
            <c:strRef>
              <c:f>Sheet1!$B$1</c:f>
              <c:strCache>
                <c:ptCount val="1"/>
                <c:pt idx="0">
                  <c:v>Hiç</c:v>
                </c:pt>
              </c:strCache>
            </c:strRef>
          </c:tx>
          <c:spPr>
            <a:solidFill>
              <a:srgbClr val="FF000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Sheet1!$B$2:$B$15</c:f>
              <c:numCache>
                <c:formatCode>0%</c:formatCode>
                <c:ptCount val="14"/>
                <c:pt idx="0">
                  <c:v>0.55444126074498568</c:v>
                </c:pt>
                <c:pt idx="1">
                  <c:v>0.79369627507163321</c:v>
                </c:pt>
                <c:pt idx="2">
                  <c:v>0.75931232091690548</c:v>
                </c:pt>
                <c:pt idx="3">
                  <c:v>0.68481375358166185</c:v>
                </c:pt>
                <c:pt idx="4">
                  <c:v>0.76361031518624645</c:v>
                </c:pt>
                <c:pt idx="5">
                  <c:v>0.74641833810888247</c:v>
                </c:pt>
                <c:pt idx="6">
                  <c:v>0.43123209169054444</c:v>
                </c:pt>
                <c:pt idx="7">
                  <c:v>0.53724928366762181</c:v>
                </c:pt>
                <c:pt idx="8">
                  <c:v>0.12750716332378223</c:v>
                </c:pt>
                <c:pt idx="9">
                  <c:v>0.26790830945558741</c:v>
                </c:pt>
                <c:pt idx="10">
                  <c:v>0.52865329512893988</c:v>
                </c:pt>
                <c:pt idx="11">
                  <c:v>0.29369627507163326</c:v>
                </c:pt>
                <c:pt idx="12">
                  <c:v>0.20916905444126074</c:v>
                </c:pt>
                <c:pt idx="13">
                  <c:v>0.3209169054441261</c:v>
                </c:pt>
              </c:numCache>
            </c:numRef>
          </c:val>
          <c:extLst>
            <c:ext xmlns:c16="http://schemas.microsoft.com/office/drawing/2014/chart" uri="{C3380CC4-5D6E-409C-BE32-E72D297353CC}">
              <c16:uniqueId val="{00000000-2105-4AD1-A806-161E4B1CD15D}"/>
            </c:ext>
          </c:extLst>
        </c:ser>
        <c:ser>
          <c:idx val="1"/>
          <c:order val="1"/>
          <c:tx>
            <c:strRef>
              <c:f>Sheet1!$C$1</c:f>
              <c:strCache>
                <c:ptCount val="1"/>
                <c:pt idx="0">
                  <c:v>Bazen</c:v>
                </c:pt>
              </c:strCache>
            </c:strRef>
          </c:tx>
          <c:spPr>
            <a:solidFill>
              <a:schemeClr val="bg1">
                <a:lumMod val="50000"/>
              </a:schemeClr>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Sheet1!$C$2:$C$15</c:f>
              <c:numCache>
                <c:formatCode>0%</c:formatCode>
                <c:ptCount val="14"/>
                <c:pt idx="0">
                  <c:v>0.28939828080229224</c:v>
                </c:pt>
                <c:pt idx="1">
                  <c:v>0.17191977077363896</c:v>
                </c:pt>
                <c:pt idx="2">
                  <c:v>0.18624641833810887</c:v>
                </c:pt>
                <c:pt idx="3">
                  <c:v>0.24928366762177651</c:v>
                </c:pt>
                <c:pt idx="4">
                  <c:v>0.19197707736389685</c:v>
                </c:pt>
                <c:pt idx="5">
                  <c:v>0.20916905444126074</c:v>
                </c:pt>
                <c:pt idx="6">
                  <c:v>0.37679083094555876</c:v>
                </c:pt>
                <c:pt idx="7">
                  <c:v>0.29226361031518627</c:v>
                </c:pt>
                <c:pt idx="8">
                  <c:v>0.48137535816618909</c:v>
                </c:pt>
                <c:pt idx="9">
                  <c:v>0.54727793696275073</c:v>
                </c:pt>
                <c:pt idx="10">
                  <c:v>0.38968481375358166</c:v>
                </c:pt>
                <c:pt idx="11">
                  <c:v>0.44985673352435529</c:v>
                </c:pt>
                <c:pt idx="12">
                  <c:v>0.51862464183381085</c:v>
                </c:pt>
                <c:pt idx="13">
                  <c:v>0.53295128939828085</c:v>
                </c:pt>
              </c:numCache>
            </c:numRef>
          </c:val>
          <c:extLst>
            <c:ext xmlns:c16="http://schemas.microsoft.com/office/drawing/2014/chart" uri="{C3380CC4-5D6E-409C-BE32-E72D297353CC}">
              <c16:uniqueId val="{00000001-2105-4AD1-A806-161E4B1CD15D}"/>
            </c:ext>
          </c:extLst>
        </c:ser>
        <c:ser>
          <c:idx val="2"/>
          <c:order val="2"/>
          <c:tx>
            <c:strRef>
              <c:f>Sheet1!$D$1</c:f>
              <c:strCache>
                <c:ptCount val="1"/>
                <c:pt idx="0">
                  <c:v>Her zaman</c:v>
                </c:pt>
              </c:strCache>
            </c:strRef>
          </c:tx>
          <c:spPr>
            <a:solidFill>
              <a:srgbClr val="00B05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Un ve unlu gıdalar</c:v>
                </c:pt>
                <c:pt idx="1">
                  <c:v>Kırmızı et</c:v>
                </c:pt>
                <c:pt idx="2">
                  <c:v>Beyaz et ve balık</c:v>
                </c:pt>
                <c:pt idx="3">
                  <c:v>Peynirler ve yumurta</c:v>
                </c:pt>
                <c:pt idx="4">
                  <c:v>İşlenmiş et ürünleri</c:v>
                </c:pt>
                <c:pt idx="5">
                  <c:v>Fast food / Hazır gıda / Hazır yemekler</c:v>
                </c:pt>
                <c:pt idx="6">
                  <c:v>Süt ve süt ürünleri</c:v>
                </c:pt>
                <c:pt idx="7">
                  <c:v>Sebze (çiğ veya pişmiş), salata, söğüş vb.</c:v>
                </c:pt>
                <c:pt idx="8">
                  <c:v>Taze meyve</c:v>
                </c:pt>
                <c:pt idx="9">
                  <c:v>Kuruyemişler</c:v>
                </c:pt>
                <c:pt idx="10">
                  <c:v>Kuru meyveler</c:v>
                </c:pt>
                <c:pt idx="11">
                  <c:v>Şişede veya kutuda satılan meyve suyu, buzlu çay, gazlı içecek, kola vb.</c:v>
                </c:pt>
                <c:pt idx="12">
                  <c:v>Pasta, bisküvi, çikolata, şekerleme – şeker, lolipop-, kakaolu fındık kreması, kek, şerbetli tatlı, reçel, bal, pekmez,</c:v>
                </c:pt>
                <c:pt idx="13">
                  <c:v>Sütlü tatlılar</c:v>
                </c:pt>
              </c:strCache>
            </c:strRef>
          </c:cat>
          <c:val>
            <c:numRef>
              <c:f>Sheet1!$D$2:$D$15</c:f>
              <c:numCache>
                <c:formatCode>0%</c:formatCode>
                <c:ptCount val="14"/>
                <c:pt idx="0">
                  <c:v>0.15616045845272206</c:v>
                </c:pt>
                <c:pt idx="1">
                  <c:v>3.4383954154727794E-2</c:v>
                </c:pt>
                <c:pt idx="2">
                  <c:v>5.4441260744985676E-2</c:v>
                </c:pt>
                <c:pt idx="3">
                  <c:v>6.5902578796561598E-2</c:v>
                </c:pt>
                <c:pt idx="4">
                  <c:v>4.4412607449856735E-2</c:v>
                </c:pt>
                <c:pt idx="5">
                  <c:v>4.4412607449856735E-2</c:v>
                </c:pt>
                <c:pt idx="6">
                  <c:v>0.19197707736389685</c:v>
                </c:pt>
                <c:pt idx="7">
                  <c:v>0.17048710601719197</c:v>
                </c:pt>
                <c:pt idx="8">
                  <c:v>0.39111747851002865</c:v>
                </c:pt>
                <c:pt idx="9">
                  <c:v>0.18481375358166188</c:v>
                </c:pt>
                <c:pt idx="10">
                  <c:v>8.1661891117478513E-2</c:v>
                </c:pt>
                <c:pt idx="11">
                  <c:v>0.25644699140401145</c:v>
                </c:pt>
                <c:pt idx="12">
                  <c:v>0.27220630372492838</c:v>
                </c:pt>
                <c:pt idx="13">
                  <c:v>0.14613180515759314</c:v>
                </c:pt>
              </c:numCache>
            </c:numRef>
          </c:val>
          <c:extLst>
            <c:ext xmlns:c16="http://schemas.microsoft.com/office/drawing/2014/chart" uri="{C3380CC4-5D6E-409C-BE32-E72D297353CC}">
              <c16:uniqueId val="{00000002-2105-4AD1-A806-161E4B1CD15D}"/>
            </c:ext>
          </c:extLst>
        </c:ser>
        <c:dLbls>
          <c:dLblPos val="ctr"/>
          <c:showLegendKey val="0"/>
          <c:showVal val="1"/>
          <c:showCatName val="0"/>
          <c:showSerName val="0"/>
          <c:showPercent val="0"/>
          <c:showBubbleSize val="0"/>
        </c:dLbls>
        <c:gapWidth val="44"/>
        <c:overlap val="100"/>
        <c:axId val="254325888"/>
        <c:axId val="254327424"/>
      </c:barChart>
      <c:catAx>
        <c:axId val="254325888"/>
        <c:scaling>
          <c:orientation val="maxMin"/>
        </c:scaling>
        <c:delete val="1"/>
        <c:axPos val="l"/>
        <c:numFmt formatCode="General" sourceLinked="0"/>
        <c:majorTickMark val="out"/>
        <c:minorTickMark val="none"/>
        <c:tickLblPos val="nextTo"/>
        <c:crossAx val="254327424"/>
        <c:crosses val="autoZero"/>
        <c:auto val="1"/>
        <c:lblAlgn val="ctr"/>
        <c:lblOffset val="100"/>
        <c:noMultiLvlLbl val="0"/>
      </c:catAx>
      <c:valAx>
        <c:axId val="254327424"/>
        <c:scaling>
          <c:orientation val="minMax"/>
        </c:scaling>
        <c:delete val="1"/>
        <c:axPos val="t"/>
        <c:numFmt formatCode="0%" sourceLinked="1"/>
        <c:majorTickMark val="out"/>
        <c:minorTickMark val="none"/>
        <c:tickLblPos val="nextTo"/>
        <c:crossAx val="254325888"/>
        <c:crosses val="autoZero"/>
        <c:crossBetween val="between"/>
      </c:valAx>
    </c:plotArea>
    <c:plotVisOnly val="1"/>
    <c:dispBlanksAs val="gap"/>
    <c:showDLblsOverMax val="0"/>
  </c:chart>
  <c:txPr>
    <a:bodyPr/>
    <a:lstStyle/>
    <a:p>
      <a:pPr>
        <a:defRPr sz="1000" b="1">
          <a:solidFill>
            <a:schemeClr val="bg1"/>
          </a:solidFill>
        </a:defRPr>
      </a:pPr>
      <a:endParaRPr lang="tr-T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extLst>
              <c:ext xmlns:c16="http://schemas.microsoft.com/office/drawing/2014/chart" uri="{C3380CC4-5D6E-409C-BE32-E72D297353CC}">
                <c16:uniqueId val="{00000000-F5E0-42AA-9A11-049FD8AEAFF3}"/>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2-F5E0-42AA-9A11-049FD8AEAFF3}"/>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VAR</c:v>
                </c:pt>
                <c:pt idx="1">
                  <c:v>YOK</c:v>
                </c:pt>
              </c:strCache>
            </c:strRef>
          </c:cat>
          <c:val>
            <c:numRef>
              <c:f>Sheet1!$B$2:$B$3</c:f>
              <c:numCache>
                <c:formatCode>0%</c:formatCode>
                <c:ptCount val="2"/>
                <c:pt idx="0">
                  <c:v>0.60492040520984081</c:v>
                </c:pt>
                <c:pt idx="1">
                  <c:v>0.39507959479015919</c:v>
                </c:pt>
              </c:numCache>
            </c:numRef>
          </c:val>
          <c:extLst>
            <c:ext xmlns:c16="http://schemas.microsoft.com/office/drawing/2014/chart" uri="{C3380CC4-5D6E-409C-BE32-E72D297353CC}">
              <c16:uniqueId val="{00000003-F5E0-42AA-9A11-049FD8AEAFF3}"/>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800" b="1">
                <a:solidFill>
                  <a:srgbClr val="0070C0"/>
                </a:solidFill>
              </a:defRPr>
            </a:pPr>
            <a:endParaRPr lang="tr-TR"/>
          </a:p>
        </c:txPr>
      </c:legendEntry>
      <c:legendEntry>
        <c:idx val="1"/>
        <c:txPr>
          <a:bodyPr/>
          <a:lstStyle/>
          <a:p>
            <a:pPr>
              <a:defRPr sz="1800" b="1">
                <a:solidFill>
                  <a:srgbClr val="00B050"/>
                </a:solidFill>
              </a:defRPr>
            </a:pPr>
            <a:endParaRPr lang="tr-TR"/>
          </a:p>
        </c:txPr>
      </c:legendEntry>
      <c:layout>
        <c:manualLayout>
          <c:xMode val="edge"/>
          <c:yMode val="edge"/>
          <c:x val="0.55067889874060572"/>
          <c:y val="0.62962524610315451"/>
          <c:w val="0.26552074063375064"/>
          <c:h val="0.2614472200424372"/>
        </c:manualLayout>
      </c:layout>
      <c:overlay val="0"/>
      <c:txPr>
        <a:bodyPr/>
        <a:lstStyle/>
        <a:p>
          <a:pPr>
            <a:defRPr sz="18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49548598095086094"/>
          <c:h val="0.66631080135495258"/>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0000"/>
              </a:solidFill>
              <a:scene3d>
                <a:camera prst="orthographicFront"/>
                <a:lightRig rig="threePt" dir="t"/>
              </a:scene3d>
              <a:sp3d>
                <a:bevelT w="0"/>
              </a:sp3d>
            </c:spPr>
            <c:extLst>
              <c:ext xmlns:c16="http://schemas.microsoft.com/office/drawing/2014/chart" uri="{C3380CC4-5D6E-409C-BE32-E72D297353CC}">
                <c16:uniqueId val="{00000001-836D-46E5-A973-4FA8160EA524}"/>
              </c:ext>
            </c:extLst>
          </c:dPt>
          <c:dPt>
            <c:idx val="1"/>
            <c:bubble3D val="0"/>
            <c:spPr>
              <a:solidFill>
                <a:srgbClr val="FF7979"/>
              </a:solidFill>
              <a:scene3d>
                <a:camera prst="orthographicFront"/>
                <a:lightRig rig="threePt" dir="t"/>
              </a:scene3d>
              <a:sp3d>
                <a:bevelT w="0"/>
              </a:sp3d>
            </c:spPr>
            <c:extLst>
              <c:ext xmlns:c16="http://schemas.microsoft.com/office/drawing/2014/chart" uri="{C3380CC4-5D6E-409C-BE32-E72D297353CC}">
                <c16:uniqueId val="{00000003-836D-46E5-A973-4FA8160EA524}"/>
              </c:ext>
            </c:extLst>
          </c:dPt>
          <c:dPt>
            <c:idx val="2"/>
            <c:bubble3D val="0"/>
            <c:spPr>
              <a:solidFill>
                <a:schemeClr val="bg1">
                  <a:lumMod val="50000"/>
                </a:schemeClr>
              </a:solidFill>
              <a:scene3d>
                <a:camera prst="orthographicFront"/>
                <a:lightRig rig="threePt" dir="t"/>
              </a:scene3d>
              <a:sp3d>
                <a:bevelT w="0"/>
              </a:sp3d>
            </c:spPr>
            <c:extLst>
              <c:ext xmlns:c16="http://schemas.microsoft.com/office/drawing/2014/chart" uri="{C3380CC4-5D6E-409C-BE32-E72D297353CC}">
                <c16:uniqueId val="{00000005-836D-46E5-A973-4FA8160EA524}"/>
              </c:ext>
            </c:extLst>
          </c:dPt>
          <c:dPt>
            <c:idx val="3"/>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7-836D-46E5-A973-4FA8160EA524}"/>
              </c:ext>
            </c:extLst>
          </c:dPt>
          <c:dPt>
            <c:idx val="4"/>
            <c:bubble3D val="0"/>
            <c:spPr>
              <a:solidFill>
                <a:srgbClr val="666633"/>
              </a:solidFill>
              <a:scene3d>
                <a:camera prst="orthographicFront"/>
                <a:lightRig rig="threePt" dir="t"/>
              </a:scene3d>
              <a:sp3d>
                <a:bevelT w="0"/>
              </a:sp3d>
            </c:spPr>
            <c:extLst>
              <c:ext xmlns:c16="http://schemas.microsoft.com/office/drawing/2014/chart" uri="{C3380CC4-5D6E-409C-BE32-E72D297353CC}">
                <c16:uniqueId val="{00000009-836D-46E5-A973-4FA8160EA524}"/>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(1) Kesinlikle sağlıklı beslenmiyor</c:v>
                </c:pt>
                <c:pt idx="1">
                  <c:v>(2) Sağlıklı beslenmiyor</c:v>
                </c:pt>
                <c:pt idx="2">
                  <c:v>(3) Emin değilim</c:v>
                </c:pt>
                <c:pt idx="3">
                  <c:v>(4) Sağlıklı besleniyor</c:v>
                </c:pt>
                <c:pt idx="4">
                  <c:v>(5) Kesinlikle sağlıklı besleniyor</c:v>
                </c:pt>
              </c:strCache>
            </c:strRef>
          </c:cat>
          <c:val>
            <c:numRef>
              <c:f>Sheet1!$B$2:$B$6</c:f>
              <c:numCache>
                <c:formatCode>0%</c:formatCode>
                <c:ptCount val="5"/>
                <c:pt idx="0">
                  <c:v>4.5845272206303724E-2</c:v>
                </c:pt>
                <c:pt idx="1">
                  <c:v>0.30515759312320917</c:v>
                </c:pt>
                <c:pt idx="2">
                  <c:v>0.12034383954154727</c:v>
                </c:pt>
                <c:pt idx="3">
                  <c:v>0.45415472779369626</c:v>
                </c:pt>
                <c:pt idx="4">
                  <c:v>7.4498567335243557E-2</c:v>
                </c:pt>
              </c:numCache>
            </c:numRef>
          </c:val>
          <c:extLst>
            <c:ext xmlns:c16="http://schemas.microsoft.com/office/drawing/2014/chart" uri="{C3380CC4-5D6E-409C-BE32-E72D297353CC}">
              <c16:uniqueId val="{0000000A-836D-46E5-A973-4FA8160EA524}"/>
            </c:ext>
          </c:extLst>
        </c:ser>
        <c:dLbls>
          <c:dLblPos val="ctr"/>
          <c:showLegendKey val="0"/>
          <c:showVal val="1"/>
          <c:showCatName val="0"/>
          <c:showSerName val="0"/>
          <c:showPercent val="0"/>
          <c:showBubbleSize val="0"/>
          <c:showLeaderLines val="1"/>
        </c:dLbls>
        <c:firstSliceAng val="308"/>
      </c:pieChart>
    </c:plotArea>
    <c:legend>
      <c:legendPos val="r"/>
      <c:legendEntry>
        <c:idx val="0"/>
        <c:txPr>
          <a:bodyPr/>
          <a:lstStyle/>
          <a:p>
            <a:pPr>
              <a:defRPr sz="1400" b="1">
                <a:solidFill>
                  <a:srgbClr val="FF0000"/>
                </a:solidFill>
              </a:defRPr>
            </a:pPr>
            <a:endParaRPr lang="tr-TR"/>
          </a:p>
        </c:txPr>
      </c:legendEntry>
      <c:legendEntry>
        <c:idx val="1"/>
        <c:txPr>
          <a:bodyPr/>
          <a:lstStyle/>
          <a:p>
            <a:pPr>
              <a:defRPr sz="1400" b="1">
                <a:solidFill>
                  <a:srgbClr val="FF7979"/>
                </a:solidFill>
              </a:defRPr>
            </a:pPr>
            <a:endParaRPr lang="tr-TR"/>
          </a:p>
        </c:txPr>
      </c:legendEntry>
      <c:legendEntry>
        <c:idx val="2"/>
        <c:txPr>
          <a:bodyPr/>
          <a:lstStyle/>
          <a:p>
            <a:pPr>
              <a:defRPr sz="1400" b="1">
                <a:solidFill>
                  <a:schemeClr val="bg1">
                    <a:lumMod val="50000"/>
                  </a:schemeClr>
                </a:solidFill>
              </a:defRPr>
            </a:pPr>
            <a:endParaRPr lang="tr-TR"/>
          </a:p>
        </c:txPr>
      </c:legendEntry>
      <c:legendEntry>
        <c:idx val="3"/>
        <c:txPr>
          <a:bodyPr/>
          <a:lstStyle/>
          <a:p>
            <a:pPr>
              <a:defRPr sz="1400" b="1">
                <a:solidFill>
                  <a:srgbClr val="00B050"/>
                </a:solidFill>
              </a:defRPr>
            </a:pPr>
            <a:endParaRPr lang="tr-TR"/>
          </a:p>
        </c:txPr>
      </c:legendEntry>
      <c:legendEntry>
        <c:idx val="4"/>
        <c:txPr>
          <a:bodyPr/>
          <a:lstStyle/>
          <a:p>
            <a:pPr>
              <a:defRPr sz="1400" b="1">
                <a:solidFill>
                  <a:srgbClr val="666633"/>
                </a:solidFill>
              </a:defRPr>
            </a:pPr>
            <a:endParaRPr lang="tr-TR"/>
          </a:p>
        </c:txPr>
      </c:legendEntry>
      <c:layout>
        <c:manualLayout>
          <c:xMode val="edge"/>
          <c:yMode val="edge"/>
          <c:x val="0.52982595621295625"/>
          <c:y val="0.57881209582882431"/>
          <c:w val="0.44687368283300077"/>
          <c:h val="0.39638722002655408"/>
        </c:manualLayout>
      </c:layout>
      <c:overlay val="0"/>
      <c:txPr>
        <a:bodyPr/>
        <a:lstStyle/>
        <a:p>
          <a:pPr>
            <a:defRPr sz="14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49548598095086094"/>
          <c:h val="0.66631080135495258"/>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7030A0"/>
              </a:solidFill>
              <a:scene3d>
                <a:camera prst="orthographicFront"/>
                <a:lightRig rig="threePt" dir="t"/>
              </a:scene3d>
              <a:sp3d>
                <a:bevelT w="0"/>
              </a:sp3d>
            </c:spPr>
            <c:extLst>
              <c:ext xmlns:c16="http://schemas.microsoft.com/office/drawing/2014/chart" uri="{C3380CC4-5D6E-409C-BE32-E72D297353CC}">
                <c16:uniqueId val="{00000001-001A-45AB-AB2F-925CE7D7EA92}"/>
              </c:ext>
            </c:extLst>
          </c:dPt>
          <c:dPt>
            <c:idx val="1"/>
            <c:bubble3D val="0"/>
            <c:spPr>
              <a:solidFill>
                <a:srgbClr val="00B0F0"/>
              </a:solidFill>
              <a:scene3d>
                <a:camera prst="orthographicFront"/>
                <a:lightRig rig="threePt" dir="t"/>
              </a:scene3d>
              <a:sp3d>
                <a:bevelT w="0"/>
              </a:sp3d>
            </c:spPr>
            <c:extLst>
              <c:ext xmlns:c16="http://schemas.microsoft.com/office/drawing/2014/chart" uri="{C3380CC4-5D6E-409C-BE32-E72D297353CC}">
                <c16:uniqueId val="{00000003-001A-45AB-AB2F-925CE7D7EA92}"/>
              </c:ext>
            </c:extLst>
          </c:dPt>
          <c:dPt>
            <c:idx val="2"/>
            <c:bubble3D val="0"/>
            <c:spPr>
              <a:solidFill>
                <a:srgbClr val="FF6600"/>
              </a:solidFill>
              <a:scene3d>
                <a:camera prst="orthographicFront"/>
                <a:lightRig rig="threePt" dir="t"/>
              </a:scene3d>
              <a:sp3d>
                <a:bevelT w="0"/>
              </a:sp3d>
            </c:spPr>
            <c:extLst>
              <c:ext xmlns:c16="http://schemas.microsoft.com/office/drawing/2014/chart" uri="{C3380CC4-5D6E-409C-BE32-E72D297353CC}">
                <c16:uniqueId val="{00000005-001A-45AB-AB2F-925CE7D7EA92}"/>
              </c:ext>
            </c:extLst>
          </c:dPt>
          <c:dPt>
            <c:idx val="3"/>
            <c:bubble3D val="0"/>
            <c:spPr>
              <a:solidFill>
                <a:srgbClr val="FF0000"/>
              </a:solidFill>
              <a:scene3d>
                <a:camera prst="orthographicFront"/>
                <a:lightRig rig="threePt" dir="t"/>
              </a:scene3d>
              <a:sp3d>
                <a:bevelT w="0"/>
              </a:sp3d>
            </c:spPr>
            <c:extLst>
              <c:ext xmlns:c16="http://schemas.microsoft.com/office/drawing/2014/chart" uri="{C3380CC4-5D6E-409C-BE32-E72D297353CC}">
                <c16:uniqueId val="{00000007-001A-45AB-AB2F-925CE7D7EA92}"/>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Zayıf</c:v>
                </c:pt>
                <c:pt idx="1">
                  <c:v>Normal kilolu</c:v>
                </c:pt>
                <c:pt idx="2">
                  <c:v>Hafif kilolu (tombul)</c:v>
                </c:pt>
                <c:pt idx="3">
                  <c:v>Fazla kilolu (şişman)</c:v>
                </c:pt>
              </c:strCache>
            </c:strRef>
          </c:cat>
          <c:val>
            <c:numRef>
              <c:f>Sheet1!$B$2:$B$5</c:f>
              <c:numCache>
                <c:formatCode>0%</c:formatCode>
                <c:ptCount val="4"/>
                <c:pt idx="0">
                  <c:v>0.2020057306590258</c:v>
                </c:pt>
                <c:pt idx="1">
                  <c:v>0.57163323782234954</c:v>
                </c:pt>
                <c:pt idx="2">
                  <c:v>0.14899713467048711</c:v>
                </c:pt>
                <c:pt idx="3">
                  <c:v>7.7363896848137534E-2</c:v>
                </c:pt>
              </c:numCache>
            </c:numRef>
          </c:val>
          <c:extLst>
            <c:ext xmlns:c16="http://schemas.microsoft.com/office/drawing/2014/chart" uri="{C3380CC4-5D6E-409C-BE32-E72D297353CC}">
              <c16:uniqueId val="{00000008-001A-45AB-AB2F-925CE7D7EA92}"/>
            </c:ext>
          </c:extLst>
        </c:ser>
        <c:dLbls>
          <c:dLblPos val="ctr"/>
          <c:showLegendKey val="0"/>
          <c:showVal val="1"/>
          <c:showCatName val="0"/>
          <c:showSerName val="0"/>
          <c:showPercent val="0"/>
          <c:showBubbleSize val="0"/>
          <c:showLeaderLines val="1"/>
        </c:dLbls>
        <c:firstSliceAng val="308"/>
      </c:pieChart>
    </c:plotArea>
    <c:legend>
      <c:legendPos val="r"/>
      <c:legendEntry>
        <c:idx val="0"/>
        <c:txPr>
          <a:bodyPr/>
          <a:lstStyle/>
          <a:p>
            <a:pPr>
              <a:defRPr sz="1400" b="1">
                <a:solidFill>
                  <a:srgbClr val="7030A0"/>
                </a:solidFill>
              </a:defRPr>
            </a:pPr>
            <a:endParaRPr lang="tr-TR"/>
          </a:p>
        </c:txPr>
      </c:legendEntry>
      <c:legendEntry>
        <c:idx val="1"/>
        <c:txPr>
          <a:bodyPr/>
          <a:lstStyle/>
          <a:p>
            <a:pPr>
              <a:defRPr sz="1400" b="1">
                <a:solidFill>
                  <a:srgbClr val="00B0F0"/>
                </a:solidFill>
              </a:defRPr>
            </a:pPr>
            <a:endParaRPr lang="tr-TR"/>
          </a:p>
        </c:txPr>
      </c:legendEntry>
      <c:legendEntry>
        <c:idx val="2"/>
        <c:txPr>
          <a:bodyPr/>
          <a:lstStyle/>
          <a:p>
            <a:pPr>
              <a:defRPr sz="1400" b="1">
                <a:solidFill>
                  <a:srgbClr val="FF6600"/>
                </a:solidFill>
              </a:defRPr>
            </a:pPr>
            <a:endParaRPr lang="tr-TR"/>
          </a:p>
        </c:txPr>
      </c:legendEntry>
      <c:legendEntry>
        <c:idx val="3"/>
        <c:txPr>
          <a:bodyPr/>
          <a:lstStyle/>
          <a:p>
            <a:pPr>
              <a:defRPr sz="1400" b="1">
                <a:solidFill>
                  <a:srgbClr val="FF0000"/>
                </a:solidFill>
              </a:defRPr>
            </a:pPr>
            <a:endParaRPr lang="tr-TR"/>
          </a:p>
        </c:txPr>
      </c:legendEntry>
      <c:layout>
        <c:manualLayout>
          <c:xMode val="edge"/>
          <c:yMode val="edge"/>
          <c:x val="0.45058453275063137"/>
          <c:y val="0.66574333050628332"/>
          <c:w val="0.44687368283300077"/>
          <c:h val="0.30945598534909502"/>
        </c:manualLayout>
      </c:layout>
      <c:overlay val="0"/>
      <c:txPr>
        <a:bodyPr/>
        <a:lstStyle/>
        <a:p>
          <a:pPr>
            <a:defRPr sz="14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77099774696397E-2"/>
          <c:y val="4.615384265946073E-2"/>
          <c:w val="0.79356031424673557"/>
          <c:h val="0.84302832805660755"/>
        </c:manualLayout>
      </c:layout>
      <c:barChart>
        <c:barDir val="col"/>
        <c:grouping val="percentStacked"/>
        <c:varyColors val="0"/>
        <c:ser>
          <c:idx val="0"/>
          <c:order val="0"/>
          <c:tx>
            <c:strRef>
              <c:f>Sheet1!$A$2</c:f>
              <c:strCache>
                <c:ptCount val="1"/>
                <c:pt idx="0">
                  <c:v>Zayıf</c:v>
                </c:pt>
              </c:strCache>
            </c:strRef>
          </c:tx>
          <c:spPr>
            <a:solidFill>
              <a:srgbClr val="7030A0"/>
            </a:solidFill>
          </c:spPr>
          <c:invertIfNegative val="0"/>
          <c:dLbls>
            <c:spPr>
              <a:noFill/>
              <a:ln>
                <a:noFill/>
              </a:ln>
              <a:effectLst/>
            </c:spPr>
            <c:txPr>
              <a:bodyPr/>
              <a:lstStyle/>
              <a:p>
                <a:pPr>
                  <a:defRPr sz="16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Az kilolu </c:v>
                </c:pt>
                <c:pt idx="1">
                  <c:v>Normal kilolu</c:v>
                </c:pt>
                <c:pt idx="2">
                  <c:v>Fazla kilolu</c:v>
                </c:pt>
                <c:pt idx="3">
                  <c:v>Obez</c:v>
                </c:pt>
                <c:pt idx="4">
                  <c:v>Toplam</c:v>
                </c:pt>
              </c:strCache>
            </c:strRef>
          </c:cat>
          <c:val>
            <c:numRef>
              <c:f>Sheet1!$B$2:$F$2</c:f>
              <c:numCache>
                <c:formatCode>0%</c:formatCode>
                <c:ptCount val="5"/>
                <c:pt idx="0">
                  <c:v>0.73170731707317072</c:v>
                </c:pt>
                <c:pt idx="1">
                  <c:v>0.24082568807339449</c:v>
                </c:pt>
                <c:pt idx="2">
                  <c:v>3.3898305084745763E-2</c:v>
                </c:pt>
                <c:pt idx="4">
                  <c:v>0.1991404011461318</c:v>
                </c:pt>
              </c:numCache>
            </c:numRef>
          </c:val>
          <c:extLst>
            <c:ext xmlns:c16="http://schemas.microsoft.com/office/drawing/2014/chart" uri="{C3380CC4-5D6E-409C-BE32-E72D297353CC}">
              <c16:uniqueId val="{00000000-A783-4E88-A47B-45175B09BC84}"/>
            </c:ext>
          </c:extLst>
        </c:ser>
        <c:ser>
          <c:idx val="1"/>
          <c:order val="1"/>
          <c:tx>
            <c:strRef>
              <c:f>Sheet1!$A$3</c:f>
              <c:strCache>
                <c:ptCount val="1"/>
                <c:pt idx="0">
                  <c:v>Normal kilolu</c:v>
                </c:pt>
              </c:strCache>
            </c:strRef>
          </c:tx>
          <c:spPr>
            <a:solidFill>
              <a:srgbClr val="00B0F0"/>
            </a:solidFill>
          </c:spPr>
          <c:invertIfNegative val="0"/>
          <c:dLbls>
            <c:spPr>
              <a:noFill/>
              <a:ln>
                <a:noFill/>
              </a:ln>
              <a:effectLst/>
            </c:spPr>
            <c:txPr>
              <a:bodyPr/>
              <a:lstStyle/>
              <a:p>
                <a:pPr>
                  <a:defRPr sz="16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Az kilolu </c:v>
                </c:pt>
                <c:pt idx="1">
                  <c:v>Normal kilolu</c:v>
                </c:pt>
                <c:pt idx="2">
                  <c:v>Fazla kilolu</c:v>
                </c:pt>
                <c:pt idx="3">
                  <c:v>Obez</c:v>
                </c:pt>
                <c:pt idx="4">
                  <c:v>Toplam</c:v>
                </c:pt>
              </c:strCache>
            </c:strRef>
          </c:cat>
          <c:val>
            <c:numRef>
              <c:f>Sheet1!$B$3:$F$3</c:f>
              <c:numCache>
                <c:formatCode>0%</c:formatCode>
                <c:ptCount val="5"/>
                <c:pt idx="0">
                  <c:v>0.26829268292682928</c:v>
                </c:pt>
                <c:pt idx="1">
                  <c:v>0.69954128440366969</c:v>
                </c:pt>
                <c:pt idx="2">
                  <c:v>0.51694915254237284</c:v>
                </c:pt>
                <c:pt idx="3">
                  <c:v>0.23300970873786409</c:v>
                </c:pt>
                <c:pt idx="4">
                  <c:v>0.57449856733524352</c:v>
                </c:pt>
              </c:numCache>
            </c:numRef>
          </c:val>
          <c:extLst>
            <c:ext xmlns:c16="http://schemas.microsoft.com/office/drawing/2014/chart" uri="{C3380CC4-5D6E-409C-BE32-E72D297353CC}">
              <c16:uniqueId val="{00000001-A783-4E88-A47B-45175B09BC84}"/>
            </c:ext>
          </c:extLst>
        </c:ser>
        <c:ser>
          <c:idx val="2"/>
          <c:order val="2"/>
          <c:tx>
            <c:strRef>
              <c:f>Sheet1!$A$4</c:f>
              <c:strCache>
                <c:ptCount val="1"/>
                <c:pt idx="0">
                  <c:v>Hafif kilolu (tombul)</c:v>
                </c:pt>
              </c:strCache>
            </c:strRef>
          </c:tx>
          <c:spPr>
            <a:solidFill>
              <a:srgbClr val="FF6600"/>
            </a:solidFill>
          </c:spPr>
          <c:invertIfNegative val="0"/>
          <c:dLbls>
            <c:spPr>
              <a:noFill/>
              <a:ln>
                <a:noFill/>
              </a:ln>
              <a:effectLst/>
            </c:spPr>
            <c:txPr>
              <a:bodyPr/>
              <a:lstStyle/>
              <a:p>
                <a:pPr>
                  <a:defRPr sz="16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Az kilolu </c:v>
                </c:pt>
                <c:pt idx="1">
                  <c:v>Normal kilolu</c:v>
                </c:pt>
                <c:pt idx="2">
                  <c:v>Fazla kilolu</c:v>
                </c:pt>
                <c:pt idx="3">
                  <c:v>Obez</c:v>
                </c:pt>
                <c:pt idx="4">
                  <c:v>Toplam</c:v>
                </c:pt>
              </c:strCache>
            </c:strRef>
          </c:cat>
          <c:val>
            <c:numRef>
              <c:f>Sheet1!$B$4:$F$4</c:f>
              <c:numCache>
                <c:formatCode>0%</c:formatCode>
                <c:ptCount val="5"/>
                <c:pt idx="1">
                  <c:v>5.5045871559633031E-2</c:v>
                </c:pt>
                <c:pt idx="2">
                  <c:v>0.3728813559322034</c:v>
                </c:pt>
                <c:pt idx="3">
                  <c:v>0.34951456310679613</c:v>
                </c:pt>
                <c:pt idx="4">
                  <c:v>0.14899713467048711</c:v>
                </c:pt>
              </c:numCache>
            </c:numRef>
          </c:val>
          <c:extLst>
            <c:ext xmlns:c16="http://schemas.microsoft.com/office/drawing/2014/chart" uri="{C3380CC4-5D6E-409C-BE32-E72D297353CC}">
              <c16:uniqueId val="{00000002-A783-4E88-A47B-45175B09BC84}"/>
            </c:ext>
          </c:extLst>
        </c:ser>
        <c:ser>
          <c:idx val="3"/>
          <c:order val="3"/>
          <c:tx>
            <c:strRef>
              <c:f>Sheet1!$A$5</c:f>
              <c:strCache>
                <c:ptCount val="1"/>
                <c:pt idx="0">
                  <c:v>Fazla kilolu (şişman)</c:v>
                </c:pt>
              </c:strCache>
            </c:strRef>
          </c:tx>
          <c:spPr>
            <a:solidFill>
              <a:srgbClr val="FF0000"/>
            </a:solidFill>
          </c:spPr>
          <c:invertIfNegative val="0"/>
          <c:dLbls>
            <c:spPr>
              <a:noFill/>
              <a:ln>
                <a:noFill/>
              </a:ln>
              <a:effectLst/>
            </c:spPr>
            <c:txPr>
              <a:bodyPr/>
              <a:lstStyle/>
              <a:p>
                <a:pPr>
                  <a:defRPr sz="16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Az kilolu </c:v>
                </c:pt>
                <c:pt idx="1">
                  <c:v>Normal kilolu</c:v>
                </c:pt>
                <c:pt idx="2">
                  <c:v>Fazla kilolu</c:v>
                </c:pt>
                <c:pt idx="3">
                  <c:v>Obez</c:v>
                </c:pt>
                <c:pt idx="4">
                  <c:v>Toplam</c:v>
                </c:pt>
              </c:strCache>
            </c:strRef>
          </c:cat>
          <c:val>
            <c:numRef>
              <c:f>Sheet1!$B$5:$F$5</c:f>
              <c:numCache>
                <c:formatCode>General</c:formatCode>
                <c:ptCount val="5"/>
                <c:pt idx="2" formatCode="0%">
                  <c:v>7.6271186440677971E-2</c:v>
                </c:pt>
                <c:pt idx="3" formatCode="0%">
                  <c:v>0.41747572815533979</c:v>
                </c:pt>
                <c:pt idx="4" formatCode="0%">
                  <c:v>7.7363896848137534E-2</c:v>
                </c:pt>
              </c:numCache>
            </c:numRef>
          </c:val>
          <c:extLst>
            <c:ext xmlns:c16="http://schemas.microsoft.com/office/drawing/2014/chart" uri="{C3380CC4-5D6E-409C-BE32-E72D297353CC}">
              <c16:uniqueId val="{00000003-A783-4E88-A47B-45175B09BC84}"/>
            </c:ext>
          </c:extLst>
        </c:ser>
        <c:dLbls>
          <c:dLblPos val="ctr"/>
          <c:showLegendKey val="0"/>
          <c:showVal val="1"/>
          <c:showCatName val="0"/>
          <c:showSerName val="0"/>
          <c:showPercent val="0"/>
          <c:showBubbleSize val="0"/>
        </c:dLbls>
        <c:gapWidth val="41"/>
        <c:overlap val="100"/>
        <c:axId val="263002368"/>
        <c:axId val="263012352"/>
      </c:barChart>
      <c:catAx>
        <c:axId val="263002368"/>
        <c:scaling>
          <c:orientation val="minMax"/>
        </c:scaling>
        <c:delete val="0"/>
        <c:axPos val="b"/>
        <c:numFmt formatCode="General" sourceLinked="0"/>
        <c:majorTickMark val="out"/>
        <c:minorTickMark val="none"/>
        <c:tickLblPos val="nextTo"/>
        <c:txPr>
          <a:bodyPr/>
          <a:lstStyle/>
          <a:p>
            <a:pPr>
              <a:defRPr sz="1800">
                <a:solidFill>
                  <a:schemeClr val="bg2">
                    <a:lumMod val="50000"/>
                  </a:schemeClr>
                </a:solidFill>
              </a:defRPr>
            </a:pPr>
            <a:endParaRPr lang="tr-TR"/>
          </a:p>
        </c:txPr>
        <c:crossAx val="263012352"/>
        <c:crosses val="autoZero"/>
        <c:auto val="1"/>
        <c:lblAlgn val="ctr"/>
        <c:lblOffset val="100"/>
        <c:noMultiLvlLbl val="0"/>
      </c:catAx>
      <c:valAx>
        <c:axId val="263012352"/>
        <c:scaling>
          <c:orientation val="minMax"/>
        </c:scaling>
        <c:delete val="1"/>
        <c:axPos val="l"/>
        <c:numFmt formatCode="0%" sourceLinked="1"/>
        <c:majorTickMark val="out"/>
        <c:minorTickMark val="none"/>
        <c:tickLblPos val="nextTo"/>
        <c:crossAx val="263002368"/>
        <c:crosses val="autoZero"/>
        <c:crossBetween val="between"/>
      </c:valAx>
    </c:plotArea>
    <c:legend>
      <c:legendPos val="r"/>
      <c:layout>
        <c:manualLayout>
          <c:xMode val="edge"/>
          <c:yMode val="edge"/>
          <c:x val="0.81927805216131322"/>
          <c:y val="0.49421021394531994"/>
          <c:w val="0.17074561161842544"/>
          <c:h val="0.23657932793917866"/>
        </c:manualLayout>
      </c:layout>
      <c:overlay val="0"/>
      <c:txPr>
        <a:bodyPr/>
        <a:lstStyle/>
        <a:p>
          <a:pPr>
            <a:defRPr>
              <a:solidFill>
                <a:schemeClr val="bg2">
                  <a:lumMod val="50000"/>
                </a:schemeClr>
              </a:solidFill>
            </a:defRPr>
          </a:pPr>
          <a:endParaRPr lang="tr-TR"/>
        </a:p>
      </c:txPr>
    </c:legend>
    <c:plotVisOnly val="1"/>
    <c:dispBlanksAs val="gap"/>
    <c:showDLblsOverMax val="0"/>
  </c:chart>
  <c:txPr>
    <a:bodyPr/>
    <a:lstStyle/>
    <a:p>
      <a:pPr>
        <a:defRPr sz="1200" b="1">
          <a:solidFill>
            <a:schemeClr val="bg1"/>
          </a:solidFill>
          <a:latin typeface="Calibri" pitchFamily="34" charset="0"/>
          <a:cs typeface="Calibri" pitchFamily="34" charset="0"/>
        </a:defRPr>
      </a:pPr>
      <a:endParaRPr lang="tr-T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Var</c:v>
                </c:pt>
              </c:strCache>
            </c:strRef>
          </c:tx>
          <c:spPr>
            <a:solidFill>
              <a:srgbClr val="00B050"/>
            </a:solidFill>
          </c:spPr>
          <c:invertIfNegative val="0"/>
          <c:dLbls>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Akıllı cep telefonu</c:v>
                </c:pt>
                <c:pt idx="1">
                  <c:v>Masaüstü bilgisayar (PC)</c:v>
                </c:pt>
                <c:pt idx="2">
                  <c:v>Lap top/dizüstü bilgisayar (taşınabilir PC)</c:v>
                </c:pt>
                <c:pt idx="3">
                  <c:v>Tablet bilgisayar</c:v>
                </c:pt>
                <c:pt idx="4">
                  <c:v>Oyun konsolu (Play station, Xbox, Nintendo)</c:v>
                </c:pt>
              </c:strCache>
            </c:strRef>
          </c:cat>
          <c:val>
            <c:numRef>
              <c:f>Sheet1!$B$2:$B$6</c:f>
              <c:numCache>
                <c:formatCode>0%</c:formatCode>
                <c:ptCount val="5"/>
                <c:pt idx="0">
                  <c:v>0.76</c:v>
                </c:pt>
                <c:pt idx="1">
                  <c:v>0.10171919770773639</c:v>
                </c:pt>
                <c:pt idx="2">
                  <c:v>0.13753581661891118</c:v>
                </c:pt>
                <c:pt idx="3">
                  <c:v>0.11891117478510028</c:v>
                </c:pt>
                <c:pt idx="4">
                  <c:v>0.10458452722063037</c:v>
                </c:pt>
              </c:numCache>
            </c:numRef>
          </c:val>
          <c:extLst>
            <c:ext xmlns:c16="http://schemas.microsoft.com/office/drawing/2014/chart" uri="{C3380CC4-5D6E-409C-BE32-E72D297353CC}">
              <c16:uniqueId val="{00000000-4E4B-4ECD-AA2E-65B4B5FC37CC}"/>
            </c:ext>
          </c:extLst>
        </c:ser>
        <c:ser>
          <c:idx val="1"/>
          <c:order val="1"/>
          <c:tx>
            <c:strRef>
              <c:f>Sheet1!$C$1</c:f>
              <c:strCache>
                <c:ptCount val="1"/>
                <c:pt idx="0">
                  <c:v>Ortak kullanım</c:v>
                </c:pt>
              </c:strCache>
            </c:strRef>
          </c:tx>
          <c:spPr>
            <a:solidFill>
              <a:srgbClr val="FF9933"/>
            </a:solidFill>
          </c:spPr>
          <c:invertIfNegative val="0"/>
          <c:dLbls>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Akıllı cep telefonu</c:v>
                </c:pt>
                <c:pt idx="1">
                  <c:v>Masaüstü bilgisayar (PC)</c:v>
                </c:pt>
                <c:pt idx="2">
                  <c:v>Lap top/dizüstü bilgisayar (taşınabilir PC)</c:v>
                </c:pt>
                <c:pt idx="3">
                  <c:v>Tablet bilgisayar</c:v>
                </c:pt>
                <c:pt idx="4">
                  <c:v>Oyun konsolu (Play station, Xbox, Nintendo)</c:v>
                </c:pt>
              </c:strCache>
            </c:strRef>
          </c:cat>
          <c:val>
            <c:numRef>
              <c:f>Sheet1!$C$2:$C$6</c:f>
              <c:numCache>
                <c:formatCode>0%</c:formatCode>
                <c:ptCount val="5"/>
                <c:pt idx="1">
                  <c:v>0.23065902578796563</c:v>
                </c:pt>
                <c:pt idx="2">
                  <c:v>0.28796561604584525</c:v>
                </c:pt>
                <c:pt idx="3">
                  <c:v>0.13037249283667621</c:v>
                </c:pt>
                <c:pt idx="4">
                  <c:v>9.4555873925501438E-2</c:v>
                </c:pt>
              </c:numCache>
            </c:numRef>
          </c:val>
          <c:extLst>
            <c:ext xmlns:c16="http://schemas.microsoft.com/office/drawing/2014/chart" uri="{C3380CC4-5D6E-409C-BE32-E72D297353CC}">
              <c16:uniqueId val="{00000001-4E4B-4ECD-AA2E-65B4B5FC37CC}"/>
            </c:ext>
          </c:extLst>
        </c:ser>
        <c:ser>
          <c:idx val="2"/>
          <c:order val="2"/>
          <c:tx>
            <c:strRef>
              <c:f>Sheet1!$D$1</c:f>
              <c:strCache>
                <c:ptCount val="1"/>
                <c:pt idx="0">
                  <c:v>Yok</c:v>
                </c:pt>
              </c:strCache>
            </c:strRef>
          </c:tx>
          <c:spPr>
            <a:solidFill>
              <a:srgbClr val="FF0000"/>
            </a:solidFill>
          </c:spPr>
          <c:invertIfNegative val="0"/>
          <c:dLbls>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Akıllı cep telefonu</c:v>
                </c:pt>
                <c:pt idx="1">
                  <c:v>Masaüstü bilgisayar (PC)</c:v>
                </c:pt>
                <c:pt idx="2">
                  <c:v>Lap top/dizüstü bilgisayar (taşınabilir PC)</c:v>
                </c:pt>
                <c:pt idx="3">
                  <c:v>Tablet bilgisayar</c:v>
                </c:pt>
                <c:pt idx="4">
                  <c:v>Oyun konsolu (Play station, Xbox, Nintendo)</c:v>
                </c:pt>
              </c:strCache>
            </c:strRef>
          </c:cat>
          <c:val>
            <c:numRef>
              <c:f>Sheet1!$D$2:$D$6</c:f>
              <c:numCache>
                <c:formatCode>0%</c:formatCode>
                <c:ptCount val="5"/>
                <c:pt idx="0">
                  <c:v>0.24</c:v>
                </c:pt>
                <c:pt idx="1">
                  <c:v>0.66762177650429799</c:v>
                </c:pt>
                <c:pt idx="2">
                  <c:v>0.57449856733524352</c:v>
                </c:pt>
                <c:pt idx="3">
                  <c:v>0.75071633237822355</c:v>
                </c:pt>
                <c:pt idx="4">
                  <c:v>0.80085959885386815</c:v>
                </c:pt>
              </c:numCache>
            </c:numRef>
          </c:val>
          <c:extLst>
            <c:ext xmlns:c16="http://schemas.microsoft.com/office/drawing/2014/chart" uri="{C3380CC4-5D6E-409C-BE32-E72D297353CC}">
              <c16:uniqueId val="{00000002-4E4B-4ECD-AA2E-65B4B5FC37CC}"/>
            </c:ext>
          </c:extLst>
        </c:ser>
        <c:dLbls>
          <c:dLblPos val="ctr"/>
          <c:showLegendKey val="0"/>
          <c:showVal val="1"/>
          <c:showCatName val="0"/>
          <c:showSerName val="0"/>
          <c:showPercent val="0"/>
          <c:showBubbleSize val="0"/>
        </c:dLbls>
        <c:gapWidth val="45"/>
        <c:overlap val="100"/>
        <c:axId val="263891200"/>
        <c:axId val="264175616"/>
      </c:barChart>
      <c:catAx>
        <c:axId val="263891200"/>
        <c:scaling>
          <c:orientation val="maxMin"/>
        </c:scaling>
        <c:delete val="1"/>
        <c:axPos val="l"/>
        <c:numFmt formatCode="General" sourceLinked="0"/>
        <c:majorTickMark val="out"/>
        <c:minorTickMark val="none"/>
        <c:tickLblPos val="nextTo"/>
        <c:crossAx val="264175616"/>
        <c:crosses val="autoZero"/>
        <c:auto val="1"/>
        <c:lblAlgn val="ctr"/>
        <c:lblOffset val="100"/>
        <c:noMultiLvlLbl val="0"/>
      </c:catAx>
      <c:valAx>
        <c:axId val="264175616"/>
        <c:scaling>
          <c:orientation val="minMax"/>
        </c:scaling>
        <c:delete val="1"/>
        <c:axPos val="t"/>
        <c:numFmt formatCode="0%" sourceLinked="1"/>
        <c:majorTickMark val="out"/>
        <c:minorTickMark val="none"/>
        <c:tickLblPos val="nextTo"/>
        <c:crossAx val="263891200"/>
        <c:crosses val="autoZero"/>
        <c:crossBetween val="between"/>
      </c:valAx>
      <c:spPr>
        <a:noFill/>
        <a:ln w="25400">
          <a:noFill/>
        </a:ln>
      </c:spPr>
    </c:plotArea>
    <c:legend>
      <c:legendPos val="t"/>
      <c:legendEntry>
        <c:idx val="0"/>
        <c:txPr>
          <a:bodyPr/>
          <a:lstStyle/>
          <a:p>
            <a:pPr>
              <a:defRPr sz="1600" b="1">
                <a:solidFill>
                  <a:srgbClr val="00B050"/>
                </a:solidFill>
              </a:defRPr>
            </a:pPr>
            <a:endParaRPr lang="tr-TR"/>
          </a:p>
        </c:txPr>
      </c:legendEntry>
      <c:legendEntry>
        <c:idx val="1"/>
        <c:txPr>
          <a:bodyPr/>
          <a:lstStyle/>
          <a:p>
            <a:pPr>
              <a:defRPr sz="1600" b="1">
                <a:solidFill>
                  <a:srgbClr val="FF9933"/>
                </a:solidFill>
              </a:defRPr>
            </a:pPr>
            <a:endParaRPr lang="tr-TR"/>
          </a:p>
        </c:txPr>
      </c:legendEntry>
      <c:legendEntry>
        <c:idx val="2"/>
        <c:txPr>
          <a:bodyPr/>
          <a:lstStyle/>
          <a:p>
            <a:pPr>
              <a:defRPr sz="1600" b="1">
                <a:solidFill>
                  <a:srgbClr val="FF0000"/>
                </a:solidFill>
              </a:defRPr>
            </a:pPr>
            <a:endParaRPr lang="tr-TR"/>
          </a:p>
        </c:txPr>
      </c:legendEntry>
      <c:layout>
        <c:manualLayout>
          <c:xMode val="edge"/>
          <c:yMode val="edge"/>
          <c:x val="0.15752573304791251"/>
          <c:y val="2.823653919339102E-2"/>
          <c:w val="0.62965487679618082"/>
          <c:h val="5.5728565505443473E-2"/>
        </c:manualLayout>
      </c:layout>
      <c:overlay val="0"/>
      <c:txPr>
        <a:bodyPr/>
        <a:lstStyle/>
        <a:p>
          <a:pPr>
            <a:defRPr sz="1600" b="1"/>
          </a:pPr>
          <a:endParaRPr lang="tr-TR"/>
        </a:p>
      </c:txPr>
    </c:legend>
    <c:plotVisOnly val="1"/>
    <c:dispBlanksAs val="gap"/>
    <c:showDLblsOverMax val="0"/>
  </c:chart>
  <c:txPr>
    <a:bodyPr/>
    <a:lstStyle/>
    <a:p>
      <a:pPr>
        <a:defRPr sz="1800"/>
      </a:pPr>
      <a:endParaRPr lang="tr-T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49548598095086094"/>
          <c:h val="0.66631080135495258"/>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1-E7B7-4207-B9CA-0AD4BE22DCA6}"/>
              </c:ext>
            </c:extLst>
          </c:dPt>
          <c:dPt>
            <c:idx val="1"/>
            <c:bubble3D val="0"/>
            <c:spPr>
              <a:solidFill>
                <a:srgbClr val="FF0000"/>
              </a:solidFill>
              <a:scene3d>
                <a:camera prst="orthographicFront"/>
                <a:lightRig rig="threePt" dir="t"/>
              </a:scene3d>
              <a:sp3d>
                <a:bevelT w="0"/>
              </a:sp3d>
            </c:spPr>
            <c:extLst>
              <c:ext xmlns:c16="http://schemas.microsoft.com/office/drawing/2014/chart" uri="{C3380CC4-5D6E-409C-BE32-E72D297353CC}">
                <c16:uniqueId val="{00000003-E7B7-4207-B9CA-0AD4BE22DCA6}"/>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Seyrediyor</c:v>
                </c:pt>
                <c:pt idx="1">
                  <c:v>Hiç seyretmiyor</c:v>
                </c:pt>
              </c:strCache>
            </c:strRef>
          </c:cat>
          <c:val>
            <c:numRef>
              <c:f>Sheet1!$B$2:$B$3</c:f>
              <c:numCache>
                <c:formatCode>0%</c:formatCode>
                <c:ptCount val="2"/>
                <c:pt idx="0">
                  <c:v>0.91</c:v>
                </c:pt>
                <c:pt idx="1">
                  <c:v>0.09</c:v>
                </c:pt>
              </c:numCache>
            </c:numRef>
          </c:val>
          <c:extLst>
            <c:ext xmlns:c16="http://schemas.microsoft.com/office/drawing/2014/chart" uri="{C3380CC4-5D6E-409C-BE32-E72D297353CC}">
              <c16:uniqueId val="{00000004-E7B7-4207-B9CA-0AD4BE22DCA6}"/>
            </c:ext>
          </c:extLst>
        </c:ser>
        <c:dLbls>
          <c:dLblPos val="ctr"/>
          <c:showLegendKey val="0"/>
          <c:showVal val="1"/>
          <c:showCatName val="0"/>
          <c:showSerName val="0"/>
          <c:showPercent val="0"/>
          <c:showBubbleSize val="0"/>
          <c:showLeaderLines val="1"/>
        </c:dLbls>
        <c:firstSliceAng val="308"/>
      </c:pieChart>
    </c:plotArea>
    <c:legend>
      <c:legendPos val="r"/>
      <c:legendEntry>
        <c:idx val="0"/>
        <c:txPr>
          <a:bodyPr/>
          <a:lstStyle/>
          <a:p>
            <a:pPr>
              <a:defRPr sz="1600" b="1">
                <a:solidFill>
                  <a:srgbClr val="00B050"/>
                </a:solidFill>
              </a:defRPr>
            </a:pPr>
            <a:endParaRPr lang="tr-TR"/>
          </a:p>
        </c:txPr>
      </c:legendEntry>
      <c:legendEntry>
        <c:idx val="1"/>
        <c:txPr>
          <a:bodyPr/>
          <a:lstStyle/>
          <a:p>
            <a:pPr>
              <a:defRPr sz="1600" b="1">
                <a:solidFill>
                  <a:srgbClr val="FF0000"/>
                </a:solidFill>
              </a:defRPr>
            </a:pPr>
            <a:endParaRPr lang="tr-TR"/>
          </a:p>
        </c:txPr>
      </c:legendEntry>
      <c:layout>
        <c:manualLayout>
          <c:xMode val="edge"/>
          <c:yMode val="edge"/>
          <c:x val="1.0586102472985916E-2"/>
          <c:y val="0.77230419882058798"/>
          <c:w val="0.28213493405606238"/>
          <c:h val="0.13559351599417691"/>
        </c:manualLayout>
      </c:layout>
      <c:overlay val="0"/>
      <c:txPr>
        <a:bodyPr/>
        <a:lstStyle/>
        <a:p>
          <a:pPr>
            <a:defRPr sz="16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49548598095086094"/>
          <c:h val="0.66631080135495258"/>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1-1B9D-49A8-BF93-46DB9F39A184}"/>
              </c:ext>
            </c:extLst>
          </c:dPt>
          <c:dPt>
            <c:idx val="1"/>
            <c:bubble3D val="0"/>
            <c:spPr>
              <a:solidFill>
                <a:srgbClr val="FF0000"/>
              </a:solidFill>
              <a:scene3d>
                <a:camera prst="orthographicFront"/>
                <a:lightRig rig="threePt" dir="t"/>
              </a:scene3d>
              <a:sp3d>
                <a:bevelT w="0"/>
              </a:sp3d>
            </c:spPr>
            <c:extLst>
              <c:ext xmlns:c16="http://schemas.microsoft.com/office/drawing/2014/chart" uri="{C3380CC4-5D6E-409C-BE32-E72D297353CC}">
                <c16:uniqueId val="{00000003-1B9D-49A8-BF93-46DB9F39A184}"/>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Var</c:v>
                </c:pt>
                <c:pt idx="1">
                  <c:v>Yok</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4-1B9D-49A8-BF93-46DB9F39A184}"/>
            </c:ext>
          </c:extLst>
        </c:ser>
        <c:dLbls>
          <c:dLblPos val="ctr"/>
          <c:showLegendKey val="0"/>
          <c:showVal val="1"/>
          <c:showCatName val="0"/>
          <c:showSerName val="0"/>
          <c:showPercent val="0"/>
          <c:showBubbleSize val="0"/>
          <c:showLeaderLines val="1"/>
        </c:dLbls>
        <c:firstSliceAng val="308"/>
      </c:pieChart>
    </c:plotArea>
    <c:legend>
      <c:legendPos val="r"/>
      <c:legendEntry>
        <c:idx val="0"/>
        <c:txPr>
          <a:bodyPr/>
          <a:lstStyle/>
          <a:p>
            <a:pPr>
              <a:defRPr sz="1600" b="1">
                <a:solidFill>
                  <a:srgbClr val="00B050"/>
                </a:solidFill>
              </a:defRPr>
            </a:pPr>
            <a:endParaRPr lang="tr-TR"/>
          </a:p>
        </c:txPr>
      </c:legendEntry>
      <c:legendEntry>
        <c:idx val="1"/>
        <c:txPr>
          <a:bodyPr/>
          <a:lstStyle/>
          <a:p>
            <a:pPr>
              <a:defRPr sz="1600" b="1">
                <a:solidFill>
                  <a:srgbClr val="FF0000"/>
                </a:solidFill>
              </a:defRPr>
            </a:pPr>
            <a:endParaRPr lang="tr-TR"/>
          </a:p>
        </c:txPr>
      </c:legendEntry>
      <c:layout>
        <c:manualLayout>
          <c:xMode val="edge"/>
          <c:yMode val="edge"/>
          <c:x val="1.8927304942704299E-2"/>
          <c:y val="0.78912959908074143"/>
          <c:w val="0.28213493405606238"/>
          <c:h val="0.16924431651448366"/>
        </c:manualLayout>
      </c:layout>
      <c:overlay val="0"/>
      <c:txPr>
        <a:bodyPr/>
        <a:lstStyle/>
        <a:p>
          <a:pPr>
            <a:defRPr sz="16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324794353508E-2"/>
          <c:y val="0.16733701708864909"/>
          <c:w val="0.51293436340174359"/>
          <c:h val="0.67204004339303047"/>
        </c:manualLayout>
      </c:layout>
      <c:pieChart>
        <c:varyColors val="1"/>
        <c:ser>
          <c:idx val="0"/>
          <c:order val="0"/>
          <c:tx>
            <c:strRef>
              <c:f>Sheet1!$B$1</c:f>
              <c:strCache>
                <c:ptCount val="1"/>
                <c:pt idx="0">
                  <c:v>Sales</c:v>
                </c:pt>
              </c:strCache>
            </c:strRef>
          </c:tx>
          <c:dPt>
            <c:idx val="0"/>
            <c:bubble3D val="0"/>
            <c:explosion val="6"/>
            <c:spPr>
              <a:solidFill>
                <a:schemeClr val="accent6">
                  <a:lumMod val="75000"/>
                </a:schemeClr>
              </a:solidFill>
            </c:spPr>
            <c:extLst>
              <c:ext xmlns:c16="http://schemas.microsoft.com/office/drawing/2014/chart" uri="{C3380CC4-5D6E-409C-BE32-E72D297353CC}">
                <c16:uniqueId val="{00000001-FB11-47CB-ACE9-1396A93D87B7}"/>
              </c:ext>
            </c:extLst>
          </c:dPt>
          <c:dPt>
            <c:idx val="1"/>
            <c:bubble3D val="0"/>
            <c:spPr>
              <a:solidFill>
                <a:srgbClr val="C00000"/>
              </a:solidFill>
            </c:spPr>
            <c:extLst>
              <c:ext xmlns:c16="http://schemas.microsoft.com/office/drawing/2014/chart" uri="{C3380CC4-5D6E-409C-BE32-E72D297353CC}">
                <c16:uniqueId val="{00000003-FB11-47CB-ACE9-1396A93D87B7}"/>
              </c:ext>
            </c:extLst>
          </c:dPt>
          <c:dPt>
            <c:idx val="2"/>
            <c:bubble3D val="0"/>
            <c:explosion val="8"/>
            <c:spPr>
              <a:solidFill>
                <a:srgbClr val="00B050"/>
              </a:solidFill>
            </c:spPr>
            <c:extLst>
              <c:ext xmlns:c16="http://schemas.microsoft.com/office/drawing/2014/chart" uri="{C3380CC4-5D6E-409C-BE32-E72D297353CC}">
                <c16:uniqueId val="{00000005-FB11-47CB-ACE9-1396A93D87B7}"/>
              </c:ext>
            </c:extLst>
          </c:dPt>
          <c:dLbls>
            <c:spPr>
              <a:noFill/>
              <a:ln>
                <a:noFill/>
              </a:ln>
              <a:effectLst/>
            </c:spPr>
            <c:txPr>
              <a:bodyPr/>
              <a:lstStyle/>
              <a:p>
                <a:pPr>
                  <a:defRPr sz="12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12 yaş</c:v>
                </c:pt>
                <c:pt idx="1">
                  <c:v>13 yaş</c:v>
                </c:pt>
                <c:pt idx="2">
                  <c:v>14 yaş</c:v>
                </c:pt>
                <c:pt idx="3">
                  <c:v>15 yaş</c:v>
                </c:pt>
              </c:strCache>
            </c:strRef>
          </c:cat>
          <c:val>
            <c:numRef>
              <c:f>Sheet1!$B$2:$B$5</c:f>
              <c:numCache>
                <c:formatCode>0%</c:formatCode>
                <c:ptCount val="4"/>
                <c:pt idx="0">
                  <c:v>0.25</c:v>
                </c:pt>
                <c:pt idx="1">
                  <c:v>0.27</c:v>
                </c:pt>
                <c:pt idx="2">
                  <c:v>0.26</c:v>
                </c:pt>
                <c:pt idx="3">
                  <c:v>0.22</c:v>
                </c:pt>
              </c:numCache>
            </c:numRef>
          </c:val>
          <c:extLst>
            <c:ext xmlns:c16="http://schemas.microsoft.com/office/drawing/2014/chart" uri="{C3380CC4-5D6E-409C-BE32-E72D297353CC}">
              <c16:uniqueId val="{00000006-FB11-47CB-ACE9-1396A93D87B7}"/>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867645409198805"/>
          <c:y val="0.61471080829035263"/>
          <c:w val="0.3361990281977596"/>
          <c:h val="0.34518782056983605"/>
        </c:manualLayout>
      </c:layout>
      <c:overlay val="0"/>
      <c:txPr>
        <a:bodyPr/>
        <a:lstStyle/>
        <a:p>
          <a:pPr>
            <a:defRPr sz="1100" b="0">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16063381210264"/>
          <c:y val="3.1730766828379255E-2"/>
          <c:w val="0.52091637918377609"/>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spPr>
              <a:solidFill>
                <a:srgbClr val="FF0000"/>
              </a:solidFill>
            </c:spPr>
            <c:extLst>
              <c:ext xmlns:c16="http://schemas.microsoft.com/office/drawing/2014/chart" uri="{C3380CC4-5D6E-409C-BE32-E72D297353CC}">
                <c16:uniqueId val="{00000001-26F8-45E2-92BB-293FA0302ECE}"/>
              </c:ext>
            </c:extLst>
          </c:dPt>
          <c:dPt>
            <c:idx val="1"/>
            <c:invertIfNegative val="0"/>
            <c:bubble3D val="0"/>
            <c:spPr>
              <a:solidFill>
                <a:srgbClr val="0070C0"/>
              </a:solidFill>
              <a:ln>
                <a:noFill/>
              </a:ln>
            </c:spPr>
            <c:extLst>
              <c:ext xmlns:c16="http://schemas.microsoft.com/office/drawing/2014/chart" uri="{C3380CC4-5D6E-409C-BE32-E72D297353CC}">
                <c16:uniqueId val="{00000003-26F8-45E2-92BB-293FA0302ECE}"/>
              </c:ext>
            </c:extLst>
          </c:dPt>
          <c:dLbls>
            <c:spPr>
              <a:noFill/>
              <a:ln>
                <a:noFill/>
              </a:ln>
              <a:effectLst/>
            </c:spPr>
            <c:txPr>
              <a:bodyPr/>
              <a:lstStyle/>
              <a:p>
                <a:pPr>
                  <a:defRPr sz="12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Futbol</c:v>
                </c:pt>
                <c:pt idx="1">
                  <c:v>Yürüyüş</c:v>
                </c:pt>
                <c:pt idx="2">
                  <c:v>Bisiklet</c:v>
                </c:pt>
                <c:pt idx="3">
                  <c:v>Koşu</c:v>
                </c:pt>
                <c:pt idx="4">
                  <c:v>Basketbol</c:v>
                </c:pt>
                <c:pt idx="5">
                  <c:v>Voleybol</c:v>
                </c:pt>
                <c:pt idx="6">
                  <c:v>Dans / Halk Oyunları</c:v>
                </c:pt>
                <c:pt idx="7">
                  <c:v>Hentbol</c:v>
                </c:pt>
                <c:pt idx="8">
                  <c:v>Yüzme</c:v>
                </c:pt>
                <c:pt idx="9">
                  <c:v>Kick Box</c:v>
                </c:pt>
                <c:pt idx="10">
                  <c:v>Atletizm</c:v>
                </c:pt>
                <c:pt idx="11">
                  <c:v>Fitness</c:v>
                </c:pt>
                <c:pt idx="12">
                  <c:v>Judo</c:v>
                </c:pt>
                <c:pt idx="13">
                  <c:v>Diğer</c:v>
                </c:pt>
                <c:pt idx="14">
                  <c:v>Hiçbirini yapmıyor</c:v>
                </c:pt>
              </c:strCache>
            </c:strRef>
          </c:cat>
          <c:val>
            <c:numRef>
              <c:f>Sheet1!$B$2:$B$16</c:f>
              <c:numCache>
                <c:formatCode>0%</c:formatCode>
                <c:ptCount val="15"/>
                <c:pt idx="0">
                  <c:v>0.20343839541547279</c:v>
                </c:pt>
                <c:pt idx="1">
                  <c:v>7.1633237822349566E-2</c:v>
                </c:pt>
                <c:pt idx="2">
                  <c:v>5.0143266475644696E-2</c:v>
                </c:pt>
                <c:pt idx="3">
                  <c:v>3.8681948424068767E-2</c:v>
                </c:pt>
                <c:pt idx="4">
                  <c:v>3.4383954154727794E-2</c:v>
                </c:pt>
                <c:pt idx="5">
                  <c:v>3.2951289398280799E-2</c:v>
                </c:pt>
                <c:pt idx="6">
                  <c:v>3.151862464183381E-2</c:v>
                </c:pt>
                <c:pt idx="7">
                  <c:v>2.865329512893983E-2</c:v>
                </c:pt>
                <c:pt idx="8">
                  <c:v>2.148997134670487E-2</c:v>
                </c:pt>
                <c:pt idx="9">
                  <c:v>1.2893982808022923E-2</c:v>
                </c:pt>
                <c:pt idx="10">
                  <c:v>1.2893982808022923E-2</c:v>
                </c:pt>
                <c:pt idx="11">
                  <c:v>1.1461318051575931E-2</c:v>
                </c:pt>
                <c:pt idx="12">
                  <c:v>8.5959885386819486E-3</c:v>
                </c:pt>
                <c:pt idx="13">
                  <c:v>0.04</c:v>
                </c:pt>
                <c:pt idx="14">
                  <c:v>0.53438395415472784</c:v>
                </c:pt>
              </c:numCache>
            </c:numRef>
          </c:val>
          <c:extLst>
            <c:ext xmlns:c16="http://schemas.microsoft.com/office/drawing/2014/chart" uri="{C3380CC4-5D6E-409C-BE32-E72D297353CC}">
              <c16:uniqueId val="{00000004-26F8-45E2-92BB-293FA0302ECE}"/>
            </c:ext>
          </c:extLst>
        </c:ser>
        <c:dLbls>
          <c:dLblPos val="outEnd"/>
          <c:showLegendKey val="0"/>
          <c:showVal val="1"/>
          <c:showCatName val="0"/>
          <c:showSerName val="0"/>
          <c:showPercent val="0"/>
          <c:showBubbleSize val="0"/>
        </c:dLbls>
        <c:gapWidth val="43"/>
        <c:axId val="264104576"/>
        <c:axId val="264132864"/>
      </c:barChart>
      <c:catAx>
        <c:axId val="264104576"/>
        <c:scaling>
          <c:orientation val="maxMin"/>
        </c:scaling>
        <c:delete val="0"/>
        <c:axPos val="l"/>
        <c:numFmt formatCode="General" sourceLinked="0"/>
        <c:majorTickMark val="out"/>
        <c:minorTickMark val="none"/>
        <c:tickLblPos val="nextTo"/>
        <c:txPr>
          <a:bodyPr/>
          <a:lstStyle/>
          <a:p>
            <a:pPr>
              <a:defRPr sz="1200" b="0"/>
            </a:pPr>
            <a:endParaRPr lang="tr-TR"/>
          </a:p>
        </c:txPr>
        <c:crossAx val="264132864"/>
        <c:crosses val="autoZero"/>
        <c:auto val="1"/>
        <c:lblAlgn val="ctr"/>
        <c:lblOffset val="100"/>
        <c:noMultiLvlLbl val="0"/>
      </c:catAx>
      <c:valAx>
        <c:axId val="264132864"/>
        <c:scaling>
          <c:orientation val="minMax"/>
        </c:scaling>
        <c:delete val="1"/>
        <c:axPos val="t"/>
        <c:numFmt formatCode="0%" sourceLinked="1"/>
        <c:majorTickMark val="out"/>
        <c:minorTickMark val="none"/>
        <c:tickLblPos val="nextTo"/>
        <c:crossAx val="264104576"/>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54EF-4F89-9E94-C0EFF3ADDC4A}"/>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54EF-4F89-9E94-C0EFF3ADDC4A}"/>
              </c:ext>
            </c:extLst>
          </c:dPt>
          <c:dLbls>
            <c:spPr>
              <a:noFill/>
              <a:ln>
                <a:noFill/>
              </a:ln>
              <a:effectLst/>
            </c:spPr>
            <c:txPr>
              <a:bodyPr/>
              <a:lstStyle/>
              <a:p>
                <a:pPr>
                  <a:defRPr sz="16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54EF-4F89-9E94-C0EFF3ADDC4A}"/>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100" b="1">
                <a:solidFill>
                  <a:schemeClr val="bg2"/>
                </a:solidFill>
              </a:defRPr>
            </a:pPr>
            <a:endParaRPr lang="tr-TR"/>
          </a:p>
        </c:txPr>
      </c:legendEntry>
      <c:legendEntry>
        <c:idx val="1"/>
        <c:txPr>
          <a:bodyPr/>
          <a:lstStyle/>
          <a:p>
            <a:pPr>
              <a:defRPr sz="1100" b="1">
                <a:solidFill>
                  <a:schemeClr val="bg2"/>
                </a:solidFill>
              </a:defRPr>
            </a:pPr>
            <a:endParaRPr lang="tr-TR"/>
          </a:p>
        </c:txPr>
      </c:legendEntry>
      <c:layout>
        <c:manualLayout>
          <c:xMode val="edge"/>
          <c:yMode val="edge"/>
          <c:x val="0.70212998488079392"/>
          <c:y val="0.6704245216121526"/>
          <c:w val="0.26552074063375064"/>
          <c:h val="0.26286994188784829"/>
        </c:manualLayout>
      </c:layout>
      <c:overlay val="0"/>
      <c:txPr>
        <a:bodyPr/>
        <a:lstStyle/>
        <a:p>
          <a:pPr>
            <a:defRPr sz="11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03F0-458D-AC01-56C72D686DAF}"/>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03F0-458D-AC01-56C72D686DAF}"/>
              </c:ext>
            </c:extLst>
          </c:dPt>
          <c:dLbls>
            <c:spPr>
              <a:noFill/>
              <a:ln>
                <a:noFill/>
              </a:ln>
              <a:effectLst/>
            </c:spPr>
            <c:txPr>
              <a:bodyPr/>
              <a:lstStyle/>
              <a:p>
                <a:pPr>
                  <a:defRPr sz="16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4-03F0-458D-AC01-56C72D686DAF}"/>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100" b="1">
                <a:solidFill>
                  <a:schemeClr val="bg2"/>
                </a:solidFill>
              </a:defRPr>
            </a:pPr>
            <a:endParaRPr lang="tr-TR"/>
          </a:p>
        </c:txPr>
      </c:legendEntry>
      <c:legendEntry>
        <c:idx val="1"/>
        <c:txPr>
          <a:bodyPr/>
          <a:lstStyle/>
          <a:p>
            <a:pPr>
              <a:defRPr sz="1100" b="1">
                <a:solidFill>
                  <a:schemeClr val="bg2"/>
                </a:solidFill>
              </a:defRPr>
            </a:pPr>
            <a:endParaRPr lang="tr-TR"/>
          </a:p>
        </c:txPr>
      </c:legendEntry>
      <c:layout>
        <c:manualLayout>
          <c:xMode val="edge"/>
          <c:yMode val="edge"/>
          <c:x val="0.70212998488079392"/>
          <c:y val="0.6704245216121526"/>
          <c:w val="0.26552074063375064"/>
          <c:h val="0.26286994188784829"/>
        </c:manualLayout>
      </c:layout>
      <c:overlay val="0"/>
      <c:txPr>
        <a:bodyPr/>
        <a:lstStyle/>
        <a:p>
          <a:pPr>
            <a:defRPr sz="11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E16D-40E6-9EE3-4B0B16EFB5D7}"/>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E16D-40E6-9EE3-4B0B16EFB5D7}"/>
              </c:ext>
            </c:extLst>
          </c:dPt>
          <c:dLbls>
            <c:spPr>
              <a:noFill/>
              <a:ln>
                <a:noFill/>
              </a:ln>
              <a:effectLst/>
            </c:spPr>
            <c:txPr>
              <a:bodyPr/>
              <a:lstStyle/>
              <a:p>
                <a:pPr>
                  <a:defRPr sz="16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0%</c:formatCode>
                <c:ptCount val="2"/>
                <c:pt idx="0">
                  <c:v>0.66</c:v>
                </c:pt>
                <c:pt idx="1">
                  <c:v>0.34</c:v>
                </c:pt>
              </c:numCache>
            </c:numRef>
          </c:val>
          <c:extLst>
            <c:ext xmlns:c16="http://schemas.microsoft.com/office/drawing/2014/chart" uri="{C3380CC4-5D6E-409C-BE32-E72D297353CC}">
              <c16:uniqueId val="{00000004-E16D-40E6-9EE3-4B0B16EFB5D7}"/>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100" b="1">
                <a:solidFill>
                  <a:schemeClr val="bg2"/>
                </a:solidFill>
              </a:defRPr>
            </a:pPr>
            <a:endParaRPr lang="tr-TR"/>
          </a:p>
        </c:txPr>
      </c:legendEntry>
      <c:legendEntry>
        <c:idx val="1"/>
        <c:txPr>
          <a:bodyPr/>
          <a:lstStyle/>
          <a:p>
            <a:pPr>
              <a:defRPr sz="1100" b="1">
                <a:solidFill>
                  <a:schemeClr val="bg2"/>
                </a:solidFill>
              </a:defRPr>
            </a:pPr>
            <a:endParaRPr lang="tr-TR"/>
          </a:p>
        </c:txPr>
      </c:legendEntry>
      <c:layout>
        <c:manualLayout>
          <c:xMode val="edge"/>
          <c:yMode val="edge"/>
          <c:x val="0.70212998488079392"/>
          <c:y val="0.6704245216121526"/>
          <c:w val="0.26552074063375064"/>
          <c:h val="0.26286994188784829"/>
        </c:manualLayout>
      </c:layout>
      <c:overlay val="0"/>
      <c:txPr>
        <a:bodyPr/>
        <a:lstStyle/>
        <a:p>
          <a:pPr>
            <a:defRPr sz="11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16063381210264"/>
          <c:y val="3.1730766828379255E-2"/>
          <c:w val="0.52091637918377609"/>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spPr>
              <a:solidFill>
                <a:srgbClr val="FF0000"/>
              </a:solidFill>
            </c:spPr>
            <c:extLst>
              <c:ext xmlns:c16="http://schemas.microsoft.com/office/drawing/2014/chart" uri="{C3380CC4-5D6E-409C-BE32-E72D297353CC}">
                <c16:uniqueId val="{00000001-03BA-4995-9CB7-EF0178E689DF}"/>
              </c:ext>
            </c:extLst>
          </c:dPt>
          <c:dPt>
            <c:idx val="1"/>
            <c:invertIfNegative val="0"/>
            <c:bubble3D val="0"/>
            <c:spPr>
              <a:solidFill>
                <a:srgbClr val="FF0000"/>
              </a:solidFill>
            </c:spPr>
            <c:extLst>
              <c:ext xmlns:c16="http://schemas.microsoft.com/office/drawing/2014/chart" uri="{C3380CC4-5D6E-409C-BE32-E72D297353CC}">
                <c16:uniqueId val="{00000003-03BA-4995-9CB7-EF0178E689DF}"/>
              </c:ext>
            </c:extLst>
          </c:dPt>
          <c:dLbls>
            <c:dLbl>
              <c:idx val="0"/>
              <c:spPr/>
              <c:txPr>
                <a:bodyPr/>
                <a:lstStyle/>
                <a:p>
                  <a:pPr>
                    <a:defRPr sz="1200">
                      <a:solidFill>
                        <a:srgbClr val="FF0000"/>
                      </a:solidFill>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1-03BA-4995-9CB7-EF0178E689DF}"/>
                </c:ext>
              </c:extLst>
            </c:dLbl>
            <c:dLbl>
              <c:idx val="1"/>
              <c:spPr/>
              <c:txPr>
                <a:bodyPr/>
                <a:lstStyle/>
                <a:p>
                  <a:pPr>
                    <a:defRPr sz="1200">
                      <a:solidFill>
                        <a:srgbClr val="FF0000"/>
                      </a:solidFill>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3-03BA-4995-9CB7-EF0178E689DF}"/>
                </c:ext>
              </c:extLst>
            </c:dLbl>
            <c:spPr>
              <a:noFill/>
              <a:ln>
                <a:noFill/>
              </a:ln>
              <a:effectLst/>
            </c:spPr>
            <c:txPr>
              <a:bodyPr/>
              <a:lstStyle/>
              <a:p>
                <a:pPr>
                  <a:defRPr sz="12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Sevdiği sporu yapmak</c:v>
                </c:pt>
                <c:pt idx="1">
                  <c:v>Arkadaşlarıyla dışarıda oynamak/dolaşmak</c:v>
                </c:pt>
                <c:pt idx="2">
                  <c:v>Kitap okumak</c:v>
                </c:pt>
                <c:pt idx="3">
                  <c:v>Bilgisayar oyunu oynamak</c:v>
                </c:pt>
                <c:pt idx="4">
                  <c:v>Bisiklete binmek</c:v>
                </c:pt>
                <c:pt idx="5">
                  <c:v>Telefonda oynamak</c:v>
                </c:pt>
                <c:pt idx="6">
                  <c:v>Televizyon seyretmek</c:v>
                </c:pt>
                <c:pt idx="7">
                  <c:v>Sinemaya/ tiyatroya gitmek</c:v>
                </c:pt>
                <c:pt idx="8">
                  <c:v>Ev işlerine yardım etmek</c:v>
                </c:pt>
                <c:pt idx="9">
                  <c:v>Müzik</c:v>
                </c:pt>
                <c:pt idx="10">
                  <c:v>Diğer </c:v>
                </c:pt>
              </c:strCache>
            </c:strRef>
          </c:cat>
          <c:val>
            <c:numRef>
              <c:f>Sheet1!$B$2:$B$12</c:f>
              <c:numCache>
                <c:formatCode>0%</c:formatCode>
                <c:ptCount val="11"/>
                <c:pt idx="0">
                  <c:v>0.26361031518624639</c:v>
                </c:pt>
                <c:pt idx="1">
                  <c:v>0.25358166189111747</c:v>
                </c:pt>
                <c:pt idx="2">
                  <c:v>0.10744985673352435</c:v>
                </c:pt>
                <c:pt idx="3">
                  <c:v>0.10028653295128939</c:v>
                </c:pt>
                <c:pt idx="4">
                  <c:v>7.7363896848137534E-2</c:v>
                </c:pt>
                <c:pt idx="5">
                  <c:v>5.5873925501432664E-2</c:v>
                </c:pt>
                <c:pt idx="6">
                  <c:v>5.0143266475644696E-2</c:v>
                </c:pt>
                <c:pt idx="7">
                  <c:v>3.0085959885386818E-2</c:v>
                </c:pt>
                <c:pt idx="8">
                  <c:v>2.7220630372492838E-2</c:v>
                </c:pt>
                <c:pt idx="9">
                  <c:v>1.8624641833810889E-2</c:v>
                </c:pt>
                <c:pt idx="10">
                  <c:v>1.6E-2</c:v>
                </c:pt>
              </c:numCache>
            </c:numRef>
          </c:val>
          <c:extLst>
            <c:ext xmlns:c16="http://schemas.microsoft.com/office/drawing/2014/chart" uri="{C3380CC4-5D6E-409C-BE32-E72D297353CC}">
              <c16:uniqueId val="{00000004-03BA-4995-9CB7-EF0178E689DF}"/>
            </c:ext>
          </c:extLst>
        </c:ser>
        <c:dLbls>
          <c:dLblPos val="outEnd"/>
          <c:showLegendKey val="0"/>
          <c:showVal val="1"/>
          <c:showCatName val="0"/>
          <c:showSerName val="0"/>
          <c:showPercent val="0"/>
          <c:showBubbleSize val="0"/>
        </c:dLbls>
        <c:gapWidth val="43"/>
        <c:axId val="265025792"/>
        <c:axId val="266096640"/>
      </c:barChart>
      <c:catAx>
        <c:axId val="265025792"/>
        <c:scaling>
          <c:orientation val="maxMin"/>
        </c:scaling>
        <c:delete val="0"/>
        <c:axPos val="l"/>
        <c:numFmt formatCode="General" sourceLinked="0"/>
        <c:majorTickMark val="out"/>
        <c:minorTickMark val="none"/>
        <c:tickLblPos val="nextTo"/>
        <c:txPr>
          <a:bodyPr/>
          <a:lstStyle/>
          <a:p>
            <a:pPr>
              <a:defRPr sz="1100" b="0"/>
            </a:pPr>
            <a:endParaRPr lang="tr-TR"/>
          </a:p>
        </c:txPr>
        <c:crossAx val="266096640"/>
        <c:crosses val="autoZero"/>
        <c:auto val="1"/>
        <c:lblAlgn val="ctr"/>
        <c:lblOffset val="100"/>
        <c:noMultiLvlLbl val="0"/>
      </c:catAx>
      <c:valAx>
        <c:axId val="266096640"/>
        <c:scaling>
          <c:orientation val="minMax"/>
        </c:scaling>
        <c:delete val="1"/>
        <c:axPos val="t"/>
        <c:numFmt formatCode="0%" sourceLinked="1"/>
        <c:majorTickMark val="out"/>
        <c:minorTickMark val="none"/>
        <c:tickLblPos val="nextTo"/>
        <c:crossAx val="265025792"/>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96034364170194"/>
          <c:y val="3.1730766828379255E-2"/>
          <c:w val="0.54893374298153885"/>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B325-4093-BB95-C74C51700F1B}"/>
              </c:ext>
            </c:extLst>
          </c:dPt>
          <c:dLbls>
            <c:spPr>
              <a:noFill/>
              <a:ln>
                <a:noFill/>
              </a:ln>
              <a:effectLst/>
            </c:spPr>
            <c:txPr>
              <a:bodyPr/>
              <a:lstStyle/>
              <a:p>
                <a:pPr>
                  <a:defRPr sz="12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Okul servisiyle</c:v>
                </c:pt>
                <c:pt idx="1">
                  <c:v>Özel araçla</c:v>
                </c:pt>
                <c:pt idx="2">
                  <c:v>Yürüyerek</c:v>
                </c:pt>
                <c:pt idx="3">
                  <c:v>Dolmuşla</c:v>
                </c:pt>
              </c:strCache>
            </c:strRef>
          </c:cat>
          <c:val>
            <c:numRef>
              <c:f>Sheet1!$B$2:$B$5</c:f>
              <c:numCache>
                <c:formatCode>0%</c:formatCode>
                <c:ptCount val="4"/>
                <c:pt idx="0">
                  <c:v>0.573082489146165</c:v>
                </c:pt>
                <c:pt idx="1">
                  <c:v>0.24457308248914617</c:v>
                </c:pt>
                <c:pt idx="2">
                  <c:v>0.23299565846599132</c:v>
                </c:pt>
                <c:pt idx="3">
                  <c:v>2.7496382054992764E-2</c:v>
                </c:pt>
              </c:numCache>
            </c:numRef>
          </c:val>
          <c:extLst>
            <c:ext xmlns:c16="http://schemas.microsoft.com/office/drawing/2014/chart" uri="{C3380CC4-5D6E-409C-BE32-E72D297353CC}">
              <c16:uniqueId val="{00000001-B325-4093-BB95-C74C51700F1B}"/>
            </c:ext>
          </c:extLst>
        </c:ser>
        <c:dLbls>
          <c:dLblPos val="outEnd"/>
          <c:showLegendKey val="0"/>
          <c:showVal val="1"/>
          <c:showCatName val="0"/>
          <c:showSerName val="0"/>
          <c:showPercent val="0"/>
          <c:showBubbleSize val="0"/>
        </c:dLbls>
        <c:gapWidth val="43"/>
        <c:axId val="266289536"/>
        <c:axId val="266292224"/>
      </c:barChart>
      <c:catAx>
        <c:axId val="266289536"/>
        <c:scaling>
          <c:orientation val="maxMin"/>
        </c:scaling>
        <c:delete val="0"/>
        <c:axPos val="l"/>
        <c:numFmt formatCode="General" sourceLinked="0"/>
        <c:majorTickMark val="out"/>
        <c:minorTickMark val="none"/>
        <c:tickLblPos val="nextTo"/>
        <c:txPr>
          <a:bodyPr/>
          <a:lstStyle/>
          <a:p>
            <a:pPr>
              <a:defRPr sz="1100" b="0"/>
            </a:pPr>
            <a:endParaRPr lang="tr-TR"/>
          </a:p>
        </c:txPr>
        <c:crossAx val="266292224"/>
        <c:crosses val="autoZero"/>
        <c:auto val="1"/>
        <c:lblAlgn val="ctr"/>
        <c:lblOffset val="100"/>
        <c:noMultiLvlLbl val="0"/>
      </c:catAx>
      <c:valAx>
        <c:axId val="266292224"/>
        <c:scaling>
          <c:orientation val="minMax"/>
        </c:scaling>
        <c:delete val="1"/>
        <c:axPos val="t"/>
        <c:numFmt formatCode="0%" sourceLinked="1"/>
        <c:majorTickMark val="out"/>
        <c:minorTickMark val="none"/>
        <c:tickLblPos val="nextTo"/>
        <c:crossAx val="266289536"/>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16063381210264"/>
          <c:y val="3.1730766828379255E-2"/>
          <c:w val="0.52091637918377609"/>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9BFB-4FCA-95A3-4E8F1ED22F67}"/>
              </c:ext>
            </c:extLst>
          </c:dPt>
          <c:dLbls>
            <c:spPr>
              <a:noFill/>
              <a:ln>
                <a:noFill/>
              </a:ln>
              <a:effectLst/>
            </c:spPr>
            <c:txPr>
              <a:bodyPr/>
              <a:lstStyle/>
              <a:p>
                <a:pPr>
                  <a:defRPr sz="14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Anne-baba</c:v>
                </c:pt>
                <c:pt idx="1">
                  <c:v>Kendi kendilerine kalıyorlar</c:v>
                </c:pt>
                <c:pt idx="2">
                  <c:v>Büyükanne/büyükbaba</c:v>
                </c:pt>
                <c:pt idx="3">
                  <c:v>Kendilerinden büyük ağabey/abla</c:v>
                </c:pt>
                <c:pt idx="4">
                  <c:v>Diğer (diğer aili fertleri, bakıcı vb.)</c:v>
                </c:pt>
              </c:strCache>
            </c:strRef>
          </c:cat>
          <c:val>
            <c:numRef>
              <c:f>Sheet1!$B$2:$B$6</c:f>
              <c:numCache>
                <c:formatCode>0.0%</c:formatCode>
                <c:ptCount val="5"/>
                <c:pt idx="0">
                  <c:v>0.68533772652388802</c:v>
                </c:pt>
                <c:pt idx="1">
                  <c:v>0.1812191103789127</c:v>
                </c:pt>
                <c:pt idx="2">
                  <c:v>7.7429983525535415E-2</c:v>
                </c:pt>
                <c:pt idx="3">
                  <c:v>3.459637561779242E-2</c:v>
                </c:pt>
                <c:pt idx="4">
                  <c:v>2.1000000000000001E-2</c:v>
                </c:pt>
              </c:numCache>
            </c:numRef>
          </c:val>
          <c:extLst>
            <c:ext xmlns:c16="http://schemas.microsoft.com/office/drawing/2014/chart" uri="{C3380CC4-5D6E-409C-BE32-E72D297353CC}">
              <c16:uniqueId val="{00000001-9BFB-4FCA-95A3-4E8F1ED22F67}"/>
            </c:ext>
          </c:extLst>
        </c:ser>
        <c:dLbls>
          <c:dLblPos val="outEnd"/>
          <c:showLegendKey val="0"/>
          <c:showVal val="1"/>
          <c:showCatName val="0"/>
          <c:showSerName val="0"/>
          <c:showPercent val="0"/>
          <c:showBubbleSize val="0"/>
        </c:dLbls>
        <c:gapWidth val="43"/>
        <c:axId val="266467968"/>
        <c:axId val="266466432"/>
      </c:barChart>
      <c:catAx>
        <c:axId val="266467968"/>
        <c:scaling>
          <c:orientation val="maxMin"/>
        </c:scaling>
        <c:delete val="0"/>
        <c:axPos val="l"/>
        <c:numFmt formatCode="General" sourceLinked="0"/>
        <c:majorTickMark val="out"/>
        <c:minorTickMark val="none"/>
        <c:tickLblPos val="nextTo"/>
        <c:txPr>
          <a:bodyPr/>
          <a:lstStyle/>
          <a:p>
            <a:pPr>
              <a:defRPr sz="1100" b="0"/>
            </a:pPr>
            <a:endParaRPr lang="tr-TR"/>
          </a:p>
        </c:txPr>
        <c:crossAx val="266466432"/>
        <c:crosses val="autoZero"/>
        <c:auto val="1"/>
        <c:lblAlgn val="ctr"/>
        <c:lblOffset val="100"/>
        <c:noMultiLvlLbl val="0"/>
      </c:catAx>
      <c:valAx>
        <c:axId val="266466432"/>
        <c:scaling>
          <c:orientation val="minMax"/>
        </c:scaling>
        <c:delete val="1"/>
        <c:axPos val="t"/>
        <c:numFmt formatCode="0.0%" sourceLinked="1"/>
        <c:majorTickMark val="out"/>
        <c:minorTickMark val="none"/>
        <c:tickLblPos val="nextTo"/>
        <c:crossAx val="266467968"/>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580874599691E-2"/>
          <c:y val="2.7947534655343081E-2"/>
          <c:w val="0.83414502132770063"/>
          <c:h val="0.94410493068931389"/>
        </c:manualLayout>
      </c:layout>
      <c:barChart>
        <c:barDir val="bar"/>
        <c:grouping val="clustered"/>
        <c:varyColors val="0"/>
        <c:ser>
          <c:idx val="0"/>
          <c:order val="0"/>
          <c:tx>
            <c:strRef>
              <c:f>Sheet1!$B$1</c:f>
              <c:strCache>
                <c:ptCount val="1"/>
                <c:pt idx="0">
                  <c:v>1. sıra</c:v>
                </c:pt>
              </c:strCache>
            </c:strRef>
          </c:tx>
          <c:spPr>
            <a:solidFill>
              <a:srgbClr val="002060"/>
            </a:solidFill>
          </c:spPr>
          <c:invertIfNegative val="0"/>
          <c:dPt>
            <c:idx val="0"/>
            <c:invertIfNegative val="0"/>
            <c:bubble3D val="0"/>
            <c:extLst>
              <c:ext xmlns:c16="http://schemas.microsoft.com/office/drawing/2014/chart" uri="{C3380CC4-5D6E-409C-BE32-E72D297353CC}">
                <c16:uniqueId val="{00000000-6A30-4B68-8899-5611EA8FF6EF}"/>
              </c:ext>
            </c:extLst>
          </c:dPt>
          <c:dPt>
            <c:idx val="1"/>
            <c:invertIfNegative val="0"/>
            <c:bubble3D val="0"/>
            <c:extLst>
              <c:ext xmlns:c16="http://schemas.microsoft.com/office/drawing/2014/chart" uri="{C3380CC4-5D6E-409C-BE32-E72D297353CC}">
                <c16:uniqueId val="{00000001-6A30-4B68-8899-5611EA8FF6EF}"/>
              </c:ext>
            </c:extLst>
          </c:dPt>
          <c:dPt>
            <c:idx val="2"/>
            <c:invertIfNegative val="0"/>
            <c:bubble3D val="0"/>
            <c:extLst>
              <c:ext xmlns:c16="http://schemas.microsoft.com/office/drawing/2014/chart" uri="{C3380CC4-5D6E-409C-BE32-E72D297353CC}">
                <c16:uniqueId val="{00000002-6A30-4B68-8899-5611EA8FF6EF}"/>
              </c:ext>
            </c:extLst>
          </c:dPt>
          <c:dPt>
            <c:idx val="3"/>
            <c:invertIfNegative val="0"/>
            <c:bubble3D val="0"/>
            <c:extLst>
              <c:ext xmlns:c16="http://schemas.microsoft.com/office/drawing/2014/chart" uri="{C3380CC4-5D6E-409C-BE32-E72D297353CC}">
                <c16:uniqueId val="{00000003-6A30-4B68-8899-5611EA8FF6EF}"/>
              </c:ext>
            </c:extLst>
          </c:dPt>
          <c:dPt>
            <c:idx val="4"/>
            <c:invertIfNegative val="0"/>
            <c:bubble3D val="0"/>
            <c:extLst>
              <c:ext xmlns:c16="http://schemas.microsoft.com/office/drawing/2014/chart" uri="{C3380CC4-5D6E-409C-BE32-E72D297353CC}">
                <c16:uniqueId val="{00000004-6A30-4B68-8899-5611EA8FF6EF}"/>
              </c:ext>
            </c:extLst>
          </c:dPt>
          <c:dPt>
            <c:idx val="5"/>
            <c:invertIfNegative val="0"/>
            <c:bubble3D val="0"/>
            <c:extLst>
              <c:ext xmlns:c16="http://schemas.microsoft.com/office/drawing/2014/chart" uri="{C3380CC4-5D6E-409C-BE32-E72D297353CC}">
                <c16:uniqueId val="{00000005-6A30-4B68-8899-5611EA8FF6EF}"/>
              </c:ext>
            </c:extLst>
          </c:dPt>
          <c:dPt>
            <c:idx val="6"/>
            <c:invertIfNegative val="0"/>
            <c:bubble3D val="0"/>
            <c:extLst>
              <c:ext xmlns:c16="http://schemas.microsoft.com/office/drawing/2014/chart" uri="{C3380CC4-5D6E-409C-BE32-E72D297353CC}">
                <c16:uniqueId val="{00000006-6A30-4B68-8899-5611EA8FF6EF}"/>
              </c:ext>
            </c:extLst>
          </c:dPt>
          <c:dPt>
            <c:idx val="7"/>
            <c:invertIfNegative val="0"/>
            <c:bubble3D val="0"/>
            <c:extLst>
              <c:ext xmlns:c16="http://schemas.microsoft.com/office/drawing/2014/chart" uri="{C3380CC4-5D6E-409C-BE32-E72D297353CC}">
                <c16:uniqueId val="{00000007-6A30-4B68-8899-5611EA8FF6EF}"/>
              </c:ext>
            </c:extLst>
          </c:dPt>
          <c:dPt>
            <c:idx val="8"/>
            <c:invertIfNegative val="0"/>
            <c:bubble3D val="0"/>
            <c:extLst>
              <c:ext xmlns:c16="http://schemas.microsoft.com/office/drawing/2014/chart" uri="{C3380CC4-5D6E-409C-BE32-E72D297353CC}">
                <c16:uniqueId val="{00000008-6A30-4B68-8899-5611EA8FF6EF}"/>
              </c:ext>
            </c:extLst>
          </c:dPt>
          <c:dPt>
            <c:idx val="9"/>
            <c:invertIfNegative val="0"/>
            <c:bubble3D val="0"/>
            <c:extLst>
              <c:ext xmlns:c16="http://schemas.microsoft.com/office/drawing/2014/chart" uri="{C3380CC4-5D6E-409C-BE32-E72D297353CC}">
                <c16:uniqueId val="{00000009-6A30-4B68-8899-5611EA8FF6EF}"/>
              </c:ext>
            </c:extLst>
          </c:dPt>
          <c:dPt>
            <c:idx val="10"/>
            <c:invertIfNegative val="0"/>
            <c:bubble3D val="0"/>
            <c:extLst>
              <c:ext xmlns:c16="http://schemas.microsoft.com/office/drawing/2014/chart" uri="{C3380CC4-5D6E-409C-BE32-E72D297353CC}">
                <c16:uniqueId val="{0000000A-6A30-4B68-8899-5611EA8FF6EF}"/>
              </c:ext>
            </c:extLst>
          </c:dPt>
          <c:dPt>
            <c:idx val="11"/>
            <c:invertIfNegative val="0"/>
            <c:bubble3D val="0"/>
            <c:extLst>
              <c:ext xmlns:c16="http://schemas.microsoft.com/office/drawing/2014/chart" uri="{C3380CC4-5D6E-409C-BE32-E72D297353CC}">
                <c16:uniqueId val="{0000000B-6A30-4B68-8899-5611EA8FF6EF}"/>
              </c:ext>
            </c:extLst>
          </c:dPt>
          <c:dPt>
            <c:idx val="12"/>
            <c:invertIfNegative val="0"/>
            <c:bubble3D val="0"/>
            <c:extLst>
              <c:ext xmlns:c16="http://schemas.microsoft.com/office/drawing/2014/chart" uri="{C3380CC4-5D6E-409C-BE32-E72D297353CC}">
                <c16:uniqueId val="{0000000C-6A30-4B68-8899-5611EA8FF6EF}"/>
              </c:ext>
            </c:extLst>
          </c:dPt>
          <c:dPt>
            <c:idx val="13"/>
            <c:invertIfNegative val="0"/>
            <c:bubble3D val="0"/>
            <c:extLst>
              <c:ext xmlns:c16="http://schemas.microsoft.com/office/drawing/2014/chart" uri="{C3380CC4-5D6E-409C-BE32-E72D297353CC}">
                <c16:uniqueId val="{0000000D-6A30-4B68-8899-5611EA8FF6EF}"/>
              </c:ext>
            </c:extLst>
          </c:dPt>
          <c:dPt>
            <c:idx val="14"/>
            <c:invertIfNegative val="0"/>
            <c:bubble3D val="0"/>
            <c:extLst>
              <c:ext xmlns:c16="http://schemas.microsoft.com/office/drawing/2014/chart" uri="{C3380CC4-5D6E-409C-BE32-E72D297353CC}">
                <c16:uniqueId val="{0000000E-6A30-4B68-8899-5611EA8FF6EF}"/>
              </c:ext>
            </c:extLst>
          </c:dPt>
          <c:dLbls>
            <c:spPr>
              <a:noFill/>
              <a:ln>
                <a:noFill/>
              </a:ln>
              <a:effectLst/>
            </c:spPr>
            <c:txPr>
              <a:bodyPr/>
              <a:lstStyle/>
              <a:p>
                <a:pPr>
                  <a:defRPr sz="1600" b="1">
                    <a:solidFill>
                      <a:schemeClr val="bg2">
                        <a:lumMod val="50000"/>
                      </a:schemeClr>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Evde düzenli olarak taze mevsim meyveleri tüketilir</c:v>
                </c:pt>
                <c:pt idx="1">
                  <c:v>Evimizde düzenli olarak sebze yemekleri tüketilir</c:v>
                </c:pt>
                <c:pt idx="2">
                  <c:v>Akşam yemeklerinde soframızda salata mutlaka olur</c:v>
                </c:pt>
                <c:pt idx="3">
                  <c:v>Evimizde genelikle beyaz toz veya kesme şeker kullanılır</c:v>
                </c:pt>
                <c:pt idx="4">
                  <c:v>Evimizde her sabah düzenli olarak kahvaltı sofrası kurulur</c:v>
                </c:pt>
                <c:pt idx="5">
                  <c:v>Son yıllarda gıda alışverişlerinde organik ürünleri daha çok tercih ediyoruz</c:v>
                </c:pt>
                <c:pt idx="6">
                  <c:v>Yemek için ailece dışarı çıktığımızda kebap ve ızgara türü yiyecekleri tercih ederiz</c:v>
                </c:pt>
                <c:pt idx="7">
                  <c:v>Evimizde pişen yemeklerde çoğunlukla zeytinyağı kullanılır</c:v>
                </c:pt>
                <c:pt idx="8">
                  <c:v>Evimizde sıkça börek, kek, poğaça gibi hamur ürünleri pişer</c:v>
                </c:pt>
                <c:pt idx="9">
                  <c:v>Evimizde genelde kolalı veya gazlı içecek bulunur</c:v>
                </c:pt>
                <c:pt idx="10">
                  <c:v>Evimizde genelde cips, patlamış mısır gibi çerezler bulundururuz</c:v>
                </c:pt>
                <c:pt idx="11">
                  <c:v>Evimizde her fırsatta taze balık yeriz</c:v>
                </c:pt>
                <c:pt idx="12">
                  <c:v>Evimizde kırmızı et tüketimi oldukça fazladır</c:v>
                </c:pt>
                <c:pt idx="13">
                  <c:v>Evimizde salam, sucuk, sosis gibi şarküteri ürünleri sıkça tüketilir</c:v>
                </c:pt>
                <c:pt idx="14">
                  <c:v>Evimizde pişen yemeklerde genellikle margarin kullanılır</c:v>
                </c:pt>
              </c:strCache>
            </c:strRef>
          </c:cat>
          <c:val>
            <c:numRef>
              <c:f>Sheet1!$B$2:$B$16</c:f>
              <c:numCache>
                <c:formatCode>0%</c:formatCode>
                <c:ptCount val="15"/>
                <c:pt idx="0">
                  <c:v>0.89785831960461282</c:v>
                </c:pt>
                <c:pt idx="1">
                  <c:v>0.8500823723228994</c:v>
                </c:pt>
                <c:pt idx="2">
                  <c:v>0.82042833607907739</c:v>
                </c:pt>
                <c:pt idx="3">
                  <c:v>0.79901153212520604</c:v>
                </c:pt>
                <c:pt idx="4">
                  <c:v>0.71334431630971995</c:v>
                </c:pt>
                <c:pt idx="5">
                  <c:v>0.70675453047775949</c:v>
                </c:pt>
                <c:pt idx="6">
                  <c:v>0.69522240527182866</c:v>
                </c:pt>
                <c:pt idx="7">
                  <c:v>0.63426688632619443</c:v>
                </c:pt>
                <c:pt idx="8">
                  <c:v>0.48764415156507412</c:v>
                </c:pt>
                <c:pt idx="9">
                  <c:v>0.48599670510708404</c:v>
                </c:pt>
                <c:pt idx="10">
                  <c:v>0.42009884678747939</c:v>
                </c:pt>
                <c:pt idx="11">
                  <c:v>0.41845140032948924</c:v>
                </c:pt>
                <c:pt idx="12">
                  <c:v>0.36902800658978585</c:v>
                </c:pt>
                <c:pt idx="13">
                  <c:v>0.36408566721581548</c:v>
                </c:pt>
                <c:pt idx="14">
                  <c:v>0.21416803953871499</c:v>
                </c:pt>
              </c:numCache>
            </c:numRef>
          </c:val>
          <c:extLst>
            <c:ext xmlns:c16="http://schemas.microsoft.com/office/drawing/2014/chart" uri="{C3380CC4-5D6E-409C-BE32-E72D297353CC}">
              <c16:uniqueId val="{0000000F-6A30-4B68-8899-5611EA8FF6EF}"/>
            </c:ext>
          </c:extLst>
        </c:ser>
        <c:dLbls>
          <c:dLblPos val="inEnd"/>
          <c:showLegendKey val="0"/>
          <c:showVal val="1"/>
          <c:showCatName val="0"/>
          <c:showSerName val="0"/>
          <c:showPercent val="0"/>
          <c:showBubbleSize val="0"/>
        </c:dLbls>
        <c:gapWidth val="42"/>
        <c:overlap val="5"/>
        <c:axId val="257561344"/>
        <c:axId val="257564032"/>
      </c:barChart>
      <c:catAx>
        <c:axId val="257561344"/>
        <c:scaling>
          <c:orientation val="maxMin"/>
        </c:scaling>
        <c:delete val="1"/>
        <c:axPos val="l"/>
        <c:numFmt formatCode="General" sourceLinked="0"/>
        <c:majorTickMark val="out"/>
        <c:minorTickMark val="none"/>
        <c:tickLblPos val="nextTo"/>
        <c:crossAx val="257564032"/>
        <c:crosses val="autoZero"/>
        <c:auto val="1"/>
        <c:lblAlgn val="ctr"/>
        <c:lblOffset val="100"/>
        <c:noMultiLvlLbl val="0"/>
      </c:catAx>
      <c:valAx>
        <c:axId val="257564032"/>
        <c:scaling>
          <c:orientation val="minMax"/>
        </c:scaling>
        <c:delete val="1"/>
        <c:axPos val="t"/>
        <c:numFmt formatCode="0%" sourceLinked="1"/>
        <c:majorTickMark val="out"/>
        <c:minorTickMark val="none"/>
        <c:tickLblPos val="nextTo"/>
        <c:crossAx val="257561344"/>
        <c:crosses val="autoZero"/>
        <c:crossBetween val="between"/>
      </c:valAx>
      <c:spPr>
        <a:noFill/>
        <a:ln w="25400">
          <a:noFill/>
        </a:ln>
      </c:spPr>
    </c:plotArea>
    <c:plotVisOnly val="1"/>
    <c:dispBlanksAs val="gap"/>
    <c:showDLblsOverMax val="0"/>
  </c:chart>
  <c:txPr>
    <a:bodyPr/>
    <a:lstStyle/>
    <a:p>
      <a:pPr>
        <a:defRPr sz="1200">
          <a:solidFill>
            <a:schemeClr val="bg2">
              <a:lumMod val="50000"/>
            </a:schemeClr>
          </a:solidFill>
          <a:latin typeface="Calibri" panose="020F0502020204030204" pitchFamily="34" charset="0"/>
        </a:defRPr>
      </a:pPr>
      <a:endParaRPr lang="tr-T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13CD-4D71-A1EB-83BF74E674E1}"/>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13CD-4D71-A1EB-83BF74E674E1}"/>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Var</c:v>
                </c:pt>
                <c:pt idx="1">
                  <c:v>Yok</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13CD-4D71-A1EB-83BF74E674E1}"/>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400" b="1">
                <a:solidFill>
                  <a:schemeClr val="bg2"/>
                </a:solidFill>
              </a:defRPr>
            </a:pPr>
            <a:endParaRPr lang="tr-TR"/>
          </a:p>
        </c:txPr>
      </c:legendEntry>
      <c:legendEntry>
        <c:idx val="1"/>
        <c:txPr>
          <a:bodyPr/>
          <a:lstStyle/>
          <a:p>
            <a:pPr>
              <a:defRPr sz="1400" b="1">
                <a:solidFill>
                  <a:schemeClr val="bg2"/>
                </a:solidFill>
              </a:defRPr>
            </a:pPr>
            <a:endParaRPr lang="tr-TR"/>
          </a:p>
        </c:txPr>
      </c:legendEntry>
      <c:layout>
        <c:manualLayout>
          <c:xMode val="edge"/>
          <c:yMode val="edge"/>
          <c:x val="0.6733469887296244"/>
          <c:y val="0.69313731675378576"/>
          <c:w val="0.26552074063375064"/>
          <c:h val="0.2614472200424372"/>
        </c:manualLayout>
      </c:layout>
      <c:overlay val="0"/>
      <c:txPr>
        <a:bodyPr/>
        <a:lstStyle/>
        <a:p>
          <a:pPr>
            <a:defRPr sz="14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16063381210264"/>
          <c:y val="3.1730766828379255E-2"/>
          <c:w val="0.52091637918377609"/>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A87B-430A-A5E2-4DC8E523AC17}"/>
              </c:ext>
            </c:extLst>
          </c:dPt>
          <c:dLbls>
            <c:spPr>
              <a:noFill/>
              <a:ln>
                <a:noFill/>
              </a:ln>
              <a:effectLst/>
            </c:spPr>
            <c:txPr>
              <a:bodyPr/>
              <a:lstStyle/>
              <a:p>
                <a:pPr>
                  <a:defRPr sz="14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Düz, yeterince geniş ve yürüyüşe açık bir yoldur</c:v>
                </c:pt>
                <c:pt idx="1">
                  <c:v>Dar, engebeli ve yürümenin zor olduğu bir yoldur.</c:v>
                </c:pt>
                <c:pt idx="2">
                  <c:v>Arabaların/motorların park ettiği, yürünmesi zor bir yoldur</c:v>
                </c:pt>
                <c:pt idx="3">
                  <c:v>Engebeli ama yeterince geniş ve yürüyüşe açık bir yoldur</c:v>
                </c:pt>
                <c:pt idx="4">
                  <c:v>Çöp bidonları, masa-sandalye vb. olan, yürünmesi zor bir yoldur</c:v>
                </c:pt>
              </c:strCache>
            </c:strRef>
          </c:cat>
          <c:val>
            <c:numRef>
              <c:f>Sheet1!$B$2:$B$6</c:f>
              <c:numCache>
                <c:formatCode>0%</c:formatCode>
                <c:ptCount val="5"/>
                <c:pt idx="0">
                  <c:v>0.61403508771929827</c:v>
                </c:pt>
                <c:pt idx="1">
                  <c:v>0.12982456140350876</c:v>
                </c:pt>
                <c:pt idx="2">
                  <c:v>0.12280701754385964</c:v>
                </c:pt>
                <c:pt idx="3">
                  <c:v>0.11578947368421053</c:v>
                </c:pt>
                <c:pt idx="4">
                  <c:v>1.7543859649122806E-2</c:v>
                </c:pt>
              </c:numCache>
            </c:numRef>
          </c:val>
          <c:extLst>
            <c:ext xmlns:c16="http://schemas.microsoft.com/office/drawing/2014/chart" uri="{C3380CC4-5D6E-409C-BE32-E72D297353CC}">
              <c16:uniqueId val="{00000001-A87B-430A-A5E2-4DC8E523AC17}"/>
            </c:ext>
          </c:extLst>
        </c:ser>
        <c:dLbls>
          <c:dLblPos val="outEnd"/>
          <c:showLegendKey val="0"/>
          <c:showVal val="1"/>
          <c:showCatName val="0"/>
          <c:showSerName val="0"/>
          <c:showPercent val="0"/>
          <c:showBubbleSize val="0"/>
        </c:dLbls>
        <c:gapWidth val="43"/>
        <c:axId val="270691328"/>
        <c:axId val="270694272"/>
      </c:barChart>
      <c:catAx>
        <c:axId val="270691328"/>
        <c:scaling>
          <c:orientation val="maxMin"/>
        </c:scaling>
        <c:delete val="0"/>
        <c:axPos val="l"/>
        <c:numFmt formatCode="General" sourceLinked="0"/>
        <c:majorTickMark val="out"/>
        <c:minorTickMark val="none"/>
        <c:tickLblPos val="nextTo"/>
        <c:txPr>
          <a:bodyPr/>
          <a:lstStyle/>
          <a:p>
            <a:pPr>
              <a:defRPr sz="1100" b="0"/>
            </a:pPr>
            <a:endParaRPr lang="tr-TR"/>
          </a:p>
        </c:txPr>
        <c:crossAx val="270694272"/>
        <c:crosses val="autoZero"/>
        <c:auto val="1"/>
        <c:lblAlgn val="ctr"/>
        <c:lblOffset val="100"/>
        <c:noMultiLvlLbl val="0"/>
      </c:catAx>
      <c:valAx>
        <c:axId val="270694272"/>
        <c:scaling>
          <c:orientation val="minMax"/>
        </c:scaling>
        <c:delete val="1"/>
        <c:axPos val="t"/>
        <c:numFmt formatCode="0%" sourceLinked="1"/>
        <c:majorTickMark val="out"/>
        <c:minorTickMark val="none"/>
        <c:tickLblPos val="nextTo"/>
        <c:crossAx val="270691328"/>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45177102525054E-2"/>
          <c:y val="2.6341388111747625E-2"/>
          <c:w val="0.47193822171972361"/>
          <c:h val="0.61832742283040132"/>
        </c:manualLayout>
      </c:layout>
      <c:pieChart>
        <c:varyColors val="1"/>
        <c:ser>
          <c:idx val="0"/>
          <c:order val="0"/>
          <c:tx>
            <c:strRef>
              <c:f>Sheet1!$B$1</c:f>
              <c:strCache>
                <c:ptCount val="1"/>
                <c:pt idx="0">
                  <c:v>Dağılım</c:v>
                </c:pt>
              </c:strCache>
            </c:strRef>
          </c:tx>
          <c:spPr>
            <a:ln>
              <a:solidFill>
                <a:srgbClr val="00B050"/>
              </a:solidFill>
            </a:ln>
          </c:spPr>
          <c:dPt>
            <c:idx val="0"/>
            <c:bubble3D val="0"/>
            <c:explosion val="7"/>
            <c:spPr>
              <a:solidFill>
                <a:schemeClr val="accent6">
                  <a:lumMod val="75000"/>
                </a:schemeClr>
              </a:solidFill>
              <a:ln>
                <a:solidFill>
                  <a:srgbClr val="00B050"/>
                </a:solidFill>
              </a:ln>
            </c:spPr>
            <c:extLst>
              <c:ext xmlns:c16="http://schemas.microsoft.com/office/drawing/2014/chart" uri="{C3380CC4-5D6E-409C-BE32-E72D297353CC}">
                <c16:uniqueId val="{00000001-2FE3-4079-AD5C-EDF13D34B28B}"/>
              </c:ext>
            </c:extLst>
          </c:dPt>
          <c:dPt>
            <c:idx val="1"/>
            <c:bubble3D val="0"/>
            <c:spPr>
              <a:solidFill>
                <a:srgbClr val="C00000"/>
              </a:solidFill>
              <a:ln>
                <a:solidFill>
                  <a:srgbClr val="00B050"/>
                </a:solidFill>
              </a:ln>
            </c:spPr>
            <c:extLst>
              <c:ext xmlns:c16="http://schemas.microsoft.com/office/drawing/2014/chart" uri="{C3380CC4-5D6E-409C-BE32-E72D297353CC}">
                <c16:uniqueId val="{00000003-2FE3-4079-AD5C-EDF13D34B28B}"/>
              </c:ext>
            </c:extLst>
          </c:dPt>
          <c:dPt>
            <c:idx val="2"/>
            <c:bubble3D val="0"/>
            <c:spPr>
              <a:solidFill>
                <a:srgbClr val="00B050"/>
              </a:solidFill>
              <a:ln>
                <a:solidFill>
                  <a:srgbClr val="00B050"/>
                </a:solidFill>
              </a:ln>
            </c:spPr>
            <c:extLst>
              <c:ext xmlns:c16="http://schemas.microsoft.com/office/drawing/2014/chart" uri="{C3380CC4-5D6E-409C-BE32-E72D297353CC}">
                <c16:uniqueId val="{00000005-2FE3-4079-AD5C-EDF13D34B28B}"/>
              </c:ext>
            </c:extLst>
          </c:dPt>
          <c:dPt>
            <c:idx val="3"/>
            <c:bubble3D val="0"/>
            <c:spPr>
              <a:solidFill>
                <a:schemeClr val="bg2">
                  <a:lumMod val="75000"/>
                </a:schemeClr>
              </a:solidFill>
              <a:ln>
                <a:solidFill>
                  <a:srgbClr val="00B050"/>
                </a:solidFill>
              </a:ln>
            </c:spPr>
            <c:extLst>
              <c:ext xmlns:c16="http://schemas.microsoft.com/office/drawing/2014/chart" uri="{C3380CC4-5D6E-409C-BE32-E72D297353CC}">
                <c16:uniqueId val="{00000007-2FE3-4079-AD5C-EDF13D34B28B}"/>
              </c:ext>
            </c:extLst>
          </c:dPt>
          <c:dLbls>
            <c:dLbl>
              <c:idx val="4"/>
              <c:layout>
                <c:manualLayout>
                  <c:x val="0.10568732694665095"/>
                  <c:y val="0.11853836117296521"/>
                </c:manualLayout>
              </c:layout>
              <c:tx>
                <c:rich>
                  <a:bodyPr/>
                  <a:lstStyle/>
                  <a:p>
                    <a:r>
                      <a:rPr lang="en-US" sz="1200" dirty="0">
                        <a:solidFill>
                          <a:schemeClr val="tx2">
                            <a:lumMod val="65000"/>
                            <a:lumOff val="35000"/>
                          </a:schemeClr>
                        </a:solidFill>
                      </a:rPr>
                      <a:t>11%</a:t>
                    </a:r>
                    <a:endParaRPr lang="en-US" dirty="0">
                      <a:solidFill>
                        <a:schemeClr val="tx2">
                          <a:lumMod val="65000"/>
                          <a:lumOff val="35000"/>
                        </a:schemeClr>
                      </a:solidFill>
                    </a:endParaRP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FE3-4079-AD5C-EDF13D34B28B}"/>
                </c:ext>
              </c:extLst>
            </c:dLbl>
            <c:dLbl>
              <c:idx val="5"/>
              <c:layout>
                <c:manualLayout>
                  <c:x val="6.4325609434277453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FE3-4079-AD5C-EDF13D34B28B}"/>
                </c:ext>
              </c:extLst>
            </c:dLbl>
            <c:spPr>
              <a:ln>
                <a:noFill/>
              </a:ln>
            </c:spPr>
            <c:txPr>
              <a:bodyPr/>
              <a:lstStyle/>
              <a:p>
                <a:pPr>
                  <a:defRPr sz="12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Lefkoşa</c:v>
                </c:pt>
                <c:pt idx="1">
                  <c:v>Gazimağusa</c:v>
                </c:pt>
                <c:pt idx="2">
                  <c:v>Girne</c:v>
                </c:pt>
                <c:pt idx="3">
                  <c:v>Güzelyurt</c:v>
                </c:pt>
                <c:pt idx="4">
                  <c:v>İskele</c:v>
                </c:pt>
                <c:pt idx="5">
                  <c:v>Lefke</c:v>
                </c:pt>
              </c:strCache>
            </c:strRef>
          </c:cat>
          <c:val>
            <c:numRef>
              <c:f>Sheet1!$B$2:$B$7</c:f>
              <c:numCache>
                <c:formatCode>0%</c:formatCode>
                <c:ptCount val="6"/>
                <c:pt idx="0">
                  <c:v>0.33</c:v>
                </c:pt>
                <c:pt idx="1">
                  <c:v>0.21</c:v>
                </c:pt>
                <c:pt idx="2">
                  <c:v>0.23</c:v>
                </c:pt>
                <c:pt idx="3">
                  <c:v>0.06</c:v>
                </c:pt>
                <c:pt idx="4">
                  <c:v>0.11</c:v>
                </c:pt>
                <c:pt idx="5">
                  <c:v>0.06</c:v>
                </c:pt>
              </c:numCache>
            </c:numRef>
          </c:val>
          <c:extLst>
            <c:ext xmlns:c16="http://schemas.microsoft.com/office/drawing/2014/chart" uri="{C3380CC4-5D6E-409C-BE32-E72D297353CC}">
              <c16:uniqueId val="{0000000A-2FE3-4079-AD5C-EDF13D34B28B}"/>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56643513530744283"/>
          <c:y val="0.39314624846950752"/>
          <c:w val="0.42331582927205219"/>
          <c:h val="0.45914404498326233"/>
        </c:manualLayout>
      </c:layout>
      <c:overlay val="0"/>
      <c:txPr>
        <a:bodyPr/>
        <a:lstStyle/>
        <a:p>
          <a:pPr>
            <a:defRPr sz="1100" b="0">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A2E9-4697-8C8A-A8CBF0096B3D}"/>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A2E9-4697-8C8A-A8CBF0096B3D}"/>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Var</c:v>
                </c:pt>
                <c:pt idx="1">
                  <c:v>Yok</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A2E9-4697-8C8A-A8CBF0096B3D}"/>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400" b="1">
                <a:solidFill>
                  <a:schemeClr val="bg2"/>
                </a:solidFill>
              </a:defRPr>
            </a:pPr>
            <a:endParaRPr lang="tr-TR"/>
          </a:p>
        </c:txPr>
      </c:legendEntry>
      <c:legendEntry>
        <c:idx val="1"/>
        <c:txPr>
          <a:bodyPr/>
          <a:lstStyle/>
          <a:p>
            <a:pPr>
              <a:defRPr sz="1400" b="1">
                <a:solidFill>
                  <a:schemeClr val="bg2"/>
                </a:solidFill>
              </a:defRPr>
            </a:pPr>
            <a:endParaRPr lang="tr-TR"/>
          </a:p>
        </c:txPr>
      </c:legendEntry>
      <c:layout>
        <c:manualLayout>
          <c:xMode val="edge"/>
          <c:yMode val="edge"/>
          <c:x val="0.70212998488079392"/>
          <c:y val="0.80384270832215776"/>
          <c:w val="0.26552074063375064"/>
          <c:h val="0.12945202448261434"/>
        </c:manualLayout>
      </c:layout>
      <c:overlay val="0"/>
      <c:txPr>
        <a:bodyPr/>
        <a:lstStyle/>
        <a:p>
          <a:pPr>
            <a:defRPr sz="14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FF9933"/>
              </a:solidFill>
              <a:scene3d>
                <a:camera prst="orthographicFront"/>
                <a:lightRig rig="threePt" dir="t"/>
              </a:scene3d>
              <a:sp3d>
                <a:bevelT w="0"/>
              </a:sp3d>
            </c:spPr>
            <c:extLst>
              <c:ext xmlns:c16="http://schemas.microsoft.com/office/drawing/2014/chart" uri="{C3380CC4-5D6E-409C-BE32-E72D297353CC}">
                <c16:uniqueId val="{00000001-E97D-49CE-BE5E-3B09D25698F1}"/>
              </c:ext>
            </c:extLst>
          </c:dPt>
          <c:dPt>
            <c:idx val="1"/>
            <c:bubble3D val="0"/>
            <c:spPr>
              <a:solidFill>
                <a:srgbClr val="00B050"/>
              </a:solidFill>
              <a:scene3d>
                <a:camera prst="orthographicFront"/>
                <a:lightRig rig="threePt" dir="t"/>
              </a:scene3d>
              <a:sp3d>
                <a:bevelT w="0"/>
              </a:sp3d>
            </c:spPr>
            <c:extLst>
              <c:ext xmlns:c16="http://schemas.microsoft.com/office/drawing/2014/chart" uri="{C3380CC4-5D6E-409C-BE32-E72D297353CC}">
                <c16:uniqueId val="{00000003-E97D-49CE-BE5E-3B09D25698F1}"/>
              </c:ext>
            </c:extLst>
          </c:dPt>
          <c:dLbls>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Evet</c:v>
                </c:pt>
                <c:pt idx="1">
                  <c:v>Hayır</c:v>
                </c:pt>
              </c:strCache>
            </c:strRef>
          </c:cat>
          <c:val>
            <c:numRef>
              <c:f>Sheet1!$B$2:$B$3</c:f>
              <c:numCache>
                <c:formatCode>0%</c:formatCode>
                <c:ptCount val="2"/>
                <c:pt idx="0">
                  <c:v>0.86</c:v>
                </c:pt>
                <c:pt idx="1">
                  <c:v>0.14000000000000001</c:v>
                </c:pt>
              </c:numCache>
            </c:numRef>
          </c:val>
          <c:extLst>
            <c:ext xmlns:c16="http://schemas.microsoft.com/office/drawing/2014/chart" uri="{C3380CC4-5D6E-409C-BE32-E72D297353CC}">
              <c16:uniqueId val="{00000004-E97D-49CE-BE5E-3B09D25698F1}"/>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200" b="1">
                <a:solidFill>
                  <a:schemeClr val="bg2"/>
                </a:solidFill>
              </a:defRPr>
            </a:pPr>
            <a:endParaRPr lang="tr-TR"/>
          </a:p>
        </c:txPr>
      </c:legendEntry>
      <c:legendEntry>
        <c:idx val="1"/>
        <c:txPr>
          <a:bodyPr/>
          <a:lstStyle/>
          <a:p>
            <a:pPr>
              <a:defRPr sz="1200" b="1">
                <a:solidFill>
                  <a:schemeClr val="bg2"/>
                </a:solidFill>
              </a:defRPr>
            </a:pPr>
            <a:endParaRPr lang="tr-TR"/>
          </a:p>
        </c:txPr>
      </c:legendEntry>
      <c:layout>
        <c:manualLayout>
          <c:xMode val="edge"/>
          <c:yMode val="edge"/>
          <c:x val="0.754505540164777"/>
          <c:y val="0.75602835117140965"/>
          <c:w val="0.22296547024126803"/>
          <c:h val="0.16292210129376883"/>
        </c:manualLayout>
      </c:layout>
      <c:overlay val="0"/>
      <c:txPr>
        <a:bodyPr/>
        <a:lstStyle/>
        <a:p>
          <a:pPr>
            <a:defRPr sz="1200" b="1">
              <a:solidFill>
                <a:schemeClr val="bg2"/>
              </a:solidFill>
            </a:defRPr>
          </a:pPr>
          <a:endParaRPr lang="tr-TR"/>
        </a:p>
      </c:txPr>
    </c:legend>
    <c:plotVisOnly val="1"/>
    <c:dispBlanksAs val="gap"/>
    <c:showDLblsOverMax val="0"/>
  </c:chart>
  <c:spPr>
    <a:ln>
      <a:solidFill>
        <a:srgbClr val="0070C0"/>
      </a:solidFill>
    </a:ln>
  </c:spPr>
  <c:txPr>
    <a:bodyPr/>
    <a:lstStyle/>
    <a:p>
      <a:pPr>
        <a:defRPr sz="1400">
          <a:latin typeface="Calibri" panose="020F0502020204030204" pitchFamily="34" charset="0"/>
        </a:defRPr>
      </a:pPr>
      <a:endParaRPr lang="tr-TR"/>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16063381210264"/>
          <c:y val="3.1730766828379255E-2"/>
          <c:w val="0.44356057237551921"/>
          <c:h val="0.93653846634324145"/>
        </c:manualLayout>
      </c:layout>
      <c:barChart>
        <c:barDir val="bar"/>
        <c:grouping val="clustered"/>
        <c:varyColors val="0"/>
        <c:ser>
          <c:idx val="0"/>
          <c:order val="0"/>
          <c:tx>
            <c:strRef>
              <c:f>Sheet1!$B$1</c:f>
              <c:strCache>
                <c:ptCount val="1"/>
                <c:pt idx="0">
                  <c:v>Series 1</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468C-42DC-AA92-7C2A9E12AB72}"/>
              </c:ext>
            </c:extLst>
          </c:dPt>
          <c:dLbls>
            <c:spPr>
              <a:noFill/>
              <a:ln>
                <a:noFill/>
              </a:ln>
              <a:effectLst/>
            </c:spPr>
            <c:txPr>
              <a:bodyPr/>
              <a:lstStyle/>
              <a:p>
                <a:pPr>
                  <a:defRPr sz="1200">
                    <a:solidFill>
                      <a:srgbClr val="0070C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Hiç rahatsızlık duymuyorum</c:v>
                </c:pt>
                <c:pt idx="1">
                  <c:v>Rahatsızlık duymuyorum</c:v>
                </c:pt>
                <c:pt idx="2">
                  <c:v>Ne rahatsızlık duyuyorum ne de duymuyorum</c:v>
                </c:pt>
                <c:pt idx="3">
                  <c:v>Oldukça rahatsızlık duyuyorum</c:v>
                </c:pt>
                <c:pt idx="4">
                  <c:v>Çok fazla rahatsızlık duyuyorum</c:v>
                </c:pt>
              </c:strCache>
            </c:strRef>
          </c:cat>
          <c:val>
            <c:numRef>
              <c:f>Sheet1!$B$2:$B$6</c:f>
              <c:numCache>
                <c:formatCode>0%</c:formatCode>
                <c:ptCount val="5"/>
                <c:pt idx="0">
                  <c:v>0.35632183908045978</c:v>
                </c:pt>
                <c:pt idx="1">
                  <c:v>0.39846743295019155</c:v>
                </c:pt>
                <c:pt idx="2">
                  <c:v>0.1111111111111111</c:v>
                </c:pt>
                <c:pt idx="3">
                  <c:v>9.1954022988505746E-2</c:v>
                </c:pt>
                <c:pt idx="4">
                  <c:v>4.2145593869731802E-2</c:v>
                </c:pt>
              </c:numCache>
            </c:numRef>
          </c:val>
          <c:extLst>
            <c:ext xmlns:c16="http://schemas.microsoft.com/office/drawing/2014/chart" uri="{C3380CC4-5D6E-409C-BE32-E72D297353CC}">
              <c16:uniqueId val="{00000001-468C-42DC-AA92-7C2A9E12AB72}"/>
            </c:ext>
          </c:extLst>
        </c:ser>
        <c:dLbls>
          <c:dLblPos val="outEnd"/>
          <c:showLegendKey val="0"/>
          <c:showVal val="1"/>
          <c:showCatName val="0"/>
          <c:showSerName val="0"/>
          <c:showPercent val="0"/>
          <c:showBubbleSize val="0"/>
        </c:dLbls>
        <c:gapWidth val="43"/>
        <c:axId val="270867840"/>
        <c:axId val="270883072"/>
      </c:barChart>
      <c:catAx>
        <c:axId val="270867840"/>
        <c:scaling>
          <c:orientation val="maxMin"/>
        </c:scaling>
        <c:delete val="0"/>
        <c:axPos val="l"/>
        <c:numFmt formatCode="General" sourceLinked="0"/>
        <c:majorTickMark val="out"/>
        <c:minorTickMark val="none"/>
        <c:tickLblPos val="nextTo"/>
        <c:txPr>
          <a:bodyPr/>
          <a:lstStyle/>
          <a:p>
            <a:pPr>
              <a:defRPr sz="1100" b="0"/>
            </a:pPr>
            <a:endParaRPr lang="tr-TR"/>
          </a:p>
        </c:txPr>
        <c:crossAx val="270883072"/>
        <c:crosses val="autoZero"/>
        <c:auto val="1"/>
        <c:lblAlgn val="ctr"/>
        <c:lblOffset val="100"/>
        <c:noMultiLvlLbl val="0"/>
      </c:catAx>
      <c:valAx>
        <c:axId val="270883072"/>
        <c:scaling>
          <c:orientation val="minMax"/>
        </c:scaling>
        <c:delete val="1"/>
        <c:axPos val="t"/>
        <c:numFmt formatCode="0%" sourceLinked="1"/>
        <c:majorTickMark val="out"/>
        <c:minorTickMark val="none"/>
        <c:tickLblPos val="nextTo"/>
        <c:crossAx val="270867840"/>
        <c:crosses val="autoZero"/>
        <c:crossBetween val="between"/>
      </c:valAx>
      <c:spPr>
        <a:ln w="19050">
          <a:prstDash val="sysDash"/>
        </a:ln>
      </c:spPr>
    </c:plotArea>
    <c:plotVisOnly val="1"/>
    <c:dispBlanksAs val="gap"/>
    <c:showDLblsOverMax val="0"/>
  </c:chart>
  <c:spPr>
    <a:ln>
      <a:solidFill>
        <a:srgbClr val="0070C0"/>
      </a:solidFill>
    </a:ln>
  </c:spPr>
  <c:txPr>
    <a:bodyPr/>
    <a:lstStyle/>
    <a:p>
      <a:pPr>
        <a:defRPr sz="18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İlk sıra</c:v>
                </c:pt>
              </c:strCache>
            </c:strRef>
          </c:tx>
          <c:spPr>
            <a:solidFill>
              <a:srgbClr val="00B050"/>
            </a:solidFill>
          </c:spPr>
          <c:invertIfNegative val="0"/>
          <c:dLbls>
            <c:spPr>
              <a:noFill/>
              <a:ln>
                <a:noFill/>
              </a:ln>
              <a:effectLst/>
            </c:spPr>
            <c:txPr>
              <a:bodyPr/>
              <a:lstStyle/>
              <a:p>
                <a:pPr>
                  <a:defRPr sz="1600">
                    <a:solidFill>
                      <a:srgbClr val="00B05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Ebeveynler (anne-baba)</c:v>
                </c:pt>
                <c:pt idx="1">
                  <c:v>Kişinin kendisi</c:v>
                </c:pt>
                <c:pt idx="2">
                  <c:v>Gıda üreticileri/ ithalatçıları</c:v>
                </c:pt>
                <c:pt idx="3">
                  <c:v>Devlet/hükümet</c:v>
                </c:pt>
                <c:pt idx="4">
                  <c:v>Eğitim kurumları/ okullar</c:v>
                </c:pt>
                <c:pt idx="5">
                  <c:v>Beslenme uzmanları/diyetisyenler</c:v>
                </c:pt>
                <c:pt idx="6">
                  <c:v>Doktorlar/tıp insanları</c:v>
                </c:pt>
                <c:pt idx="7">
                  <c:v>Medya (basın, radyo, TV)</c:v>
                </c:pt>
                <c:pt idx="8">
                  <c:v>Dernekler/vakıflar/ sivil toplum örgütleri</c:v>
                </c:pt>
              </c:strCache>
            </c:strRef>
          </c:cat>
          <c:val>
            <c:numRef>
              <c:f>Sheet1!$B$2:$B$10</c:f>
              <c:numCache>
                <c:formatCode>0%</c:formatCode>
                <c:ptCount val="9"/>
                <c:pt idx="0">
                  <c:v>0.59472817133443168</c:v>
                </c:pt>
                <c:pt idx="1">
                  <c:v>0.28336079077429982</c:v>
                </c:pt>
                <c:pt idx="2">
                  <c:v>4.7775947281713346E-2</c:v>
                </c:pt>
                <c:pt idx="3">
                  <c:v>1.9769357495881382E-2</c:v>
                </c:pt>
                <c:pt idx="4">
                  <c:v>1.8121911037891267E-2</c:v>
                </c:pt>
                <c:pt idx="5">
                  <c:v>1.6474464579901153E-2</c:v>
                </c:pt>
                <c:pt idx="6">
                  <c:v>9.8846787479406912E-3</c:v>
                </c:pt>
                <c:pt idx="7">
                  <c:v>9.8846787479406912E-3</c:v>
                </c:pt>
                <c:pt idx="8">
                  <c:v>0</c:v>
                </c:pt>
              </c:numCache>
            </c:numRef>
          </c:val>
          <c:extLst>
            <c:ext xmlns:c16="http://schemas.microsoft.com/office/drawing/2014/chart" uri="{C3380CC4-5D6E-409C-BE32-E72D297353CC}">
              <c16:uniqueId val="{00000000-0FEF-4EAB-83A3-EDA113A34C88}"/>
            </c:ext>
          </c:extLst>
        </c:ser>
        <c:ser>
          <c:idx val="1"/>
          <c:order val="1"/>
          <c:tx>
            <c:strRef>
              <c:f>Sheet1!$C$1</c:f>
              <c:strCache>
                <c:ptCount val="1"/>
                <c:pt idx="0">
                  <c:v>Toplam</c:v>
                </c:pt>
              </c:strCache>
            </c:strRef>
          </c:tx>
          <c:spPr>
            <a:solidFill>
              <a:schemeClr val="accent2"/>
            </a:solidFill>
            <a:ln>
              <a:solidFill>
                <a:schemeClr val="accent2"/>
              </a:solidFill>
            </a:ln>
          </c:spPr>
          <c:invertIfNegative val="0"/>
          <c:dLbls>
            <c:spPr>
              <a:noFill/>
              <a:ln>
                <a:noFill/>
              </a:ln>
              <a:effectLst/>
            </c:spPr>
            <c:txPr>
              <a:bodyPr/>
              <a:lstStyle/>
              <a:p>
                <a:pPr>
                  <a:defRPr sz="1600">
                    <a:solidFill>
                      <a:schemeClr val="accent2"/>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Ebeveynler (anne-baba)</c:v>
                </c:pt>
                <c:pt idx="1">
                  <c:v>Kişinin kendisi</c:v>
                </c:pt>
                <c:pt idx="2">
                  <c:v>Gıda üreticileri/ ithalatçıları</c:v>
                </c:pt>
                <c:pt idx="3">
                  <c:v>Devlet/hükümet</c:v>
                </c:pt>
                <c:pt idx="4">
                  <c:v>Eğitim kurumları/ okullar</c:v>
                </c:pt>
                <c:pt idx="5">
                  <c:v>Beslenme uzmanları/diyetisyenler</c:v>
                </c:pt>
                <c:pt idx="6">
                  <c:v>Doktorlar/tıp insanları</c:v>
                </c:pt>
                <c:pt idx="7">
                  <c:v>Medya (basın, radyo, TV)</c:v>
                </c:pt>
                <c:pt idx="8">
                  <c:v>Dernekler/vakıflar/ sivil toplum örgütleri</c:v>
                </c:pt>
              </c:strCache>
            </c:strRef>
          </c:cat>
          <c:val>
            <c:numRef>
              <c:f>Sheet1!$C$2:$C$10</c:f>
              <c:numCache>
                <c:formatCode>0%</c:formatCode>
                <c:ptCount val="9"/>
                <c:pt idx="0">
                  <c:v>0.88962108731466227</c:v>
                </c:pt>
                <c:pt idx="1">
                  <c:v>0.84349258649093906</c:v>
                </c:pt>
                <c:pt idx="2">
                  <c:v>0.50906095551894559</c:v>
                </c:pt>
                <c:pt idx="3">
                  <c:v>0.10543657331136738</c:v>
                </c:pt>
                <c:pt idx="4">
                  <c:v>0.25864909390444812</c:v>
                </c:pt>
                <c:pt idx="5">
                  <c:v>0.13344316309719934</c:v>
                </c:pt>
                <c:pt idx="6">
                  <c:v>0.12355848434925865</c:v>
                </c:pt>
                <c:pt idx="7">
                  <c:v>0.12191103789126853</c:v>
                </c:pt>
                <c:pt idx="8">
                  <c:v>1.4827018121911038E-2</c:v>
                </c:pt>
              </c:numCache>
            </c:numRef>
          </c:val>
          <c:extLst>
            <c:ext xmlns:c16="http://schemas.microsoft.com/office/drawing/2014/chart" uri="{C3380CC4-5D6E-409C-BE32-E72D297353CC}">
              <c16:uniqueId val="{00000001-0FEF-4EAB-83A3-EDA113A34C88}"/>
            </c:ext>
          </c:extLst>
        </c:ser>
        <c:dLbls>
          <c:dLblPos val="outEnd"/>
          <c:showLegendKey val="0"/>
          <c:showVal val="1"/>
          <c:showCatName val="0"/>
          <c:showSerName val="0"/>
          <c:showPercent val="0"/>
          <c:showBubbleSize val="0"/>
        </c:dLbls>
        <c:gapWidth val="46"/>
        <c:axId val="265584640"/>
        <c:axId val="265586176"/>
      </c:barChart>
      <c:catAx>
        <c:axId val="265584640"/>
        <c:scaling>
          <c:orientation val="maxMin"/>
        </c:scaling>
        <c:delete val="0"/>
        <c:axPos val="l"/>
        <c:numFmt formatCode="General" sourceLinked="0"/>
        <c:majorTickMark val="out"/>
        <c:minorTickMark val="none"/>
        <c:tickLblPos val="nextTo"/>
        <c:txPr>
          <a:bodyPr/>
          <a:lstStyle/>
          <a:p>
            <a:pPr>
              <a:defRPr sz="1200"/>
            </a:pPr>
            <a:endParaRPr lang="tr-TR"/>
          </a:p>
        </c:txPr>
        <c:crossAx val="265586176"/>
        <c:crosses val="autoZero"/>
        <c:auto val="1"/>
        <c:lblAlgn val="ctr"/>
        <c:lblOffset val="100"/>
        <c:noMultiLvlLbl val="0"/>
      </c:catAx>
      <c:valAx>
        <c:axId val="265586176"/>
        <c:scaling>
          <c:orientation val="minMax"/>
        </c:scaling>
        <c:delete val="1"/>
        <c:axPos val="t"/>
        <c:numFmt formatCode="0%" sourceLinked="1"/>
        <c:majorTickMark val="out"/>
        <c:minorTickMark val="none"/>
        <c:tickLblPos val="nextTo"/>
        <c:crossAx val="265584640"/>
        <c:crosses val="autoZero"/>
        <c:crossBetween val="between"/>
      </c:valAx>
    </c:plotArea>
    <c:legend>
      <c:legendPos val="r"/>
      <c:legendEntry>
        <c:idx val="0"/>
        <c:txPr>
          <a:bodyPr/>
          <a:lstStyle/>
          <a:p>
            <a:pPr>
              <a:defRPr sz="1800">
                <a:solidFill>
                  <a:srgbClr val="00B050"/>
                </a:solidFill>
              </a:defRPr>
            </a:pPr>
            <a:endParaRPr lang="tr-TR"/>
          </a:p>
        </c:txPr>
      </c:legendEntry>
      <c:legendEntry>
        <c:idx val="1"/>
        <c:txPr>
          <a:bodyPr/>
          <a:lstStyle/>
          <a:p>
            <a:pPr>
              <a:defRPr sz="1800">
                <a:solidFill>
                  <a:schemeClr val="accent2"/>
                </a:solidFill>
              </a:defRPr>
            </a:pPr>
            <a:endParaRPr lang="tr-TR"/>
          </a:p>
        </c:txPr>
      </c:legendEntry>
      <c:layout>
        <c:manualLayout>
          <c:xMode val="edge"/>
          <c:yMode val="edge"/>
          <c:x val="0.63828649303452456"/>
          <c:y val="0.76499444014296825"/>
          <c:w val="0.24248273773470624"/>
          <c:h val="0.10837523161416808"/>
        </c:manualLayout>
      </c:layout>
      <c:overlay val="0"/>
      <c:txPr>
        <a:bodyPr/>
        <a:lstStyle/>
        <a:p>
          <a:pPr>
            <a:defRPr sz="1800"/>
          </a:pPr>
          <a:endParaRPr lang="tr-TR"/>
        </a:p>
      </c:txPr>
    </c:legend>
    <c:plotVisOnly val="1"/>
    <c:dispBlanksAs val="gap"/>
    <c:showDLblsOverMax val="0"/>
  </c:chart>
  <c:txPr>
    <a:bodyPr/>
    <a:lstStyle/>
    <a:p>
      <a:pPr>
        <a:defRPr sz="1400" b="1">
          <a:solidFill>
            <a:schemeClr val="bg2">
              <a:lumMod val="50000"/>
            </a:schemeClr>
          </a:solidFill>
          <a:latin typeface="Calibri" pitchFamily="34" charset="0"/>
          <a:cs typeface="Calibri" pitchFamily="34" charset="0"/>
        </a:defRPr>
      </a:pPr>
      <a:endParaRPr lang="tr-T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89887839245262"/>
          <c:y val="1.7827796321939118E-2"/>
          <c:w val="0.49495888224151269"/>
          <c:h val="0.95415709517215652"/>
        </c:manualLayout>
      </c:layout>
      <c:barChart>
        <c:barDir val="bar"/>
        <c:grouping val="clustered"/>
        <c:varyColors val="0"/>
        <c:ser>
          <c:idx val="0"/>
          <c:order val="0"/>
          <c:tx>
            <c:strRef>
              <c:f>Sheet1!$B$1</c:f>
              <c:strCache>
                <c:ptCount val="1"/>
                <c:pt idx="0">
                  <c:v>İlk sıra</c:v>
                </c:pt>
              </c:strCache>
            </c:strRef>
          </c:tx>
          <c:spPr>
            <a:solidFill>
              <a:srgbClr val="00B050"/>
            </a:solidFill>
          </c:spPr>
          <c:invertIfNegative val="0"/>
          <c:dLbls>
            <c:spPr>
              <a:noFill/>
              <a:ln>
                <a:noFill/>
              </a:ln>
              <a:effectLst/>
            </c:spPr>
            <c:txPr>
              <a:bodyPr/>
              <a:lstStyle/>
              <a:p>
                <a:pPr>
                  <a:defRPr sz="1600">
                    <a:solidFill>
                      <a:srgbClr val="00B05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Bilgisayar, akıllı telefon gibi teknolojik araçların fazla kullanılması</c:v>
                </c:pt>
                <c:pt idx="1">
                  <c:v>Dengesiz beslenme / Beslenme alışkanlığındaki bozulmalar</c:v>
                </c:pt>
                <c:pt idx="2">
                  <c:v>Her yere araba ile gitme isteği</c:v>
                </c:pt>
                <c:pt idx="3">
                  <c:v>Fazla şekerli yiyecekler tüketilmesi</c:v>
                </c:pt>
                <c:pt idx="4">
                  <c:v>Yeterli fiziksel aktivite (yürüyüş, spor vb) yapılmaması</c:v>
                </c:pt>
                <c:pt idx="5">
                  <c:v>Gazlı, kolalı, kahve ve çaylı içeceklerin fazla tüketilmesi</c:v>
                </c:pt>
                <c:pt idx="6">
                  <c:v>Yemek porsiyonlarının büyüklüğü</c:v>
                </c:pt>
                <c:pt idx="7">
                  <c:v>Medyada işlenmiş / hazır gıdalara yönelik reklamların artması</c:v>
                </c:pt>
                <c:pt idx="8">
                  <c:v>Katı yağlarla yapılmış besinlerin tüketiminde artış olması</c:v>
                </c:pt>
                <c:pt idx="9">
                  <c:v>Alkol tüketiminin artması</c:v>
                </c:pt>
              </c:strCache>
            </c:strRef>
          </c:cat>
          <c:val>
            <c:numRef>
              <c:f>Sheet1!$B$2:$B$11</c:f>
              <c:numCache>
                <c:formatCode>0%</c:formatCode>
                <c:ptCount val="10"/>
                <c:pt idx="0">
                  <c:v>0.26194398682042835</c:v>
                </c:pt>
                <c:pt idx="1">
                  <c:v>0.18780889621087316</c:v>
                </c:pt>
                <c:pt idx="2">
                  <c:v>0.1630971993410214</c:v>
                </c:pt>
                <c:pt idx="3">
                  <c:v>0.13014827018121911</c:v>
                </c:pt>
                <c:pt idx="4">
                  <c:v>7.7429983525535415E-2</c:v>
                </c:pt>
                <c:pt idx="5">
                  <c:v>6.7545304777594725E-2</c:v>
                </c:pt>
                <c:pt idx="6">
                  <c:v>5.2718286655683691E-2</c:v>
                </c:pt>
                <c:pt idx="7">
                  <c:v>2.6359143327841845E-2</c:v>
                </c:pt>
                <c:pt idx="8">
                  <c:v>2.3064250411861616E-2</c:v>
                </c:pt>
                <c:pt idx="9">
                  <c:v>9.8846787479406912E-3</c:v>
                </c:pt>
              </c:numCache>
            </c:numRef>
          </c:val>
          <c:extLst>
            <c:ext xmlns:c16="http://schemas.microsoft.com/office/drawing/2014/chart" uri="{C3380CC4-5D6E-409C-BE32-E72D297353CC}">
              <c16:uniqueId val="{00000000-EADB-42A2-9E24-14D976F10488}"/>
            </c:ext>
          </c:extLst>
        </c:ser>
        <c:ser>
          <c:idx val="1"/>
          <c:order val="1"/>
          <c:tx>
            <c:strRef>
              <c:f>Sheet1!$C$1</c:f>
              <c:strCache>
                <c:ptCount val="1"/>
                <c:pt idx="0">
                  <c:v>Toplam</c:v>
                </c:pt>
              </c:strCache>
            </c:strRef>
          </c:tx>
          <c:spPr>
            <a:solidFill>
              <a:schemeClr val="accent2"/>
            </a:solidFill>
            <a:ln>
              <a:solidFill>
                <a:schemeClr val="accent2"/>
              </a:solidFill>
            </a:ln>
          </c:spPr>
          <c:invertIfNegative val="0"/>
          <c:dLbls>
            <c:spPr>
              <a:noFill/>
              <a:ln>
                <a:noFill/>
              </a:ln>
              <a:effectLst/>
            </c:spPr>
            <c:txPr>
              <a:bodyPr/>
              <a:lstStyle/>
              <a:p>
                <a:pPr>
                  <a:defRPr sz="1600">
                    <a:solidFill>
                      <a:schemeClr val="accent2"/>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Bilgisayar, akıllı telefon gibi teknolojik araçların fazla kullanılması</c:v>
                </c:pt>
                <c:pt idx="1">
                  <c:v>Dengesiz beslenme / Beslenme alışkanlığındaki bozulmalar</c:v>
                </c:pt>
                <c:pt idx="2">
                  <c:v>Her yere araba ile gitme isteği</c:v>
                </c:pt>
                <c:pt idx="3">
                  <c:v>Fazla şekerli yiyecekler tüketilmesi</c:v>
                </c:pt>
                <c:pt idx="4">
                  <c:v>Yeterli fiziksel aktivite (yürüyüş, spor vb) yapılmaması</c:v>
                </c:pt>
                <c:pt idx="5">
                  <c:v>Gazlı, kolalı, kahve ve çaylı içeceklerin fazla tüketilmesi</c:v>
                </c:pt>
                <c:pt idx="6">
                  <c:v>Yemek porsiyonlarının büyüklüğü</c:v>
                </c:pt>
                <c:pt idx="7">
                  <c:v>Medyada işlenmiş / hazır gıdalara yönelik reklamların artması</c:v>
                </c:pt>
                <c:pt idx="8">
                  <c:v>Katı yağlarla yapılmış besinlerin tüketiminde artış olması</c:v>
                </c:pt>
                <c:pt idx="9">
                  <c:v>Alkol tüketiminin artması</c:v>
                </c:pt>
              </c:strCache>
            </c:strRef>
          </c:cat>
          <c:val>
            <c:numRef>
              <c:f>Sheet1!$C$2:$C$11</c:f>
              <c:numCache>
                <c:formatCode>0%</c:formatCode>
                <c:ptCount val="10"/>
                <c:pt idx="0">
                  <c:v>0.40856672158154861</c:v>
                </c:pt>
                <c:pt idx="1">
                  <c:v>0.53047775947281717</c:v>
                </c:pt>
                <c:pt idx="2">
                  <c:v>0.41515650741350907</c:v>
                </c:pt>
                <c:pt idx="3">
                  <c:v>0.45304777594728174</c:v>
                </c:pt>
                <c:pt idx="4">
                  <c:v>0.36408566721581548</c:v>
                </c:pt>
                <c:pt idx="5">
                  <c:v>0.3443163097199341</c:v>
                </c:pt>
                <c:pt idx="6">
                  <c:v>0.20922570016474465</c:v>
                </c:pt>
                <c:pt idx="7">
                  <c:v>9.2257001647446463E-2</c:v>
                </c:pt>
                <c:pt idx="8">
                  <c:v>0.1400329489291598</c:v>
                </c:pt>
                <c:pt idx="9">
                  <c:v>4.2833607907743002E-2</c:v>
                </c:pt>
              </c:numCache>
            </c:numRef>
          </c:val>
          <c:extLst>
            <c:ext xmlns:c16="http://schemas.microsoft.com/office/drawing/2014/chart" uri="{C3380CC4-5D6E-409C-BE32-E72D297353CC}">
              <c16:uniqueId val="{00000001-EADB-42A2-9E24-14D976F10488}"/>
            </c:ext>
          </c:extLst>
        </c:ser>
        <c:dLbls>
          <c:dLblPos val="outEnd"/>
          <c:showLegendKey val="0"/>
          <c:showVal val="1"/>
          <c:showCatName val="0"/>
          <c:showSerName val="0"/>
          <c:showPercent val="0"/>
          <c:showBubbleSize val="0"/>
        </c:dLbls>
        <c:gapWidth val="46"/>
        <c:axId val="242686976"/>
        <c:axId val="242696960"/>
      </c:barChart>
      <c:catAx>
        <c:axId val="242686976"/>
        <c:scaling>
          <c:orientation val="maxMin"/>
        </c:scaling>
        <c:delete val="0"/>
        <c:axPos val="l"/>
        <c:numFmt formatCode="General" sourceLinked="0"/>
        <c:majorTickMark val="out"/>
        <c:minorTickMark val="none"/>
        <c:tickLblPos val="nextTo"/>
        <c:txPr>
          <a:bodyPr/>
          <a:lstStyle/>
          <a:p>
            <a:pPr>
              <a:defRPr sz="1200"/>
            </a:pPr>
            <a:endParaRPr lang="tr-TR"/>
          </a:p>
        </c:txPr>
        <c:crossAx val="242696960"/>
        <c:crosses val="autoZero"/>
        <c:auto val="1"/>
        <c:lblAlgn val="ctr"/>
        <c:lblOffset val="100"/>
        <c:noMultiLvlLbl val="0"/>
      </c:catAx>
      <c:valAx>
        <c:axId val="242696960"/>
        <c:scaling>
          <c:orientation val="minMax"/>
        </c:scaling>
        <c:delete val="1"/>
        <c:axPos val="t"/>
        <c:numFmt formatCode="0%" sourceLinked="1"/>
        <c:majorTickMark val="out"/>
        <c:minorTickMark val="none"/>
        <c:tickLblPos val="nextTo"/>
        <c:crossAx val="242686976"/>
        <c:crosses val="autoZero"/>
        <c:crossBetween val="between"/>
      </c:valAx>
    </c:plotArea>
    <c:legend>
      <c:legendPos val="r"/>
      <c:legendEntry>
        <c:idx val="0"/>
        <c:txPr>
          <a:bodyPr/>
          <a:lstStyle/>
          <a:p>
            <a:pPr>
              <a:defRPr sz="1800">
                <a:solidFill>
                  <a:srgbClr val="00B050"/>
                </a:solidFill>
              </a:defRPr>
            </a:pPr>
            <a:endParaRPr lang="tr-TR"/>
          </a:p>
        </c:txPr>
      </c:legendEntry>
      <c:legendEntry>
        <c:idx val="1"/>
        <c:txPr>
          <a:bodyPr/>
          <a:lstStyle/>
          <a:p>
            <a:pPr>
              <a:defRPr sz="1800">
                <a:solidFill>
                  <a:schemeClr val="accent2"/>
                </a:solidFill>
              </a:defRPr>
            </a:pPr>
            <a:endParaRPr lang="tr-TR"/>
          </a:p>
        </c:txPr>
      </c:legendEntry>
      <c:layout>
        <c:manualLayout>
          <c:xMode val="edge"/>
          <c:yMode val="edge"/>
          <c:x val="0.63828649303452456"/>
          <c:y val="0.76499444014296825"/>
          <c:w val="0.24248273773470624"/>
          <c:h val="0.10837523161416808"/>
        </c:manualLayout>
      </c:layout>
      <c:overlay val="0"/>
      <c:txPr>
        <a:bodyPr/>
        <a:lstStyle/>
        <a:p>
          <a:pPr>
            <a:defRPr sz="1800"/>
          </a:pPr>
          <a:endParaRPr lang="tr-TR"/>
        </a:p>
      </c:txPr>
    </c:legend>
    <c:plotVisOnly val="1"/>
    <c:dispBlanksAs val="gap"/>
    <c:showDLblsOverMax val="0"/>
  </c:chart>
  <c:txPr>
    <a:bodyPr/>
    <a:lstStyle/>
    <a:p>
      <a:pPr>
        <a:defRPr sz="14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89887839245262"/>
          <c:y val="1.7827796321939118E-2"/>
          <c:w val="0.49495888224151269"/>
          <c:h val="0.95415709517215652"/>
        </c:manualLayout>
      </c:layout>
      <c:barChart>
        <c:barDir val="bar"/>
        <c:grouping val="clustered"/>
        <c:varyColors val="0"/>
        <c:ser>
          <c:idx val="0"/>
          <c:order val="0"/>
          <c:tx>
            <c:strRef>
              <c:f>Sheet1!$B$1</c:f>
              <c:strCache>
                <c:ptCount val="1"/>
                <c:pt idx="0">
                  <c:v>İlk sıra</c:v>
                </c:pt>
              </c:strCache>
            </c:strRef>
          </c:tx>
          <c:spPr>
            <a:solidFill>
              <a:srgbClr val="00B050"/>
            </a:solidFill>
          </c:spPr>
          <c:invertIfNegative val="0"/>
          <c:dLbls>
            <c:spPr>
              <a:noFill/>
              <a:ln>
                <a:noFill/>
              </a:ln>
              <a:effectLst/>
            </c:spPr>
            <c:txPr>
              <a:bodyPr/>
              <a:lstStyle/>
              <a:p>
                <a:pPr>
                  <a:defRPr sz="1600">
                    <a:solidFill>
                      <a:srgbClr val="00B050"/>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Ürünün son kullanma tarihi</c:v>
                </c:pt>
                <c:pt idx="1">
                  <c:v>Fiyatı</c:v>
                </c:pt>
                <c:pt idx="2">
                  <c:v>Markası</c:v>
                </c:pt>
                <c:pt idx="3">
                  <c:v>Katkı maddesi olup olmadığı</c:v>
                </c:pt>
                <c:pt idx="4">
                  <c:v>Tadı / Lezzeti</c:v>
                </c:pt>
                <c:pt idx="5">
                  <c:v>Besin değeri</c:v>
                </c:pt>
                <c:pt idx="6">
                  <c:v>İçindekiler</c:v>
                </c:pt>
                <c:pt idx="7">
                  <c:v>Ambalajı</c:v>
                </c:pt>
                <c:pt idx="8">
                  <c:v>Kalorisi</c:v>
                </c:pt>
              </c:strCache>
            </c:strRef>
          </c:cat>
          <c:val>
            <c:numRef>
              <c:f>Sheet1!$B$2:$B$10</c:f>
              <c:numCache>
                <c:formatCode>0%</c:formatCode>
                <c:ptCount val="9"/>
                <c:pt idx="0">
                  <c:v>0.65403624382207581</c:v>
                </c:pt>
                <c:pt idx="1">
                  <c:v>0.12191103789126853</c:v>
                </c:pt>
                <c:pt idx="2">
                  <c:v>7.248764415156507E-2</c:v>
                </c:pt>
                <c:pt idx="3">
                  <c:v>5.9308072487644151E-2</c:v>
                </c:pt>
                <c:pt idx="4">
                  <c:v>2.6359143327841845E-2</c:v>
                </c:pt>
                <c:pt idx="5">
                  <c:v>2.3064250411861616E-2</c:v>
                </c:pt>
                <c:pt idx="6">
                  <c:v>1.8121911037891267E-2</c:v>
                </c:pt>
                <c:pt idx="7">
                  <c:v>1.1532125205930808E-2</c:v>
                </c:pt>
                <c:pt idx="8">
                  <c:v>4.9423393739703456E-3</c:v>
                </c:pt>
              </c:numCache>
            </c:numRef>
          </c:val>
          <c:extLst>
            <c:ext xmlns:c16="http://schemas.microsoft.com/office/drawing/2014/chart" uri="{C3380CC4-5D6E-409C-BE32-E72D297353CC}">
              <c16:uniqueId val="{00000000-4921-4A46-8BFA-B5ED075902F5}"/>
            </c:ext>
          </c:extLst>
        </c:ser>
        <c:ser>
          <c:idx val="1"/>
          <c:order val="1"/>
          <c:tx>
            <c:strRef>
              <c:f>Sheet1!$C$1</c:f>
              <c:strCache>
                <c:ptCount val="1"/>
                <c:pt idx="0">
                  <c:v>Toplam</c:v>
                </c:pt>
              </c:strCache>
            </c:strRef>
          </c:tx>
          <c:spPr>
            <a:solidFill>
              <a:schemeClr val="accent2"/>
            </a:solidFill>
            <a:ln>
              <a:solidFill>
                <a:schemeClr val="accent2"/>
              </a:solidFill>
            </a:ln>
          </c:spPr>
          <c:invertIfNegative val="0"/>
          <c:dLbls>
            <c:spPr>
              <a:noFill/>
              <a:ln>
                <a:noFill/>
              </a:ln>
              <a:effectLst/>
            </c:spPr>
            <c:txPr>
              <a:bodyPr/>
              <a:lstStyle/>
              <a:p>
                <a:pPr>
                  <a:defRPr sz="1600">
                    <a:solidFill>
                      <a:schemeClr val="accent2"/>
                    </a:solidFill>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Ürünün son kullanma tarihi</c:v>
                </c:pt>
                <c:pt idx="1">
                  <c:v>Fiyatı</c:v>
                </c:pt>
                <c:pt idx="2">
                  <c:v>Markası</c:v>
                </c:pt>
                <c:pt idx="3">
                  <c:v>Katkı maddesi olup olmadığı</c:v>
                </c:pt>
                <c:pt idx="4">
                  <c:v>Tadı / Lezzeti</c:v>
                </c:pt>
                <c:pt idx="5">
                  <c:v>Besin değeri</c:v>
                </c:pt>
                <c:pt idx="6">
                  <c:v>İçindekiler</c:v>
                </c:pt>
                <c:pt idx="7">
                  <c:v>Ambalajı</c:v>
                </c:pt>
                <c:pt idx="8">
                  <c:v>Kalorisi</c:v>
                </c:pt>
              </c:strCache>
            </c:strRef>
          </c:cat>
          <c:val>
            <c:numRef>
              <c:f>Sheet1!$C$2:$C$10</c:f>
              <c:numCache>
                <c:formatCode>0%</c:formatCode>
                <c:ptCount val="9"/>
                <c:pt idx="0">
                  <c:v>0.86161449752883035</c:v>
                </c:pt>
                <c:pt idx="1">
                  <c:v>0.51894563426688634</c:v>
                </c:pt>
                <c:pt idx="2">
                  <c:v>0.50247116968698513</c:v>
                </c:pt>
                <c:pt idx="3">
                  <c:v>0.32125205930807249</c:v>
                </c:pt>
                <c:pt idx="4">
                  <c:v>0.22075782537067545</c:v>
                </c:pt>
                <c:pt idx="5">
                  <c:v>0.22075782537067545</c:v>
                </c:pt>
                <c:pt idx="6">
                  <c:v>0.15485996705107083</c:v>
                </c:pt>
                <c:pt idx="7">
                  <c:v>0.10049423393739704</c:v>
                </c:pt>
                <c:pt idx="8">
                  <c:v>8.2372322899505759E-2</c:v>
                </c:pt>
              </c:numCache>
            </c:numRef>
          </c:val>
          <c:extLst>
            <c:ext xmlns:c16="http://schemas.microsoft.com/office/drawing/2014/chart" uri="{C3380CC4-5D6E-409C-BE32-E72D297353CC}">
              <c16:uniqueId val="{00000001-4921-4A46-8BFA-B5ED075902F5}"/>
            </c:ext>
          </c:extLst>
        </c:ser>
        <c:dLbls>
          <c:dLblPos val="outEnd"/>
          <c:showLegendKey val="0"/>
          <c:showVal val="1"/>
          <c:showCatName val="0"/>
          <c:showSerName val="0"/>
          <c:showPercent val="0"/>
          <c:showBubbleSize val="0"/>
        </c:dLbls>
        <c:gapWidth val="46"/>
        <c:axId val="265777536"/>
        <c:axId val="265779072"/>
      </c:barChart>
      <c:catAx>
        <c:axId val="265777536"/>
        <c:scaling>
          <c:orientation val="maxMin"/>
        </c:scaling>
        <c:delete val="0"/>
        <c:axPos val="l"/>
        <c:numFmt formatCode="General" sourceLinked="0"/>
        <c:majorTickMark val="out"/>
        <c:minorTickMark val="none"/>
        <c:tickLblPos val="nextTo"/>
        <c:txPr>
          <a:bodyPr/>
          <a:lstStyle/>
          <a:p>
            <a:pPr>
              <a:defRPr sz="1200"/>
            </a:pPr>
            <a:endParaRPr lang="tr-TR"/>
          </a:p>
        </c:txPr>
        <c:crossAx val="265779072"/>
        <c:crosses val="autoZero"/>
        <c:auto val="1"/>
        <c:lblAlgn val="ctr"/>
        <c:lblOffset val="100"/>
        <c:noMultiLvlLbl val="0"/>
      </c:catAx>
      <c:valAx>
        <c:axId val="265779072"/>
        <c:scaling>
          <c:orientation val="minMax"/>
        </c:scaling>
        <c:delete val="1"/>
        <c:axPos val="t"/>
        <c:numFmt formatCode="0%" sourceLinked="1"/>
        <c:majorTickMark val="out"/>
        <c:minorTickMark val="none"/>
        <c:tickLblPos val="nextTo"/>
        <c:crossAx val="265777536"/>
        <c:crosses val="autoZero"/>
        <c:crossBetween val="between"/>
      </c:valAx>
    </c:plotArea>
    <c:legend>
      <c:legendPos val="r"/>
      <c:legendEntry>
        <c:idx val="0"/>
        <c:txPr>
          <a:bodyPr/>
          <a:lstStyle/>
          <a:p>
            <a:pPr>
              <a:defRPr sz="1800">
                <a:solidFill>
                  <a:srgbClr val="00B050"/>
                </a:solidFill>
              </a:defRPr>
            </a:pPr>
            <a:endParaRPr lang="tr-TR"/>
          </a:p>
        </c:txPr>
      </c:legendEntry>
      <c:legendEntry>
        <c:idx val="1"/>
        <c:txPr>
          <a:bodyPr/>
          <a:lstStyle/>
          <a:p>
            <a:pPr>
              <a:defRPr sz="1800">
                <a:solidFill>
                  <a:schemeClr val="accent2"/>
                </a:solidFill>
              </a:defRPr>
            </a:pPr>
            <a:endParaRPr lang="tr-TR"/>
          </a:p>
        </c:txPr>
      </c:legendEntry>
      <c:layout>
        <c:manualLayout>
          <c:xMode val="edge"/>
          <c:yMode val="edge"/>
          <c:x val="0.63828649303452456"/>
          <c:y val="0.76499444014296825"/>
          <c:w val="0.24248273773470624"/>
          <c:h val="0.10837523161416808"/>
        </c:manualLayout>
      </c:layout>
      <c:overlay val="0"/>
      <c:txPr>
        <a:bodyPr/>
        <a:lstStyle/>
        <a:p>
          <a:pPr>
            <a:defRPr sz="1800"/>
          </a:pPr>
          <a:endParaRPr lang="tr-TR"/>
        </a:p>
      </c:txPr>
    </c:legend>
    <c:plotVisOnly val="1"/>
    <c:dispBlanksAs val="gap"/>
    <c:showDLblsOverMax val="0"/>
  </c:chart>
  <c:txPr>
    <a:bodyPr/>
    <a:lstStyle/>
    <a:p>
      <a:pPr>
        <a:defRPr sz="1400" b="1">
          <a:solidFill>
            <a:schemeClr val="bg2">
              <a:lumMod val="50000"/>
            </a:schemeClr>
          </a:solidFill>
          <a:latin typeface="Calibri" pitchFamily="34" charset="0"/>
          <a:cs typeface="Calibri" pitchFamily="34" charset="0"/>
        </a:defRPr>
      </a:pPr>
      <a:endParaRPr lang="tr-T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324794353508E-2"/>
          <c:y val="0.16733701708864909"/>
          <c:w val="0.51293436340174359"/>
          <c:h val="0.67204004339303047"/>
        </c:manualLayout>
      </c:layout>
      <c:pieChart>
        <c:varyColors val="1"/>
        <c:ser>
          <c:idx val="0"/>
          <c:order val="0"/>
          <c:tx>
            <c:strRef>
              <c:f>Sheet1!$B$1</c:f>
              <c:strCache>
                <c:ptCount val="1"/>
                <c:pt idx="0">
                  <c:v>Sales</c:v>
                </c:pt>
              </c:strCache>
            </c:strRef>
          </c:tx>
          <c:dPt>
            <c:idx val="0"/>
            <c:bubble3D val="0"/>
            <c:explosion val="5"/>
            <c:spPr>
              <a:solidFill>
                <a:schemeClr val="accent6">
                  <a:lumMod val="75000"/>
                </a:schemeClr>
              </a:solidFill>
            </c:spPr>
            <c:extLst>
              <c:ext xmlns:c16="http://schemas.microsoft.com/office/drawing/2014/chart" uri="{C3380CC4-5D6E-409C-BE32-E72D297353CC}">
                <c16:uniqueId val="{00000001-29E1-4FCC-BEC4-ED5FCCC569D0}"/>
              </c:ext>
            </c:extLst>
          </c:dPt>
          <c:dPt>
            <c:idx val="1"/>
            <c:bubble3D val="0"/>
            <c:spPr>
              <a:solidFill>
                <a:srgbClr val="C00000"/>
              </a:solidFill>
            </c:spPr>
            <c:extLst>
              <c:ext xmlns:c16="http://schemas.microsoft.com/office/drawing/2014/chart" uri="{C3380CC4-5D6E-409C-BE32-E72D297353CC}">
                <c16:uniqueId val="{00000003-29E1-4FCC-BEC4-ED5FCCC569D0}"/>
              </c:ext>
            </c:extLst>
          </c:dPt>
          <c:dLbls>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Kent</c:v>
                </c:pt>
                <c:pt idx="1">
                  <c:v>Kır</c:v>
                </c:pt>
              </c:strCache>
            </c:strRef>
          </c:cat>
          <c:val>
            <c:numRef>
              <c:f>Sheet1!$B$2:$B$3</c:f>
              <c:numCache>
                <c:formatCode>0%</c:formatCode>
                <c:ptCount val="2"/>
                <c:pt idx="0">
                  <c:v>0.57999999999999996</c:v>
                </c:pt>
                <c:pt idx="1">
                  <c:v>0.42</c:v>
                </c:pt>
              </c:numCache>
            </c:numRef>
          </c:val>
          <c:extLst>
            <c:ext xmlns:c16="http://schemas.microsoft.com/office/drawing/2014/chart" uri="{C3380CC4-5D6E-409C-BE32-E72D297353CC}">
              <c16:uniqueId val="{00000004-29E1-4FCC-BEC4-ED5FCCC569D0}"/>
            </c:ext>
          </c:extLst>
        </c:ser>
        <c:dLbls>
          <c:dLblPos val="ctr"/>
          <c:showLegendKey val="0"/>
          <c:showVal val="1"/>
          <c:showCatName val="0"/>
          <c:showSerName val="0"/>
          <c:showPercent val="0"/>
          <c:showBubbleSize val="0"/>
          <c:showLeaderLines val="1"/>
        </c:dLbls>
        <c:firstSliceAng val="0"/>
      </c:pieChart>
    </c:plotArea>
    <c:legend>
      <c:legendPos val="r"/>
      <c:legendEntry>
        <c:idx val="0"/>
        <c:txPr>
          <a:bodyPr/>
          <a:lstStyle/>
          <a:p>
            <a:pPr>
              <a:defRPr sz="1100" b="0">
                <a:solidFill>
                  <a:schemeClr val="bg2">
                    <a:lumMod val="50000"/>
                  </a:schemeClr>
                </a:solidFill>
              </a:defRPr>
            </a:pPr>
            <a:endParaRPr lang="tr-TR"/>
          </a:p>
        </c:txPr>
      </c:legendEntry>
      <c:legendEntry>
        <c:idx val="1"/>
        <c:txPr>
          <a:bodyPr/>
          <a:lstStyle/>
          <a:p>
            <a:pPr>
              <a:defRPr sz="1100" b="0">
                <a:solidFill>
                  <a:schemeClr val="bg2">
                    <a:lumMod val="50000"/>
                  </a:schemeClr>
                </a:solidFill>
              </a:defRPr>
            </a:pPr>
            <a:endParaRPr lang="tr-TR"/>
          </a:p>
        </c:txPr>
      </c:legendEntry>
      <c:layout>
        <c:manualLayout>
          <c:xMode val="edge"/>
          <c:yMode val="edge"/>
          <c:x val="0.62792934783047294"/>
          <c:y val="0.50057148959476572"/>
          <c:w val="0.37207065216952712"/>
          <c:h val="0.46585812255359099"/>
        </c:manualLayout>
      </c:layout>
      <c:overlay val="0"/>
      <c:txPr>
        <a:bodyPr/>
        <a:lstStyle/>
        <a:p>
          <a:pPr>
            <a:defRPr sz="11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6">
                  <a:lumMod val="75000"/>
                </a:schemeClr>
              </a:solidFill>
            </c:spPr>
            <c:extLst>
              <c:ext xmlns:c16="http://schemas.microsoft.com/office/drawing/2014/chart" uri="{C3380CC4-5D6E-409C-BE32-E72D297353CC}">
                <c16:uniqueId val="{00000001-C168-4B7C-9B00-44FFE9054D2E}"/>
              </c:ext>
            </c:extLst>
          </c:dPt>
          <c:dPt>
            <c:idx val="1"/>
            <c:bubble3D val="0"/>
            <c:explosion val="3"/>
            <c:spPr>
              <a:solidFill>
                <a:srgbClr val="C00000"/>
              </a:solidFill>
            </c:spPr>
            <c:extLst>
              <c:ext xmlns:c16="http://schemas.microsoft.com/office/drawing/2014/chart" uri="{C3380CC4-5D6E-409C-BE32-E72D297353CC}">
                <c16:uniqueId val="{00000003-C168-4B7C-9B00-44FFE9054D2E}"/>
              </c:ext>
            </c:extLst>
          </c:dPt>
          <c:dPt>
            <c:idx val="2"/>
            <c:bubble3D val="0"/>
            <c:spPr>
              <a:solidFill>
                <a:srgbClr val="00B050"/>
              </a:solidFill>
            </c:spPr>
            <c:extLst>
              <c:ext xmlns:c16="http://schemas.microsoft.com/office/drawing/2014/chart" uri="{C3380CC4-5D6E-409C-BE32-E72D297353CC}">
                <c16:uniqueId val="{00000005-C168-4B7C-9B00-44FFE9054D2E}"/>
              </c:ext>
            </c:extLst>
          </c:dPt>
          <c:dPt>
            <c:idx val="3"/>
            <c:bubble3D val="0"/>
            <c:spPr>
              <a:solidFill>
                <a:schemeClr val="bg2">
                  <a:lumMod val="75000"/>
                </a:schemeClr>
              </a:solidFill>
            </c:spPr>
            <c:extLst>
              <c:ext xmlns:c16="http://schemas.microsoft.com/office/drawing/2014/chart" uri="{C3380CC4-5D6E-409C-BE32-E72D297353CC}">
                <c16:uniqueId val="{00000007-C168-4B7C-9B00-44FFE9054D2E}"/>
              </c:ext>
            </c:extLst>
          </c:dPt>
          <c:dPt>
            <c:idx val="4"/>
            <c:bubble3D val="0"/>
            <c:spPr>
              <a:solidFill>
                <a:srgbClr val="D60093"/>
              </a:solidFill>
            </c:spPr>
            <c:extLst>
              <c:ext xmlns:c16="http://schemas.microsoft.com/office/drawing/2014/chart" uri="{C3380CC4-5D6E-409C-BE32-E72D297353CC}">
                <c16:uniqueId val="{00000009-C168-4B7C-9B00-44FFE9054D2E}"/>
              </c:ext>
            </c:extLst>
          </c:dPt>
          <c:dPt>
            <c:idx val="5"/>
            <c:bubble3D val="0"/>
            <c:spPr>
              <a:solidFill>
                <a:srgbClr val="99CC00"/>
              </a:solidFill>
            </c:spPr>
            <c:extLst>
              <c:ext xmlns:c16="http://schemas.microsoft.com/office/drawing/2014/chart" uri="{C3380CC4-5D6E-409C-BE32-E72D297353CC}">
                <c16:uniqueId val="{0000000B-C168-4B7C-9B00-44FFE9054D2E}"/>
              </c:ext>
            </c:extLst>
          </c:dPt>
          <c:dLbls>
            <c:dLbl>
              <c:idx val="0"/>
              <c:layout>
                <c:manualLayout>
                  <c:x val="2.5191459119059047E-2"/>
                  <c:y val="0.2465726945144355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68-4B7C-9B00-44FFE9054D2E}"/>
                </c:ext>
              </c:extLst>
            </c:dLbl>
            <c:dLbl>
              <c:idx val="1"/>
              <c:layout>
                <c:manualLayout>
                  <c:x val="-6.1648279386524868E-2"/>
                  <c:y val="0.1100619395068598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68-4B7C-9B00-44FFE9054D2E}"/>
                </c:ext>
              </c:extLst>
            </c:dLbl>
            <c:dLbl>
              <c:idx val="4"/>
              <c:layout>
                <c:manualLayout>
                  <c:x val="0.13140991942323227"/>
                  <c:y val="0.184650902520304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68-4B7C-9B00-44FFE9054D2E}"/>
                </c:ext>
              </c:extLst>
            </c:dLbl>
            <c:dLbl>
              <c:idx val="5"/>
              <c:layout>
                <c:manualLayout>
                  <c:x val="5.9615451543121117E-2"/>
                  <c:y val="0.134364130106310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168-4B7C-9B00-44FFE9054D2E}"/>
                </c:ext>
              </c:extLst>
            </c:dLbl>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2 kişi</c:v>
                </c:pt>
                <c:pt idx="1">
                  <c:v>3 kişi</c:v>
                </c:pt>
                <c:pt idx="2">
                  <c:v>4 kişi</c:v>
                </c:pt>
                <c:pt idx="3">
                  <c:v>5 kişi</c:v>
                </c:pt>
                <c:pt idx="4">
                  <c:v>6 kişi</c:v>
                </c:pt>
                <c:pt idx="5">
                  <c:v>7+ kişi</c:v>
                </c:pt>
              </c:strCache>
            </c:strRef>
          </c:cat>
          <c:val>
            <c:numRef>
              <c:f>Sheet1!$B$2:$B$7</c:f>
              <c:numCache>
                <c:formatCode>0.0%</c:formatCode>
                <c:ptCount val="6"/>
                <c:pt idx="0">
                  <c:v>1.2999999999999999E-2</c:v>
                </c:pt>
                <c:pt idx="1">
                  <c:v>9.1999999999999998E-2</c:v>
                </c:pt>
                <c:pt idx="2">
                  <c:v>0.377</c:v>
                </c:pt>
                <c:pt idx="3">
                  <c:v>0.32900000000000001</c:v>
                </c:pt>
                <c:pt idx="4">
                  <c:v>0.105</c:v>
                </c:pt>
                <c:pt idx="5">
                  <c:v>8.2000000000000003E-2</c:v>
                </c:pt>
              </c:numCache>
            </c:numRef>
          </c:val>
          <c:extLst>
            <c:ext xmlns:c16="http://schemas.microsoft.com/office/drawing/2014/chart" uri="{C3380CC4-5D6E-409C-BE32-E72D297353CC}">
              <c16:uniqueId val="{0000000C-C168-4B7C-9B00-44FFE9054D2E}"/>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8674476638786575"/>
          <c:y val="0.19381303922440629"/>
          <c:w val="0.26691488371474542"/>
          <c:h val="0.75184084912093452"/>
        </c:manualLayout>
      </c:layout>
      <c:overlay val="0"/>
      <c:txPr>
        <a:bodyPr/>
        <a:lstStyle/>
        <a:p>
          <a:pPr>
            <a:defRPr sz="1100" b="0">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52537250561944E-2"/>
          <c:y val="0.10734847457822674"/>
          <c:w val="0.62182247706083282"/>
          <c:h val="0.6983019461133978"/>
        </c:manualLayout>
      </c:layout>
      <c:pieChart>
        <c:varyColors val="1"/>
        <c:ser>
          <c:idx val="0"/>
          <c:order val="0"/>
          <c:tx>
            <c:strRef>
              <c:f>Sheet1!$B$1</c:f>
              <c:strCache>
                <c:ptCount val="1"/>
                <c:pt idx="0">
                  <c:v>Sales</c:v>
                </c:pt>
              </c:strCache>
            </c:strRef>
          </c:tx>
          <c:dPt>
            <c:idx val="0"/>
            <c:bubble3D val="0"/>
            <c:spPr>
              <a:solidFill>
                <a:schemeClr val="accent6">
                  <a:lumMod val="75000"/>
                </a:schemeClr>
              </a:solidFill>
            </c:spPr>
            <c:extLst>
              <c:ext xmlns:c16="http://schemas.microsoft.com/office/drawing/2014/chart" uri="{C3380CC4-5D6E-409C-BE32-E72D297353CC}">
                <c16:uniqueId val="{00000001-0C63-4926-B5CD-8A02908910AB}"/>
              </c:ext>
            </c:extLst>
          </c:dPt>
          <c:dPt>
            <c:idx val="1"/>
            <c:bubble3D val="0"/>
            <c:explosion val="3"/>
            <c:spPr>
              <a:solidFill>
                <a:srgbClr val="C00000"/>
              </a:solidFill>
            </c:spPr>
            <c:extLst>
              <c:ext xmlns:c16="http://schemas.microsoft.com/office/drawing/2014/chart" uri="{C3380CC4-5D6E-409C-BE32-E72D297353CC}">
                <c16:uniqueId val="{00000003-0C63-4926-B5CD-8A02908910AB}"/>
              </c:ext>
            </c:extLst>
          </c:dPt>
          <c:dPt>
            <c:idx val="2"/>
            <c:bubble3D val="0"/>
            <c:spPr>
              <a:solidFill>
                <a:srgbClr val="00B050"/>
              </a:solidFill>
            </c:spPr>
            <c:extLst>
              <c:ext xmlns:c16="http://schemas.microsoft.com/office/drawing/2014/chart" uri="{C3380CC4-5D6E-409C-BE32-E72D297353CC}">
                <c16:uniqueId val="{00000005-0C63-4926-B5CD-8A02908910AB}"/>
              </c:ext>
            </c:extLst>
          </c:dPt>
          <c:dLbls>
            <c:dLbl>
              <c:idx val="0"/>
              <c:layout>
                <c:manualLayout>
                  <c:x val="-1.1505944004641253E-2"/>
                  <c:y val="0.1092024309832098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63-4926-B5CD-8A02908910AB}"/>
                </c:ext>
              </c:extLst>
            </c:dLbl>
            <c:dLbl>
              <c:idx val="1"/>
              <c:layout>
                <c:manualLayout>
                  <c:x val="-0.18627354110777544"/>
                  <c:y val="0.226183255795727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63-4926-B5CD-8A02908910AB}"/>
                </c:ext>
              </c:extLst>
            </c:dLbl>
            <c:dLbl>
              <c:idx val="4"/>
              <c:layout>
                <c:manualLayout>
                  <c:x val="0.13140991942323227"/>
                  <c:y val="0.1846509025203043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63-4926-B5CD-8A02908910AB}"/>
                </c:ext>
              </c:extLst>
            </c:dLbl>
            <c:dLbl>
              <c:idx val="5"/>
              <c:layout>
                <c:manualLayout>
                  <c:x val="5.9615451543121117E-2"/>
                  <c:y val="0.1343641301063100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63-4926-B5CD-8A02908910AB}"/>
                </c:ext>
              </c:extLst>
            </c:dLbl>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Okula gitmiyor</c:v>
                </c:pt>
                <c:pt idx="1">
                  <c:v>Lise</c:v>
                </c:pt>
                <c:pt idx="2">
                  <c:v>Ortaokul</c:v>
                </c:pt>
              </c:strCache>
            </c:strRef>
          </c:cat>
          <c:val>
            <c:numRef>
              <c:f>Sheet1!$B$2:$B$4</c:f>
              <c:numCache>
                <c:formatCode>0%</c:formatCode>
                <c:ptCount val="3"/>
                <c:pt idx="0">
                  <c:v>0.01</c:v>
                </c:pt>
                <c:pt idx="1">
                  <c:v>0.3</c:v>
                </c:pt>
                <c:pt idx="2">
                  <c:v>0.69</c:v>
                </c:pt>
              </c:numCache>
            </c:numRef>
          </c:val>
          <c:extLst>
            <c:ext xmlns:c16="http://schemas.microsoft.com/office/drawing/2014/chart" uri="{C3380CC4-5D6E-409C-BE32-E72D297353CC}">
              <c16:uniqueId val="{00000008-0C63-4926-B5CD-8A02908910AB}"/>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004714813955078"/>
          <c:y val="0.78926947916155887"/>
          <c:w val="0.34548718299417813"/>
          <c:h val="0.20122385640238713"/>
        </c:manualLayout>
      </c:layout>
      <c:overlay val="0"/>
      <c:txPr>
        <a:bodyPr/>
        <a:lstStyle/>
        <a:p>
          <a:pPr>
            <a:defRPr sz="1100" b="0">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477022489031764E-2"/>
          <c:y val="0.10281277954754281"/>
          <c:w val="0.51842430566170661"/>
          <c:h val="0.80372105722741827"/>
        </c:manualLayout>
      </c:layout>
      <c:pieChart>
        <c:varyColors val="1"/>
        <c:ser>
          <c:idx val="0"/>
          <c:order val="0"/>
          <c:tx>
            <c:strRef>
              <c:f>Sheet1!$B$1</c:f>
              <c:strCache>
                <c:ptCount val="1"/>
                <c:pt idx="0">
                  <c:v>Sales</c:v>
                </c:pt>
              </c:strCache>
            </c:strRef>
          </c:tx>
          <c:spPr>
            <a:solidFill>
              <a:srgbClr val="0070C0"/>
            </a:solidFill>
            <a:scene3d>
              <a:camera prst="orthographicFront"/>
              <a:lightRig rig="threePt" dir="t"/>
            </a:scene3d>
            <a:sp3d>
              <a:bevelT w="0"/>
            </a:sp3d>
          </c:spPr>
          <c:explosion val="2"/>
          <c:dPt>
            <c:idx val="0"/>
            <c:bubble3D val="0"/>
            <c:spPr>
              <a:solidFill>
                <a:srgbClr val="7030A0"/>
              </a:solidFill>
              <a:scene3d>
                <a:camera prst="orthographicFront"/>
                <a:lightRig rig="threePt" dir="t"/>
              </a:scene3d>
              <a:sp3d>
                <a:bevelT w="0"/>
              </a:sp3d>
            </c:spPr>
            <c:extLst>
              <c:ext xmlns:c16="http://schemas.microsoft.com/office/drawing/2014/chart" uri="{C3380CC4-5D6E-409C-BE32-E72D297353CC}">
                <c16:uniqueId val="{00000001-8A10-4AA3-825E-D3998D93AD7A}"/>
              </c:ext>
            </c:extLst>
          </c:dPt>
          <c:dPt>
            <c:idx val="1"/>
            <c:bubble3D val="0"/>
            <c:spPr>
              <a:solidFill>
                <a:srgbClr val="00B0F0"/>
              </a:solidFill>
              <a:scene3d>
                <a:camera prst="orthographicFront"/>
                <a:lightRig rig="threePt" dir="t"/>
              </a:scene3d>
              <a:sp3d>
                <a:bevelT w="0"/>
              </a:sp3d>
            </c:spPr>
            <c:extLst>
              <c:ext xmlns:c16="http://schemas.microsoft.com/office/drawing/2014/chart" uri="{C3380CC4-5D6E-409C-BE32-E72D297353CC}">
                <c16:uniqueId val="{00000003-8A10-4AA3-825E-D3998D93AD7A}"/>
              </c:ext>
            </c:extLst>
          </c:dPt>
          <c:dPt>
            <c:idx val="2"/>
            <c:bubble3D val="0"/>
            <c:spPr>
              <a:solidFill>
                <a:srgbClr val="FF6600"/>
              </a:solidFill>
              <a:scene3d>
                <a:camera prst="orthographicFront"/>
                <a:lightRig rig="threePt" dir="t"/>
              </a:scene3d>
              <a:sp3d>
                <a:bevelT w="0"/>
              </a:sp3d>
            </c:spPr>
            <c:extLst>
              <c:ext xmlns:c16="http://schemas.microsoft.com/office/drawing/2014/chart" uri="{C3380CC4-5D6E-409C-BE32-E72D297353CC}">
                <c16:uniqueId val="{00000005-8A10-4AA3-825E-D3998D93AD7A}"/>
              </c:ext>
            </c:extLst>
          </c:dPt>
          <c:dPt>
            <c:idx val="3"/>
            <c:bubble3D val="0"/>
            <c:spPr>
              <a:solidFill>
                <a:srgbClr val="FF0000"/>
              </a:solidFill>
              <a:scene3d>
                <a:camera prst="orthographicFront"/>
                <a:lightRig rig="threePt" dir="t"/>
              </a:scene3d>
              <a:sp3d>
                <a:bevelT w="0"/>
              </a:sp3d>
            </c:spPr>
            <c:extLst>
              <c:ext xmlns:c16="http://schemas.microsoft.com/office/drawing/2014/chart" uri="{C3380CC4-5D6E-409C-BE32-E72D297353CC}">
                <c16:uniqueId val="{00000007-8A10-4AA3-825E-D3998D93AD7A}"/>
              </c:ext>
            </c:extLst>
          </c:dPt>
          <c:dLbls>
            <c:dLbl>
              <c:idx val="0"/>
              <c:layout>
                <c:manualLayout>
                  <c:x val="9.957977117643875E-2"/>
                  <c:y val="9.002482982309198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10-4AA3-825E-D3998D93AD7A}"/>
                </c:ext>
              </c:extLst>
            </c:dLbl>
            <c:spPr>
              <a:noFill/>
              <a:ln>
                <a:noFill/>
              </a:ln>
              <a:effectLst/>
            </c:spPr>
            <c:txPr>
              <a:bodyPr/>
              <a:lstStyle/>
              <a:p>
                <a:pPr>
                  <a:defRPr sz="2000" b="1">
                    <a:solidFill>
                      <a:schemeClr val="bg1"/>
                    </a:solidFill>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Az kilolu</c:v>
                </c:pt>
                <c:pt idx="1">
                  <c:v>Normal kilolu</c:v>
                </c:pt>
                <c:pt idx="2">
                  <c:v>Fazla kilolu</c:v>
                </c:pt>
                <c:pt idx="3">
                  <c:v>Obez</c:v>
                </c:pt>
              </c:strCache>
            </c:strRef>
          </c:cat>
          <c:val>
            <c:numRef>
              <c:f>Sheet1!$B$2:$B$5</c:f>
              <c:numCache>
                <c:formatCode>0.0%</c:formatCode>
                <c:ptCount val="4"/>
                <c:pt idx="0">
                  <c:v>5.8739255014326648E-2</c:v>
                </c:pt>
                <c:pt idx="1">
                  <c:v>0.62464183381088823</c:v>
                </c:pt>
                <c:pt idx="2">
                  <c:v>0.16905444126074495</c:v>
                </c:pt>
                <c:pt idx="3">
                  <c:v>0.14756446991404013</c:v>
                </c:pt>
              </c:numCache>
            </c:numRef>
          </c:val>
          <c:extLst>
            <c:ext xmlns:c16="http://schemas.microsoft.com/office/drawing/2014/chart" uri="{C3380CC4-5D6E-409C-BE32-E72D297353CC}">
              <c16:uniqueId val="{00000008-8A10-4AA3-825E-D3998D93AD7A}"/>
            </c:ext>
          </c:extLst>
        </c:ser>
        <c:dLbls>
          <c:dLblPos val="ctr"/>
          <c:showLegendKey val="0"/>
          <c:showVal val="1"/>
          <c:showCatName val="0"/>
          <c:showSerName val="0"/>
          <c:showPercent val="0"/>
          <c:showBubbleSize val="0"/>
          <c:showLeaderLines val="1"/>
        </c:dLbls>
        <c:firstSliceAng val="290"/>
      </c:pieChart>
    </c:plotArea>
    <c:legend>
      <c:legendPos val="r"/>
      <c:legendEntry>
        <c:idx val="0"/>
        <c:txPr>
          <a:bodyPr/>
          <a:lstStyle/>
          <a:p>
            <a:pPr>
              <a:defRPr sz="1800" b="1">
                <a:solidFill>
                  <a:srgbClr val="7030A0"/>
                </a:solidFill>
              </a:defRPr>
            </a:pPr>
            <a:endParaRPr lang="tr-TR"/>
          </a:p>
        </c:txPr>
      </c:legendEntry>
      <c:legendEntry>
        <c:idx val="1"/>
        <c:txPr>
          <a:bodyPr/>
          <a:lstStyle/>
          <a:p>
            <a:pPr>
              <a:defRPr sz="1800" b="1">
                <a:solidFill>
                  <a:srgbClr val="00B0F0"/>
                </a:solidFill>
              </a:defRPr>
            </a:pPr>
            <a:endParaRPr lang="tr-TR"/>
          </a:p>
        </c:txPr>
      </c:legendEntry>
      <c:legendEntry>
        <c:idx val="2"/>
        <c:txPr>
          <a:bodyPr/>
          <a:lstStyle/>
          <a:p>
            <a:pPr>
              <a:defRPr sz="1800" b="1">
                <a:solidFill>
                  <a:srgbClr val="FF9933"/>
                </a:solidFill>
              </a:defRPr>
            </a:pPr>
            <a:endParaRPr lang="tr-TR"/>
          </a:p>
        </c:txPr>
      </c:legendEntry>
      <c:legendEntry>
        <c:idx val="3"/>
        <c:txPr>
          <a:bodyPr/>
          <a:lstStyle/>
          <a:p>
            <a:pPr>
              <a:defRPr sz="1800" b="1">
                <a:solidFill>
                  <a:srgbClr val="FF0000"/>
                </a:solidFill>
              </a:defRPr>
            </a:pPr>
            <a:endParaRPr lang="tr-TR"/>
          </a:p>
        </c:txPr>
      </c:legendEntry>
      <c:layout>
        <c:manualLayout>
          <c:xMode val="edge"/>
          <c:yMode val="edge"/>
          <c:x val="0.55383747597740363"/>
          <c:y val="0.49329655330347294"/>
          <c:w val="0.37399375715427052"/>
          <c:h val="0.44321881044201267"/>
        </c:manualLayout>
      </c:layout>
      <c:overlay val="0"/>
      <c:txPr>
        <a:bodyPr/>
        <a:lstStyle/>
        <a:p>
          <a:pPr>
            <a:defRPr sz="1800" b="1">
              <a:solidFill>
                <a:schemeClr val="bg2">
                  <a:lumMod val="50000"/>
                </a:schemeClr>
              </a:solidFill>
            </a:defRPr>
          </a:pPr>
          <a:endParaRPr lang="tr-TR"/>
        </a:p>
      </c:txPr>
    </c:legend>
    <c:plotVisOnly val="1"/>
    <c:dispBlanksAs val="gap"/>
    <c:showDLblsOverMax val="0"/>
  </c:chart>
  <c:txPr>
    <a:bodyPr/>
    <a:lstStyle/>
    <a:p>
      <a:pPr>
        <a:defRPr sz="1400">
          <a:latin typeface="Calibri" panose="020F0502020204030204" pitchFamily="34" charset="0"/>
        </a:defRPr>
      </a:pPr>
      <a:endParaRPr lang="tr-T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Hergün</c:v>
                </c:pt>
              </c:strCache>
            </c:strRef>
          </c:tx>
          <c:spPr>
            <a:solidFill>
              <a:srgbClr val="0070C0"/>
            </a:solidFill>
          </c:spPr>
          <c:invertIfNegative val="0"/>
          <c:dLbls>
            <c:spPr>
              <a:noFill/>
              <a:ln>
                <a:noFill/>
              </a:ln>
              <a:effectLst/>
            </c:spPr>
            <c:txPr>
              <a:bodyPr/>
              <a:lstStyle/>
              <a:p>
                <a:pPr>
                  <a:defRPr b="1" i="0">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Sabah Kahvaltısı</c:v>
                </c:pt>
                <c:pt idx="1">
                  <c:v>Öğle Yemeği</c:v>
                </c:pt>
                <c:pt idx="2">
                  <c:v>Akşam Yemeği</c:v>
                </c:pt>
              </c:strCache>
            </c:strRef>
          </c:cat>
          <c:val>
            <c:numRef>
              <c:f>Sheet1!$B$2:$D$2</c:f>
              <c:numCache>
                <c:formatCode>0%</c:formatCode>
                <c:ptCount val="3"/>
                <c:pt idx="0">
                  <c:v>0.58739255014326652</c:v>
                </c:pt>
                <c:pt idx="1">
                  <c:v>0.91260744985673348</c:v>
                </c:pt>
                <c:pt idx="2">
                  <c:v>0.96275071633237819</c:v>
                </c:pt>
              </c:numCache>
            </c:numRef>
          </c:val>
          <c:extLst>
            <c:ext xmlns:c16="http://schemas.microsoft.com/office/drawing/2014/chart" uri="{C3380CC4-5D6E-409C-BE32-E72D297353CC}">
              <c16:uniqueId val="{00000000-DE56-4352-B9E0-B67925712F14}"/>
            </c:ext>
          </c:extLst>
        </c:ser>
        <c:ser>
          <c:idx val="1"/>
          <c:order val="1"/>
          <c:tx>
            <c:strRef>
              <c:f>Sheet1!$A$3</c:f>
              <c:strCache>
                <c:ptCount val="1"/>
                <c:pt idx="0">
                  <c:v>Haftada 2-4 gün</c:v>
                </c:pt>
              </c:strCache>
            </c:strRef>
          </c:tx>
          <c:spPr>
            <a:solidFill>
              <a:srgbClr val="00B050"/>
            </a:solidFill>
          </c:spPr>
          <c:invertIfNegative val="0"/>
          <c:dLbls>
            <c:dLbl>
              <c:idx val="2"/>
              <c:layout>
                <c:manualLayout>
                  <c:x val="-3.85922310428748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56-4352-B9E0-B67925712F14}"/>
                </c:ext>
              </c:extLst>
            </c:dLbl>
            <c:spPr>
              <a:noFill/>
              <a:ln>
                <a:noFill/>
              </a:ln>
              <a:effectLst/>
            </c:spPr>
            <c:txPr>
              <a:bodyPr/>
              <a:lstStyle/>
              <a:p>
                <a:pPr>
                  <a:defRPr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Sabah Kahvaltısı</c:v>
                </c:pt>
                <c:pt idx="1">
                  <c:v>Öğle Yemeği</c:v>
                </c:pt>
                <c:pt idx="2">
                  <c:v>Akşam Yemeği</c:v>
                </c:pt>
              </c:strCache>
            </c:strRef>
          </c:cat>
          <c:val>
            <c:numRef>
              <c:f>Sheet1!$B$3:$D$3</c:f>
              <c:numCache>
                <c:formatCode>0%</c:formatCode>
                <c:ptCount val="3"/>
                <c:pt idx="0">
                  <c:v>0.3008595988538682</c:v>
                </c:pt>
                <c:pt idx="1">
                  <c:v>6.0171919770773637E-2</c:v>
                </c:pt>
                <c:pt idx="2">
                  <c:v>2.148997134670487E-2</c:v>
                </c:pt>
              </c:numCache>
            </c:numRef>
          </c:val>
          <c:extLst>
            <c:ext xmlns:c16="http://schemas.microsoft.com/office/drawing/2014/chart" uri="{C3380CC4-5D6E-409C-BE32-E72D297353CC}">
              <c16:uniqueId val="{00000002-DE56-4352-B9E0-B67925712F14}"/>
            </c:ext>
          </c:extLst>
        </c:ser>
        <c:ser>
          <c:idx val="2"/>
          <c:order val="2"/>
          <c:tx>
            <c:strRef>
              <c:f>Sheet1!$A$4</c:f>
              <c:strCache>
                <c:ptCount val="1"/>
                <c:pt idx="0">
                  <c:v>Haftada 5-6 gün</c:v>
                </c:pt>
              </c:strCache>
            </c:strRef>
          </c:tx>
          <c:spPr>
            <a:solidFill>
              <a:srgbClr val="D60093"/>
            </a:solidFill>
          </c:spPr>
          <c:invertIfNegative val="0"/>
          <c:dLbls>
            <c:dLbl>
              <c:idx val="1"/>
              <c:layout>
                <c:manualLayout>
                  <c:x val="3.28748634809675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56-4352-B9E0-B67925712F14}"/>
                </c:ext>
              </c:extLst>
            </c:dLbl>
            <c:dLbl>
              <c:idx val="2"/>
              <c:layout>
                <c:manualLayout>
                  <c:x val="1.4293418904768465E-2"/>
                  <c:y val="8.65384549864888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56-4352-B9E0-B67925712F14}"/>
                </c:ext>
              </c:extLst>
            </c:dLbl>
            <c:spPr>
              <a:noFill/>
              <a:ln>
                <a:noFill/>
              </a:ln>
              <a:effectLst/>
            </c:spPr>
            <c:txPr>
              <a:bodyPr/>
              <a:lstStyle/>
              <a:p>
                <a:pPr>
                  <a:defRPr sz="1400"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Sabah Kahvaltısı</c:v>
                </c:pt>
                <c:pt idx="1">
                  <c:v>Öğle Yemeği</c:v>
                </c:pt>
                <c:pt idx="2">
                  <c:v>Akşam Yemeği</c:v>
                </c:pt>
              </c:strCache>
            </c:strRef>
          </c:cat>
          <c:val>
            <c:numRef>
              <c:f>Sheet1!$B$4:$D$4</c:f>
              <c:numCache>
                <c:formatCode>0%</c:formatCode>
                <c:ptCount val="3"/>
                <c:pt idx="0">
                  <c:v>3.2951289398280799E-2</c:v>
                </c:pt>
                <c:pt idx="1">
                  <c:v>1.7191977077363897E-2</c:v>
                </c:pt>
                <c:pt idx="2">
                  <c:v>1.1461318051575931E-2</c:v>
                </c:pt>
              </c:numCache>
            </c:numRef>
          </c:val>
          <c:extLst>
            <c:ext xmlns:c16="http://schemas.microsoft.com/office/drawing/2014/chart" uri="{C3380CC4-5D6E-409C-BE32-E72D297353CC}">
              <c16:uniqueId val="{00000005-DE56-4352-B9E0-B67925712F14}"/>
            </c:ext>
          </c:extLst>
        </c:ser>
        <c:ser>
          <c:idx val="3"/>
          <c:order val="3"/>
          <c:tx>
            <c:strRef>
              <c:f>Sheet1!$A$5</c:f>
              <c:strCache>
                <c:ptCount val="1"/>
                <c:pt idx="0">
                  <c:v>Hiçbir zaman</c:v>
                </c:pt>
              </c:strCache>
            </c:strRef>
          </c:tx>
          <c:spPr>
            <a:solidFill>
              <a:srgbClr val="FF6600"/>
            </a:solidFill>
          </c:spPr>
          <c:invertIfNegative val="0"/>
          <c:dLbls>
            <c:dLbl>
              <c:idx val="1"/>
              <c:layout>
                <c:manualLayout>
                  <c:x val="-3.287486348096741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56-4352-B9E0-B67925712F14}"/>
                </c:ext>
              </c:extLst>
            </c:dLbl>
            <c:spPr>
              <a:noFill/>
              <a:ln>
                <a:noFill/>
              </a:ln>
              <a:effectLst/>
            </c:spPr>
            <c:txPr>
              <a:bodyPr/>
              <a:lstStyle/>
              <a:p>
                <a:pPr>
                  <a:defRPr sz="1400" b="1">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Sabah Kahvaltısı</c:v>
                </c:pt>
                <c:pt idx="1">
                  <c:v>Öğle Yemeği</c:v>
                </c:pt>
                <c:pt idx="2">
                  <c:v>Akşam Yemeği</c:v>
                </c:pt>
              </c:strCache>
            </c:strRef>
          </c:cat>
          <c:val>
            <c:numRef>
              <c:f>Sheet1!$B$5:$D$5</c:f>
              <c:numCache>
                <c:formatCode>0%</c:formatCode>
                <c:ptCount val="3"/>
                <c:pt idx="0">
                  <c:v>7.8796561604584522E-2</c:v>
                </c:pt>
                <c:pt idx="1">
                  <c:v>1.0028653295128941E-2</c:v>
                </c:pt>
              </c:numCache>
            </c:numRef>
          </c:val>
          <c:extLst>
            <c:ext xmlns:c16="http://schemas.microsoft.com/office/drawing/2014/chart" uri="{C3380CC4-5D6E-409C-BE32-E72D297353CC}">
              <c16:uniqueId val="{00000007-DE56-4352-B9E0-B67925712F14}"/>
            </c:ext>
          </c:extLst>
        </c:ser>
        <c:dLbls>
          <c:dLblPos val="ctr"/>
          <c:showLegendKey val="0"/>
          <c:showVal val="1"/>
          <c:showCatName val="0"/>
          <c:showSerName val="0"/>
          <c:showPercent val="0"/>
          <c:showBubbleSize val="0"/>
        </c:dLbls>
        <c:gapWidth val="47"/>
        <c:overlap val="100"/>
        <c:axId val="254964096"/>
        <c:axId val="254965632"/>
      </c:barChart>
      <c:catAx>
        <c:axId val="254964096"/>
        <c:scaling>
          <c:orientation val="minMax"/>
        </c:scaling>
        <c:delete val="0"/>
        <c:axPos val="b"/>
        <c:numFmt formatCode="General" sourceLinked="0"/>
        <c:majorTickMark val="out"/>
        <c:minorTickMark val="none"/>
        <c:tickLblPos val="nextTo"/>
        <c:txPr>
          <a:bodyPr/>
          <a:lstStyle/>
          <a:p>
            <a:pPr>
              <a:defRPr b="1">
                <a:solidFill>
                  <a:schemeClr val="bg2">
                    <a:lumMod val="50000"/>
                  </a:schemeClr>
                </a:solidFill>
              </a:defRPr>
            </a:pPr>
            <a:endParaRPr lang="tr-TR"/>
          </a:p>
        </c:txPr>
        <c:crossAx val="254965632"/>
        <c:crosses val="autoZero"/>
        <c:auto val="1"/>
        <c:lblAlgn val="ctr"/>
        <c:lblOffset val="100"/>
        <c:noMultiLvlLbl val="0"/>
      </c:catAx>
      <c:valAx>
        <c:axId val="254965632"/>
        <c:scaling>
          <c:orientation val="minMax"/>
        </c:scaling>
        <c:delete val="1"/>
        <c:axPos val="l"/>
        <c:numFmt formatCode="0%" sourceLinked="1"/>
        <c:majorTickMark val="out"/>
        <c:minorTickMark val="none"/>
        <c:tickLblPos val="nextTo"/>
        <c:crossAx val="254964096"/>
        <c:crosses val="autoZero"/>
        <c:crossBetween val="between"/>
      </c:valAx>
    </c:plotArea>
    <c:legend>
      <c:legendPos val="r"/>
      <c:overlay val="0"/>
      <c:txPr>
        <a:bodyPr/>
        <a:lstStyle/>
        <a:p>
          <a:pPr>
            <a:defRPr sz="1600" b="1">
              <a:solidFill>
                <a:schemeClr val="bg2">
                  <a:lumMod val="50000"/>
                </a:schemeClr>
              </a:solidFill>
            </a:defRPr>
          </a:pPr>
          <a:endParaRPr lang="tr-TR"/>
        </a:p>
      </c:txPr>
    </c:legend>
    <c:plotVisOnly val="1"/>
    <c:dispBlanksAs val="gap"/>
    <c:showDLblsOverMax val="0"/>
  </c:chart>
  <c:txPr>
    <a:bodyPr/>
    <a:lstStyle/>
    <a:p>
      <a:pPr>
        <a:defRPr sz="1800">
          <a:latin typeface="Calibri" pitchFamily="34" charset="0"/>
          <a:cs typeface="Calibri" pitchFamily="34" charset="0"/>
        </a:defRPr>
      </a:pPr>
      <a:endParaRPr lang="tr-T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388249545729853E-2"/>
          <c:y val="3.4615381994595545E-2"/>
          <c:w val="0.91502210781344639"/>
          <c:h val="0.94995948232919381"/>
        </c:manualLayout>
      </c:layout>
      <c:barChart>
        <c:barDir val="bar"/>
        <c:grouping val="percentStacked"/>
        <c:varyColors val="0"/>
        <c:ser>
          <c:idx val="0"/>
          <c:order val="0"/>
          <c:tx>
            <c:strRef>
              <c:f>Sheet1!$B$1</c:f>
              <c:strCache>
                <c:ptCount val="1"/>
                <c:pt idx="0">
                  <c:v>Hiç</c:v>
                </c:pt>
              </c:strCache>
            </c:strRef>
          </c:tx>
          <c:spPr>
            <a:solidFill>
              <a:srgbClr val="FF000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 ve unlu gıdalar</c:v>
                </c:pt>
                <c:pt idx="1">
                  <c:v>Peynirler ve yumurta</c:v>
                </c:pt>
                <c:pt idx="2">
                  <c:v>İşlenmiş et ürünleri</c:v>
                </c:pt>
                <c:pt idx="3">
                  <c:v>Fast food / Hazır gıda / Hazır yemekler</c:v>
                </c:pt>
                <c:pt idx="4">
                  <c:v>Süt ve süt ürünleri</c:v>
                </c:pt>
                <c:pt idx="5">
                  <c:v>Sebze (çiğ veya pişmiş), salata, söğüş vb.</c:v>
                </c:pt>
                <c:pt idx="6">
                  <c:v>Taze meyve</c:v>
                </c:pt>
                <c:pt idx="7">
                  <c:v>Kuruyemişler</c:v>
                </c:pt>
                <c:pt idx="8">
                  <c:v>Kuru meyveler</c:v>
                </c:pt>
                <c:pt idx="9">
                  <c:v>Şişede veya kutuda satılan meyve suyu, buzlu çay, gazlı içecek, kola vb.</c:v>
                </c:pt>
                <c:pt idx="10">
                  <c:v>Pasta, bisküvi, çikolata, şekerleme – şeker, lolipop-, kakaolu fındık kreması, kek, şerbetli tatlı, reçel, bal, pekmez,</c:v>
                </c:pt>
                <c:pt idx="11">
                  <c:v>Sütlü tatlılar</c:v>
                </c:pt>
              </c:strCache>
            </c:strRef>
          </c:cat>
          <c:val>
            <c:numRef>
              <c:f>Sheet1!$B$2:$B$13</c:f>
              <c:numCache>
                <c:formatCode>0%</c:formatCode>
                <c:ptCount val="12"/>
                <c:pt idx="0">
                  <c:v>0.10315186246418338</c:v>
                </c:pt>
                <c:pt idx="1">
                  <c:v>7.5931232091690545E-2</c:v>
                </c:pt>
                <c:pt idx="2">
                  <c:v>0.26647564469914042</c:v>
                </c:pt>
                <c:pt idx="3">
                  <c:v>0.70773638968481378</c:v>
                </c:pt>
                <c:pt idx="4">
                  <c:v>0.31661891117478508</c:v>
                </c:pt>
                <c:pt idx="5">
                  <c:v>0.34813753581661894</c:v>
                </c:pt>
                <c:pt idx="6">
                  <c:v>0.74068767908309452</c:v>
                </c:pt>
                <c:pt idx="7">
                  <c:v>0.85673352435530081</c:v>
                </c:pt>
                <c:pt idx="8">
                  <c:v>0.89828080229226359</c:v>
                </c:pt>
                <c:pt idx="9">
                  <c:v>0.64899713467048714</c:v>
                </c:pt>
                <c:pt idx="10">
                  <c:v>0.63896848137535822</c:v>
                </c:pt>
                <c:pt idx="11">
                  <c:v>0.88108882521489973</c:v>
                </c:pt>
              </c:numCache>
            </c:numRef>
          </c:val>
          <c:extLst>
            <c:ext xmlns:c16="http://schemas.microsoft.com/office/drawing/2014/chart" uri="{C3380CC4-5D6E-409C-BE32-E72D297353CC}">
              <c16:uniqueId val="{00000000-8085-4760-A602-41941FC08D9C}"/>
            </c:ext>
          </c:extLst>
        </c:ser>
        <c:ser>
          <c:idx val="1"/>
          <c:order val="1"/>
          <c:tx>
            <c:strRef>
              <c:f>Sheet1!$C$1</c:f>
              <c:strCache>
                <c:ptCount val="1"/>
                <c:pt idx="0">
                  <c:v>Bazen</c:v>
                </c:pt>
              </c:strCache>
            </c:strRef>
          </c:tx>
          <c:spPr>
            <a:solidFill>
              <a:schemeClr val="bg1">
                <a:lumMod val="50000"/>
              </a:schemeClr>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 ve unlu gıdalar</c:v>
                </c:pt>
                <c:pt idx="1">
                  <c:v>Peynirler ve yumurta</c:v>
                </c:pt>
                <c:pt idx="2">
                  <c:v>İşlenmiş et ürünleri</c:v>
                </c:pt>
                <c:pt idx="3">
                  <c:v>Fast food / Hazır gıda / Hazır yemekler</c:v>
                </c:pt>
                <c:pt idx="4">
                  <c:v>Süt ve süt ürünleri</c:v>
                </c:pt>
                <c:pt idx="5">
                  <c:v>Sebze (çiğ veya pişmiş), salata, söğüş vb.</c:v>
                </c:pt>
                <c:pt idx="6">
                  <c:v>Taze meyve</c:v>
                </c:pt>
                <c:pt idx="7">
                  <c:v>Kuruyemişler</c:v>
                </c:pt>
                <c:pt idx="8">
                  <c:v>Kuru meyveler</c:v>
                </c:pt>
                <c:pt idx="9">
                  <c:v>Şişede veya kutuda satılan meyve suyu, buzlu çay, gazlı içecek, kola vb.</c:v>
                </c:pt>
                <c:pt idx="10">
                  <c:v>Pasta, bisküvi, çikolata, şekerleme – şeker, lolipop-, kakaolu fındık kreması, kek, şerbetli tatlı, reçel, bal, pekmez,</c:v>
                </c:pt>
                <c:pt idx="11">
                  <c:v>Sütlü tatlılar</c:v>
                </c:pt>
              </c:strCache>
            </c:strRef>
          </c:cat>
          <c:val>
            <c:numRef>
              <c:f>Sheet1!$C$2:$C$13</c:f>
              <c:numCache>
                <c:formatCode>0%</c:formatCode>
                <c:ptCount val="12"/>
                <c:pt idx="0">
                  <c:v>0.3452722063037249</c:v>
                </c:pt>
                <c:pt idx="1">
                  <c:v>0.21346704871060171</c:v>
                </c:pt>
                <c:pt idx="2">
                  <c:v>0.40257879656160456</c:v>
                </c:pt>
                <c:pt idx="3">
                  <c:v>0.20630372492836677</c:v>
                </c:pt>
                <c:pt idx="4">
                  <c:v>0.27507163323782235</c:v>
                </c:pt>
                <c:pt idx="5">
                  <c:v>0.29083094555873923</c:v>
                </c:pt>
                <c:pt idx="6">
                  <c:v>0.12320916905444126</c:v>
                </c:pt>
                <c:pt idx="7">
                  <c:v>0.10315186246418338</c:v>
                </c:pt>
                <c:pt idx="8">
                  <c:v>8.0229226361031525E-2</c:v>
                </c:pt>
                <c:pt idx="9">
                  <c:v>0.18767908309455589</c:v>
                </c:pt>
                <c:pt idx="10">
                  <c:v>0.18051575931232092</c:v>
                </c:pt>
                <c:pt idx="11">
                  <c:v>8.452722063037249E-2</c:v>
                </c:pt>
              </c:numCache>
            </c:numRef>
          </c:val>
          <c:extLst>
            <c:ext xmlns:c16="http://schemas.microsoft.com/office/drawing/2014/chart" uri="{C3380CC4-5D6E-409C-BE32-E72D297353CC}">
              <c16:uniqueId val="{00000001-8085-4760-A602-41941FC08D9C}"/>
            </c:ext>
          </c:extLst>
        </c:ser>
        <c:ser>
          <c:idx val="2"/>
          <c:order val="2"/>
          <c:tx>
            <c:strRef>
              <c:f>Sheet1!$D$1</c:f>
              <c:strCache>
                <c:ptCount val="1"/>
                <c:pt idx="0">
                  <c:v>Her zaman</c:v>
                </c:pt>
              </c:strCache>
            </c:strRef>
          </c:tx>
          <c:spPr>
            <a:solidFill>
              <a:srgbClr val="00B050"/>
            </a:solidFill>
          </c:spPr>
          <c:invertIfNegative val="0"/>
          <c:dLbls>
            <c:spPr>
              <a:noFill/>
              <a:ln>
                <a:noFill/>
              </a:ln>
              <a:effectLst/>
            </c:spPr>
            <c:txPr>
              <a:bodyPr/>
              <a:lstStyle/>
              <a:p>
                <a:pPr>
                  <a:defRPr sz="1200"/>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Un ve unlu gıdalar</c:v>
                </c:pt>
                <c:pt idx="1">
                  <c:v>Peynirler ve yumurta</c:v>
                </c:pt>
                <c:pt idx="2">
                  <c:v>İşlenmiş et ürünleri</c:v>
                </c:pt>
                <c:pt idx="3">
                  <c:v>Fast food / Hazır gıda / Hazır yemekler</c:v>
                </c:pt>
                <c:pt idx="4">
                  <c:v>Süt ve süt ürünleri</c:v>
                </c:pt>
                <c:pt idx="5">
                  <c:v>Sebze (çiğ veya pişmiş), salata, söğüş vb.</c:v>
                </c:pt>
                <c:pt idx="6">
                  <c:v>Taze meyve</c:v>
                </c:pt>
                <c:pt idx="7">
                  <c:v>Kuruyemişler</c:v>
                </c:pt>
                <c:pt idx="8">
                  <c:v>Kuru meyveler</c:v>
                </c:pt>
                <c:pt idx="9">
                  <c:v>Şişede veya kutuda satılan meyve suyu, buzlu çay, gazlı içecek, kola vb.</c:v>
                </c:pt>
                <c:pt idx="10">
                  <c:v>Pasta, bisküvi, çikolata, şekerleme – şeker, lolipop-, kakaolu fındık kreması, kek, şerbetli tatlı, reçel, bal, pekmez,</c:v>
                </c:pt>
                <c:pt idx="11">
                  <c:v>Sütlü tatlılar</c:v>
                </c:pt>
              </c:strCache>
            </c:strRef>
          </c:cat>
          <c:val>
            <c:numRef>
              <c:f>Sheet1!$D$2:$D$13</c:f>
              <c:numCache>
                <c:formatCode>0%</c:formatCode>
                <c:ptCount val="12"/>
                <c:pt idx="0">
                  <c:v>0.5515759312320917</c:v>
                </c:pt>
                <c:pt idx="1">
                  <c:v>0.71060171919770776</c:v>
                </c:pt>
                <c:pt idx="2">
                  <c:v>0.33094555873925502</c:v>
                </c:pt>
                <c:pt idx="3">
                  <c:v>8.5959885386819479E-2</c:v>
                </c:pt>
                <c:pt idx="4">
                  <c:v>0.40830945558739257</c:v>
                </c:pt>
                <c:pt idx="5">
                  <c:v>0.36103151862464183</c:v>
                </c:pt>
                <c:pt idx="6">
                  <c:v>0.13610315186246419</c:v>
                </c:pt>
                <c:pt idx="7">
                  <c:v>4.0114613180515762E-2</c:v>
                </c:pt>
                <c:pt idx="8">
                  <c:v>2.148997134670487E-2</c:v>
                </c:pt>
                <c:pt idx="9">
                  <c:v>0.16332378223495703</c:v>
                </c:pt>
                <c:pt idx="10">
                  <c:v>0.18051575931232092</c:v>
                </c:pt>
                <c:pt idx="11">
                  <c:v>3.4383954154727794E-2</c:v>
                </c:pt>
              </c:numCache>
            </c:numRef>
          </c:val>
          <c:extLst>
            <c:ext xmlns:c16="http://schemas.microsoft.com/office/drawing/2014/chart" uri="{C3380CC4-5D6E-409C-BE32-E72D297353CC}">
              <c16:uniqueId val="{00000002-8085-4760-A602-41941FC08D9C}"/>
            </c:ext>
          </c:extLst>
        </c:ser>
        <c:dLbls>
          <c:dLblPos val="ctr"/>
          <c:showLegendKey val="0"/>
          <c:showVal val="1"/>
          <c:showCatName val="0"/>
          <c:showSerName val="0"/>
          <c:showPercent val="0"/>
          <c:showBubbleSize val="0"/>
        </c:dLbls>
        <c:gapWidth val="44"/>
        <c:overlap val="100"/>
        <c:axId val="254909824"/>
        <c:axId val="254919808"/>
      </c:barChart>
      <c:catAx>
        <c:axId val="254909824"/>
        <c:scaling>
          <c:orientation val="maxMin"/>
        </c:scaling>
        <c:delete val="1"/>
        <c:axPos val="l"/>
        <c:numFmt formatCode="General" sourceLinked="0"/>
        <c:majorTickMark val="out"/>
        <c:minorTickMark val="none"/>
        <c:tickLblPos val="nextTo"/>
        <c:crossAx val="254919808"/>
        <c:crosses val="autoZero"/>
        <c:auto val="1"/>
        <c:lblAlgn val="ctr"/>
        <c:lblOffset val="100"/>
        <c:noMultiLvlLbl val="0"/>
      </c:catAx>
      <c:valAx>
        <c:axId val="254919808"/>
        <c:scaling>
          <c:orientation val="minMax"/>
        </c:scaling>
        <c:delete val="1"/>
        <c:axPos val="t"/>
        <c:numFmt formatCode="0%" sourceLinked="1"/>
        <c:majorTickMark val="out"/>
        <c:minorTickMark val="none"/>
        <c:tickLblPos val="nextTo"/>
        <c:crossAx val="254909824"/>
        <c:crosses val="autoZero"/>
        <c:crossBetween val="between"/>
      </c:valAx>
    </c:plotArea>
    <c:plotVisOnly val="1"/>
    <c:dispBlanksAs val="gap"/>
    <c:showDLblsOverMax val="0"/>
  </c:chart>
  <c:txPr>
    <a:bodyPr/>
    <a:lstStyle/>
    <a:p>
      <a:pPr>
        <a:defRPr sz="1000" b="1">
          <a:solidFill>
            <a:schemeClr val="bg1"/>
          </a:solidFill>
        </a:defRPr>
      </a:pPr>
      <a:endParaRPr lang="tr-T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0.02681</cdr:x>
      <cdr:y>0.01319</cdr:y>
    </cdr:from>
    <cdr:to>
      <cdr:x>0.14349</cdr:x>
      <cdr:y>0.06885</cdr:y>
    </cdr:to>
    <cdr:sp macro="" textlink="">
      <cdr:nvSpPr>
        <cdr:cNvPr id="2" name="TextBox 23"/>
        <cdr:cNvSpPr txBox="1"/>
      </cdr:nvSpPr>
      <cdr:spPr>
        <a:xfrm xmlns:a="http://schemas.openxmlformats.org/drawingml/2006/main">
          <a:off x="127858" y="58351"/>
          <a:ext cx="55645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b="1" dirty="0">
              <a:solidFill>
                <a:schemeClr val="bg2">
                  <a:lumMod val="50000"/>
                </a:schemeClr>
              </a:solidFill>
              <a:latin typeface="Calibri" pitchFamily="34" charset="0"/>
              <a:cs typeface="Calibri" pitchFamily="34" charset="0"/>
            </a:rPr>
            <a:t>n=698</a:t>
          </a:r>
        </a:p>
      </cdr:txBody>
    </cdr:sp>
  </cdr:relSizeAnchor>
</c:userShapes>
</file>

<file path=ppt/drawings/drawing10.xml><?xml version="1.0" encoding="utf-8"?>
<c:userShapes xmlns:c="http://schemas.openxmlformats.org/drawingml/2006/chart">
  <cdr:relSizeAnchor xmlns:cdr="http://schemas.openxmlformats.org/drawingml/2006/chartDrawing">
    <cdr:from>
      <cdr:x>0.8373</cdr:x>
      <cdr:y>0.05185</cdr:y>
    </cdr:from>
    <cdr:to>
      <cdr:x>1</cdr:x>
      <cdr:y>0.16122</cdr:y>
    </cdr:to>
    <cdr:sp macro="" textlink="">
      <cdr:nvSpPr>
        <cdr:cNvPr id="2" name="TextBox 23"/>
        <cdr:cNvSpPr txBox="1"/>
      </cdr:nvSpPr>
      <cdr:spPr>
        <a:xfrm xmlns:a="http://schemas.openxmlformats.org/drawingml/2006/main">
          <a:off x="3182821" y="141781"/>
          <a:ext cx="618470" cy="2990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n=607</a:t>
          </a:r>
        </a:p>
      </cdr:txBody>
    </cdr:sp>
  </cdr:relSizeAnchor>
  <cdr:relSizeAnchor xmlns:cdr="http://schemas.openxmlformats.org/drawingml/2006/chartDrawing">
    <cdr:from>
      <cdr:x>0</cdr:x>
      <cdr:y>0</cdr:y>
    </cdr:from>
    <cdr:to>
      <cdr:x>0.92678</cdr:x>
      <cdr:y>0.11259</cdr:y>
    </cdr:to>
    <cdr:sp macro="" textlink="">
      <cdr:nvSpPr>
        <cdr:cNvPr id="3" name="TextBox 5"/>
        <cdr:cNvSpPr txBox="1"/>
      </cdr:nvSpPr>
      <cdr:spPr>
        <a:xfrm xmlns:a="http://schemas.openxmlformats.org/drawingml/2006/main">
          <a:off x="0" y="0"/>
          <a:ext cx="3232423"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200" b="1" i="1" u="sng" dirty="0">
              <a:solidFill>
                <a:srgbClr val="FF6600"/>
              </a:solidFill>
              <a:latin typeface="Times New Roman" panose="02020603050405020304" pitchFamily="18" charset="0"/>
              <a:cs typeface="Times New Roman" panose="02020603050405020304" pitchFamily="18" charset="0"/>
            </a:rPr>
            <a:t>Evin Yakınlarında Park/Yeşil Alan Bulunurluğu</a:t>
          </a:r>
          <a:endParaRPr lang="en-GB" sz="1200" b="1" i="1" u="sng" dirty="0">
            <a:solidFill>
              <a:srgbClr val="FF6600"/>
            </a:solidFill>
            <a:latin typeface="Times New Roman" panose="02020603050405020304" pitchFamily="18" charset="0"/>
            <a:cs typeface="Times New Roman" panose="02020603050405020304"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0.00902</cdr:x>
      <cdr:y>0.87316</cdr:y>
    </cdr:from>
    <cdr:to>
      <cdr:x>0.17172</cdr:x>
      <cdr:y>0.98253</cdr:y>
    </cdr:to>
    <cdr:sp macro="" textlink="">
      <cdr:nvSpPr>
        <cdr:cNvPr id="2" name="TextBox 23"/>
        <cdr:cNvSpPr txBox="1"/>
      </cdr:nvSpPr>
      <cdr:spPr>
        <a:xfrm xmlns:a="http://schemas.openxmlformats.org/drawingml/2006/main">
          <a:off x="34983" y="2319217"/>
          <a:ext cx="631222" cy="2904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n=607</a:t>
          </a:r>
        </a:p>
      </cdr:txBody>
    </cdr:sp>
  </cdr:relSizeAnchor>
  <cdr:relSizeAnchor xmlns:cdr="http://schemas.openxmlformats.org/drawingml/2006/chartDrawing">
    <cdr:from>
      <cdr:x>0</cdr:x>
      <cdr:y>0</cdr:y>
    </cdr:from>
    <cdr:to>
      <cdr:x>0.90948</cdr:x>
      <cdr:y>0.09287</cdr:y>
    </cdr:to>
    <cdr:sp macro="" textlink="">
      <cdr:nvSpPr>
        <cdr:cNvPr id="3" name="TextBox 5"/>
        <cdr:cNvSpPr txBox="1"/>
      </cdr:nvSpPr>
      <cdr:spPr>
        <a:xfrm xmlns:a="http://schemas.openxmlformats.org/drawingml/2006/main">
          <a:off x="0" y="0"/>
          <a:ext cx="3611630"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200" b="1" i="1" u="sng" dirty="0">
              <a:solidFill>
                <a:srgbClr val="FF6600"/>
              </a:solidFill>
              <a:latin typeface="Times New Roman" panose="02020603050405020304" pitchFamily="18" charset="0"/>
              <a:cs typeface="Times New Roman" panose="02020603050405020304" pitchFamily="18" charset="0"/>
            </a:rPr>
            <a:t>Evin Yakınlarında Gezme/Dolaşma İzni Veriliyor mu?</a:t>
          </a:r>
          <a:endParaRPr lang="en-GB" sz="1200" b="1" i="1" u="sng" dirty="0">
            <a:solidFill>
              <a:srgbClr val="FF6600"/>
            </a:solidFill>
            <a:latin typeface="Times New Roman" panose="02020603050405020304" pitchFamily="18" charset="0"/>
            <a:cs typeface="Times New Roman" panose="02020603050405020304"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0.88164</cdr:x>
      <cdr:y>0.81559</cdr:y>
    </cdr:from>
    <cdr:to>
      <cdr:x>0.98751</cdr:x>
      <cdr:y>0.92518</cdr:y>
    </cdr:to>
    <cdr:sp macro="" textlink="">
      <cdr:nvSpPr>
        <cdr:cNvPr id="2" name="TextBox 23"/>
        <cdr:cNvSpPr txBox="1"/>
      </cdr:nvSpPr>
      <cdr:spPr>
        <a:xfrm xmlns:a="http://schemas.openxmlformats.org/drawingml/2006/main">
          <a:off x="4342340" y="1832477"/>
          <a:ext cx="52144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n=522</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0.20404</cdr:y>
    </cdr:from>
    <cdr:to>
      <cdr:x>1</cdr:x>
      <cdr:y>0.20404</cdr:y>
    </cdr:to>
    <cdr:cxnSp macro="">
      <cdr:nvCxnSpPr>
        <cdr:cNvPr id="2" name="Straight Connector 1">
          <a:extLst xmlns:a="http://schemas.openxmlformats.org/drawingml/2006/main">
            <a:ext uri="{FF2B5EF4-FFF2-40B4-BE49-F238E27FC236}">
              <a16:creationId xmlns:a16="http://schemas.microsoft.com/office/drawing/2014/main" id="{5D76EF0B-897F-4B44-8AA6-625CD251CA9C}"/>
            </a:ext>
          </a:extLst>
        </cdr:cNvPr>
        <cdr:cNvCxnSpPr/>
      </cdr:nvCxnSpPr>
      <cdr:spPr>
        <a:xfrm xmlns:a="http://schemas.openxmlformats.org/drawingml/2006/main">
          <a:off x="-640081" y="1017454"/>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0.30358</cdr:y>
    </cdr:from>
    <cdr:to>
      <cdr:x>1</cdr:x>
      <cdr:y>0.30358</cdr:y>
    </cdr:to>
    <cdr:cxnSp macro="">
      <cdr:nvCxnSpPr>
        <cdr:cNvPr id="3" name="Straight Connector 2">
          <a:extLst xmlns:a="http://schemas.openxmlformats.org/drawingml/2006/main">
            <a:ext uri="{FF2B5EF4-FFF2-40B4-BE49-F238E27FC236}">
              <a16:creationId xmlns:a16="http://schemas.microsoft.com/office/drawing/2014/main" id="{27BA67BF-5DBC-485A-81BF-38964005D011}"/>
            </a:ext>
          </a:extLst>
        </cdr:cNvPr>
        <cdr:cNvCxnSpPr/>
      </cdr:nvCxnSpPr>
      <cdr:spPr>
        <a:xfrm xmlns:a="http://schemas.openxmlformats.org/drawingml/2006/main">
          <a:off x="-640081" y="1513842"/>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0.1074</cdr:y>
    </cdr:from>
    <cdr:to>
      <cdr:x>1</cdr:x>
      <cdr:y>0.10973</cdr:y>
    </cdr:to>
    <cdr:cxnSp macro="">
      <cdr:nvCxnSpPr>
        <cdr:cNvPr id="4" name="Straight Connector 3">
          <a:extLst xmlns:a="http://schemas.openxmlformats.org/drawingml/2006/main">
            <a:ext uri="{FF2B5EF4-FFF2-40B4-BE49-F238E27FC236}">
              <a16:creationId xmlns:a16="http://schemas.microsoft.com/office/drawing/2014/main" id="{FAF0CAF8-5722-432C-98F8-B75EA3457B74}"/>
            </a:ext>
          </a:extLst>
        </cdr:cNvPr>
        <cdr:cNvCxnSpPr/>
      </cdr:nvCxnSpPr>
      <cdr:spPr>
        <a:xfrm xmlns:a="http://schemas.openxmlformats.org/drawingml/2006/main" flipV="1">
          <a:off x="0" y="535577"/>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0.39265</cdr:y>
    </cdr:from>
    <cdr:to>
      <cdr:x>1</cdr:x>
      <cdr:y>0.39265</cdr:y>
    </cdr:to>
    <cdr:cxnSp macro="">
      <cdr:nvCxnSpPr>
        <cdr:cNvPr id="5" name="Straight Connector 4">
          <a:extLst xmlns:a="http://schemas.openxmlformats.org/drawingml/2006/main">
            <a:ext uri="{FF2B5EF4-FFF2-40B4-BE49-F238E27FC236}">
              <a16:creationId xmlns:a16="http://schemas.microsoft.com/office/drawing/2014/main" id="{6CA43C91-EB66-473D-9F1C-08EE0E02ACF2}"/>
            </a:ext>
          </a:extLst>
        </cdr:cNvPr>
        <cdr:cNvCxnSpPr/>
      </cdr:nvCxnSpPr>
      <cdr:spPr>
        <a:xfrm xmlns:a="http://schemas.openxmlformats.org/drawingml/2006/main">
          <a:off x="0" y="1957978"/>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0.50034</cdr:y>
    </cdr:from>
    <cdr:to>
      <cdr:x>1</cdr:x>
      <cdr:y>0.50267</cdr:y>
    </cdr:to>
    <cdr:cxnSp macro="">
      <cdr:nvCxnSpPr>
        <cdr:cNvPr id="8" name="Straight Connector 7">
          <a:extLst xmlns:a="http://schemas.openxmlformats.org/drawingml/2006/main">
            <a:ext uri="{FF2B5EF4-FFF2-40B4-BE49-F238E27FC236}">
              <a16:creationId xmlns:a16="http://schemas.microsoft.com/office/drawing/2014/main" id="{9230C97B-591D-4954-A33C-9720A5DB74A3}"/>
            </a:ext>
          </a:extLst>
        </cdr:cNvPr>
        <cdr:cNvCxnSpPr/>
      </cdr:nvCxnSpPr>
      <cdr:spPr>
        <a:xfrm xmlns:a="http://schemas.openxmlformats.org/drawingml/2006/main" flipV="1">
          <a:off x="0" y="2495005"/>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0.58417</cdr:y>
    </cdr:from>
    <cdr:to>
      <cdr:x>1</cdr:x>
      <cdr:y>0.5865</cdr:y>
    </cdr:to>
    <cdr:cxnSp macro="">
      <cdr:nvCxnSpPr>
        <cdr:cNvPr id="9" name="Straight Connector 8">
          <a:extLst xmlns:a="http://schemas.openxmlformats.org/drawingml/2006/main">
            <a:ext uri="{FF2B5EF4-FFF2-40B4-BE49-F238E27FC236}">
              <a16:creationId xmlns:a16="http://schemas.microsoft.com/office/drawing/2014/main" id="{BB9D6F53-0673-40E9-9CAE-260C16FCA5AC}"/>
            </a:ext>
          </a:extLst>
        </cdr:cNvPr>
        <cdr:cNvCxnSpPr/>
      </cdr:nvCxnSpPr>
      <cdr:spPr>
        <a:xfrm xmlns:a="http://schemas.openxmlformats.org/drawingml/2006/main" flipV="1">
          <a:off x="0" y="2913017"/>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0.67847</cdr:y>
    </cdr:from>
    <cdr:to>
      <cdr:x>1</cdr:x>
      <cdr:y>0.6808</cdr:y>
    </cdr:to>
    <cdr:cxnSp macro="">
      <cdr:nvCxnSpPr>
        <cdr:cNvPr id="11" name="Straight Connector 10">
          <a:extLst xmlns:a="http://schemas.openxmlformats.org/drawingml/2006/main">
            <a:ext uri="{FF2B5EF4-FFF2-40B4-BE49-F238E27FC236}">
              <a16:creationId xmlns:a16="http://schemas.microsoft.com/office/drawing/2014/main" id="{EC73943B-4375-490F-B419-575C3BE474B5}"/>
            </a:ext>
          </a:extLst>
        </cdr:cNvPr>
        <cdr:cNvCxnSpPr/>
      </cdr:nvCxnSpPr>
      <cdr:spPr>
        <a:xfrm xmlns:a="http://schemas.openxmlformats.org/drawingml/2006/main" flipV="1">
          <a:off x="156754" y="3383280"/>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0.86971</cdr:y>
    </cdr:from>
    <cdr:to>
      <cdr:x>1</cdr:x>
      <cdr:y>0.87203</cdr:y>
    </cdr:to>
    <cdr:cxnSp macro="">
      <cdr:nvCxnSpPr>
        <cdr:cNvPr id="12" name="Straight Connector 11">
          <a:extLst xmlns:a="http://schemas.openxmlformats.org/drawingml/2006/main">
            <a:ext uri="{FF2B5EF4-FFF2-40B4-BE49-F238E27FC236}">
              <a16:creationId xmlns:a16="http://schemas.microsoft.com/office/drawing/2014/main" id="{DF343892-43C9-4298-A6CE-FC8F0D5A6B91}"/>
            </a:ext>
          </a:extLst>
        </cdr:cNvPr>
        <cdr:cNvCxnSpPr/>
      </cdr:nvCxnSpPr>
      <cdr:spPr>
        <a:xfrm xmlns:a="http://schemas.openxmlformats.org/drawingml/2006/main" flipV="1">
          <a:off x="-640081" y="4336869"/>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5.0307E-17</cdr:x>
      <cdr:y>0.77278</cdr:y>
    </cdr:from>
    <cdr:to>
      <cdr:x>1</cdr:x>
      <cdr:y>0.77511</cdr:y>
    </cdr:to>
    <cdr:cxnSp macro="">
      <cdr:nvCxnSpPr>
        <cdr:cNvPr id="13" name="Straight Connector 12">
          <a:extLst xmlns:a="http://schemas.openxmlformats.org/drawingml/2006/main">
            <a:ext uri="{FF2B5EF4-FFF2-40B4-BE49-F238E27FC236}">
              <a16:creationId xmlns:a16="http://schemas.microsoft.com/office/drawing/2014/main" id="{FB7A5DBB-4F5D-4EEB-93BC-46940278291E}"/>
            </a:ext>
          </a:extLst>
        </cdr:cNvPr>
        <cdr:cNvCxnSpPr/>
      </cdr:nvCxnSpPr>
      <cdr:spPr>
        <a:xfrm xmlns:a="http://schemas.openxmlformats.org/drawingml/2006/main" flipV="1">
          <a:off x="104503" y="3853543"/>
          <a:ext cx="7471954" cy="11616"/>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cdr:x>
      <cdr:y>0.23052</cdr:y>
    </cdr:from>
    <cdr:to>
      <cdr:x>1</cdr:x>
      <cdr:y>0.23052</cdr:y>
    </cdr:to>
    <cdr:cxnSp macro="">
      <cdr:nvCxnSpPr>
        <cdr:cNvPr id="2" name="Straight Connector 1">
          <a:extLst xmlns:a="http://schemas.openxmlformats.org/drawingml/2006/main">
            <a:ext uri="{FF2B5EF4-FFF2-40B4-BE49-F238E27FC236}">
              <a16:creationId xmlns:a16="http://schemas.microsoft.com/office/drawing/2014/main" id="{385F3C94-A56E-45D0-9F59-68D8E8606603}"/>
            </a:ext>
          </a:extLst>
        </cdr:cNvPr>
        <cdr:cNvCxnSpPr/>
      </cdr:nvCxnSpPr>
      <cdr:spPr>
        <a:xfrm xmlns:a="http://schemas.openxmlformats.org/drawingml/2006/main">
          <a:off x="0" y="1149529"/>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0.3315</cdr:y>
    </cdr:from>
    <cdr:to>
      <cdr:x>1</cdr:x>
      <cdr:y>0.3315</cdr:y>
    </cdr:to>
    <cdr:cxnSp macro="">
      <cdr:nvCxnSpPr>
        <cdr:cNvPr id="3" name="Straight Connector 2">
          <a:extLst xmlns:a="http://schemas.openxmlformats.org/drawingml/2006/main">
            <a:ext uri="{FF2B5EF4-FFF2-40B4-BE49-F238E27FC236}">
              <a16:creationId xmlns:a16="http://schemas.microsoft.com/office/drawing/2014/main" id="{0A642688-2BFA-419E-8E9A-67748975F8CE}"/>
            </a:ext>
          </a:extLst>
        </cdr:cNvPr>
        <cdr:cNvCxnSpPr/>
      </cdr:nvCxnSpPr>
      <cdr:spPr>
        <a:xfrm xmlns:a="http://schemas.openxmlformats.org/drawingml/2006/main">
          <a:off x="0" y="1653057"/>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0.43797</cdr:y>
    </cdr:from>
    <cdr:to>
      <cdr:x>1</cdr:x>
      <cdr:y>0.43797</cdr:y>
    </cdr:to>
    <cdr:cxnSp macro="">
      <cdr:nvCxnSpPr>
        <cdr:cNvPr id="5" name="Straight Connector 4">
          <a:extLst xmlns:a="http://schemas.openxmlformats.org/drawingml/2006/main">
            <a:ext uri="{FF2B5EF4-FFF2-40B4-BE49-F238E27FC236}">
              <a16:creationId xmlns:a16="http://schemas.microsoft.com/office/drawing/2014/main" id="{E6E73C9B-6DE0-4D90-9B3C-29E37F4FAB6F}"/>
            </a:ext>
          </a:extLst>
        </cdr:cNvPr>
        <cdr:cNvCxnSpPr/>
      </cdr:nvCxnSpPr>
      <cdr:spPr>
        <a:xfrm xmlns:a="http://schemas.openxmlformats.org/drawingml/2006/main">
          <a:off x="0" y="2183988"/>
          <a:ext cx="7471954" cy="0"/>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0.55029</cdr:y>
    </cdr:from>
    <cdr:to>
      <cdr:x>1</cdr:x>
      <cdr:y>0.55262</cdr:y>
    </cdr:to>
    <cdr:cxnSp macro="">
      <cdr:nvCxnSpPr>
        <cdr:cNvPr id="8" name="Straight Connector 7">
          <a:extLst xmlns:a="http://schemas.openxmlformats.org/drawingml/2006/main">
            <a:ext uri="{FF2B5EF4-FFF2-40B4-BE49-F238E27FC236}">
              <a16:creationId xmlns:a16="http://schemas.microsoft.com/office/drawing/2014/main" id="{E9C7024A-3441-4179-9962-D25ED5DF7D8D}"/>
            </a:ext>
          </a:extLst>
        </cdr:cNvPr>
        <cdr:cNvCxnSpPr/>
      </cdr:nvCxnSpPr>
      <cdr:spPr>
        <a:xfrm xmlns:a="http://schemas.openxmlformats.org/drawingml/2006/main" flipV="1">
          <a:off x="0" y="2744095"/>
          <a:ext cx="7471954" cy="11619"/>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0.65999</cdr:y>
    </cdr:from>
    <cdr:to>
      <cdr:x>1</cdr:x>
      <cdr:y>0.66232</cdr:y>
    </cdr:to>
    <cdr:cxnSp macro="">
      <cdr:nvCxnSpPr>
        <cdr:cNvPr id="9" name="Straight Connector 8">
          <a:extLst xmlns:a="http://schemas.openxmlformats.org/drawingml/2006/main">
            <a:ext uri="{FF2B5EF4-FFF2-40B4-BE49-F238E27FC236}">
              <a16:creationId xmlns:a16="http://schemas.microsoft.com/office/drawing/2014/main" id="{05034F3E-B5B7-4801-BD0F-DC51E6ECBF93}"/>
            </a:ext>
          </a:extLst>
        </cdr:cNvPr>
        <cdr:cNvCxnSpPr/>
      </cdr:nvCxnSpPr>
      <cdr:spPr>
        <a:xfrm xmlns:a="http://schemas.openxmlformats.org/drawingml/2006/main" flipV="1">
          <a:off x="0" y="3291098"/>
          <a:ext cx="7471954" cy="11619"/>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0.85669</cdr:y>
    </cdr:from>
    <cdr:to>
      <cdr:x>1</cdr:x>
      <cdr:y>0.85901</cdr:y>
    </cdr:to>
    <cdr:cxnSp macro="">
      <cdr:nvCxnSpPr>
        <cdr:cNvPr id="12" name="Straight Connector 11">
          <a:extLst xmlns:a="http://schemas.openxmlformats.org/drawingml/2006/main">
            <a:ext uri="{FF2B5EF4-FFF2-40B4-BE49-F238E27FC236}">
              <a16:creationId xmlns:a16="http://schemas.microsoft.com/office/drawing/2014/main" id="{DB04F783-801F-47CC-B696-778300CC1304}"/>
            </a:ext>
          </a:extLst>
        </cdr:cNvPr>
        <cdr:cNvCxnSpPr/>
      </cdr:nvCxnSpPr>
      <cdr:spPr>
        <a:xfrm xmlns:a="http://schemas.openxmlformats.org/drawingml/2006/main" flipV="1">
          <a:off x="0" y="4271956"/>
          <a:ext cx="7471954" cy="11568"/>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0.75975</cdr:y>
    </cdr:from>
    <cdr:to>
      <cdr:x>1</cdr:x>
      <cdr:y>0.76208</cdr:y>
    </cdr:to>
    <cdr:cxnSp macro="">
      <cdr:nvCxnSpPr>
        <cdr:cNvPr id="13" name="Straight Connector 12">
          <a:extLst xmlns:a="http://schemas.openxmlformats.org/drawingml/2006/main">
            <a:ext uri="{FF2B5EF4-FFF2-40B4-BE49-F238E27FC236}">
              <a16:creationId xmlns:a16="http://schemas.microsoft.com/office/drawing/2014/main" id="{C865EBD3-64FE-4B4F-AC49-4AB5F7C2FFCC}"/>
            </a:ext>
          </a:extLst>
        </cdr:cNvPr>
        <cdr:cNvCxnSpPr/>
      </cdr:nvCxnSpPr>
      <cdr:spPr>
        <a:xfrm xmlns:a="http://schemas.openxmlformats.org/drawingml/2006/main" flipV="1">
          <a:off x="0" y="3788574"/>
          <a:ext cx="7471954" cy="11619"/>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0.12193</cdr:y>
    </cdr:from>
    <cdr:to>
      <cdr:x>1</cdr:x>
      <cdr:y>0.12426</cdr:y>
    </cdr:to>
    <cdr:cxnSp macro="">
      <cdr:nvCxnSpPr>
        <cdr:cNvPr id="14" name="Straight Connector 13">
          <a:extLst xmlns:a="http://schemas.openxmlformats.org/drawingml/2006/main">
            <a:ext uri="{FF2B5EF4-FFF2-40B4-BE49-F238E27FC236}">
              <a16:creationId xmlns:a16="http://schemas.microsoft.com/office/drawing/2014/main" id="{BC1BA61A-46BF-4953-9653-B95ADE69B070}"/>
            </a:ext>
          </a:extLst>
        </cdr:cNvPr>
        <cdr:cNvCxnSpPr/>
      </cdr:nvCxnSpPr>
      <cdr:spPr>
        <a:xfrm xmlns:a="http://schemas.openxmlformats.org/drawingml/2006/main" flipV="1">
          <a:off x="-34913" y="608018"/>
          <a:ext cx="7471954" cy="11619"/>
        </a:xfrm>
        <a:prstGeom xmlns:a="http://schemas.openxmlformats.org/drawingml/2006/main" prst="line">
          <a:avLst/>
        </a:prstGeom>
        <a:ln xmlns:a="http://schemas.openxmlformats.org/drawingml/2006/main">
          <a:solidFill>
            <a:schemeClr val="bg1">
              <a:lumMod val="8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0.78333</cdr:x>
      <cdr:y>0.02649</cdr:y>
    </cdr:from>
    <cdr:to>
      <cdr:x>1</cdr:x>
      <cdr:y>0.15377</cdr:y>
    </cdr:to>
    <cdr:sp macro="" textlink="">
      <cdr:nvSpPr>
        <cdr:cNvPr id="2" name="TextBox 23"/>
        <cdr:cNvSpPr txBox="1"/>
      </cdr:nvSpPr>
      <cdr:spPr>
        <a:xfrm xmlns:a="http://schemas.openxmlformats.org/drawingml/2006/main">
          <a:off x="2203914" y="51255"/>
          <a:ext cx="60959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n=698</a:t>
          </a: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0.02649</cdr:y>
    </cdr:from>
    <cdr:to>
      <cdr:x>1</cdr:x>
      <cdr:y>0.15377</cdr:y>
    </cdr:to>
    <cdr:sp macro="" textlink="">
      <cdr:nvSpPr>
        <cdr:cNvPr id="2" name="TextBox 23"/>
        <cdr:cNvSpPr txBox="1"/>
      </cdr:nvSpPr>
      <cdr:spPr>
        <a:xfrm xmlns:a="http://schemas.openxmlformats.org/drawingml/2006/main">
          <a:off x="2203914" y="51255"/>
          <a:ext cx="60959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n=698</a:t>
          </a:r>
        </a:p>
      </cdr:txBody>
    </cdr:sp>
  </cdr:relSizeAnchor>
</c:userShapes>
</file>

<file path=ppt/drawings/drawing4.xml><?xml version="1.0" encoding="utf-8"?>
<c:userShapes xmlns:c="http://schemas.openxmlformats.org/drawingml/2006/chart">
  <cdr:relSizeAnchor xmlns:cdr="http://schemas.openxmlformats.org/drawingml/2006/chartDrawing">
    <cdr:from>
      <cdr:x>0.78333</cdr:x>
      <cdr:y>0.02649</cdr:y>
    </cdr:from>
    <cdr:to>
      <cdr:x>1</cdr:x>
      <cdr:y>0.15377</cdr:y>
    </cdr:to>
    <cdr:sp macro="" textlink="">
      <cdr:nvSpPr>
        <cdr:cNvPr id="2" name="TextBox 23"/>
        <cdr:cNvSpPr txBox="1"/>
      </cdr:nvSpPr>
      <cdr:spPr>
        <a:xfrm xmlns:a="http://schemas.openxmlformats.org/drawingml/2006/main">
          <a:off x="2203914" y="51255"/>
          <a:ext cx="609599"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n=698</a:t>
          </a:r>
        </a:p>
      </cdr:txBody>
    </cdr:sp>
  </cdr:relSizeAnchor>
</c:userShapes>
</file>

<file path=ppt/drawings/drawing5.xml><?xml version="1.0" encoding="utf-8"?>
<c:userShapes xmlns:c="http://schemas.openxmlformats.org/drawingml/2006/chart">
  <cdr:relSizeAnchor xmlns:cdr="http://schemas.openxmlformats.org/drawingml/2006/chartDrawing">
    <cdr:from>
      <cdr:x>0.85377</cdr:x>
      <cdr:y>0.88594</cdr:y>
    </cdr:from>
    <cdr:to>
      <cdr:x>0.97045</cdr:x>
      <cdr:y>0.98838</cdr:y>
    </cdr:to>
    <cdr:sp macro="" textlink="">
      <cdr:nvSpPr>
        <cdr:cNvPr id="2" name="TextBox 23"/>
        <cdr:cNvSpPr txBox="1"/>
      </cdr:nvSpPr>
      <cdr:spPr>
        <a:xfrm xmlns:a="http://schemas.openxmlformats.org/drawingml/2006/main">
          <a:off x="4575998" y="4254317"/>
          <a:ext cx="625377" cy="4919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n=698</a:t>
          </a:r>
        </a:p>
      </cdr:txBody>
    </cdr:sp>
  </cdr:relSizeAnchor>
</c:userShapes>
</file>

<file path=ppt/drawings/drawing6.xml><?xml version="1.0" encoding="utf-8"?>
<c:userShapes xmlns:c="http://schemas.openxmlformats.org/drawingml/2006/chart">
  <cdr:relSizeAnchor xmlns:cdr="http://schemas.openxmlformats.org/drawingml/2006/chartDrawing">
    <cdr:from>
      <cdr:x>0.83364</cdr:x>
      <cdr:y>0.87694</cdr:y>
    </cdr:from>
    <cdr:to>
      <cdr:x>0.99085</cdr:x>
      <cdr:y>0.97938</cdr:y>
    </cdr:to>
    <cdr:sp macro="" textlink="">
      <cdr:nvSpPr>
        <cdr:cNvPr id="2" name="TextBox 23"/>
        <cdr:cNvSpPr txBox="1"/>
      </cdr:nvSpPr>
      <cdr:spPr>
        <a:xfrm xmlns:a="http://schemas.openxmlformats.org/drawingml/2006/main">
          <a:off x="3259332" y="2027590"/>
          <a:ext cx="614679" cy="2368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n=691</a:t>
          </a:r>
        </a:p>
      </cdr:txBody>
    </cdr:sp>
  </cdr:relSizeAnchor>
</c:userShapes>
</file>

<file path=ppt/drawings/drawing7.xml><?xml version="1.0" encoding="utf-8"?>
<c:userShapes xmlns:c="http://schemas.openxmlformats.org/drawingml/2006/chart">
  <cdr:relSizeAnchor xmlns:cdr="http://schemas.openxmlformats.org/drawingml/2006/chartDrawing">
    <cdr:from>
      <cdr:x>0.87083</cdr:x>
      <cdr:y>0.82609</cdr:y>
    </cdr:from>
    <cdr:to>
      <cdr:x>0.98751</cdr:x>
      <cdr:y>0.92853</cdr:y>
    </cdr:to>
    <cdr:sp macro="" textlink="">
      <cdr:nvSpPr>
        <cdr:cNvPr id="2" name="TextBox 23"/>
        <cdr:cNvSpPr txBox="1"/>
      </cdr:nvSpPr>
      <cdr:spPr>
        <a:xfrm xmlns:a="http://schemas.openxmlformats.org/drawingml/2006/main">
          <a:off x="4667427" y="1985554"/>
          <a:ext cx="62538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n=607</a:t>
          </a:r>
        </a:p>
      </cdr:txBody>
    </cdr:sp>
  </cdr:relSizeAnchor>
</c:userShapes>
</file>

<file path=ppt/drawings/drawing8.xml><?xml version="1.0" encoding="utf-8"?>
<c:userShapes xmlns:c="http://schemas.openxmlformats.org/drawingml/2006/chart">
  <cdr:relSizeAnchor xmlns:cdr="http://schemas.openxmlformats.org/drawingml/2006/chartDrawing">
    <cdr:from>
      <cdr:x>0.8373</cdr:x>
      <cdr:y>0.04599</cdr:y>
    </cdr:from>
    <cdr:to>
      <cdr:x>1</cdr:x>
      <cdr:y>0.15536</cdr:y>
    </cdr:to>
    <cdr:sp macro="" textlink="">
      <cdr:nvSpPr>
        <cdr:cNvPr id="2" name="TextBox 23"/>
        <cdr:cNvSpPr txBox="1"/>
      </cdr:nvSpPr>
      <cdr:spPr>
        <a:xfrm xmlns:a="http://schemas.openxmlformats.org/drawingml/2006/main">
          <a:off x="2756261" y="103521"/>
          <a:ext cx="53557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n=607</a:t>
          </a:r>
        </a:p>
      </cdr:txBody>
    </cdr:sp>
  </cdr:relSizeAnchor>
  <cdr:relSizeAnchor xmlns:cdr="http://schemas.openxmlformats.org/drawingml/2006/chartDrawing">
    <cdr:from>
      <cdr:x>0</cdr:x>
      <cdr:y>0</cdr:y>
    </cdr:from>
    <cdr:to>
      <cdr:x>0.88337</cdr:x>
      <cdr:y>0.12305</cdr:y>
    </cdr:to>
    <cdr:sp macro="" textlink="">
      <cdr:nvSpPr>
        <cdr:cNvPr id="3" name="TextBox 5"/>
        <cdr:cNvSpPr txBox="1"/>
      </cdr:nvSpPr>
      <cdr:spPr>
        <a:xfrm xmlns:a="http://schemas.openxmlformats.org/drawingml/2006/main">
          <a:off x="0" y="0"/>
          <a:ext cx="290791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tr-TR" sz="1200" b="1" i="1" u="sng" dirty="0">
              <a:solidFill>
                <a:srgbClr val="FF6600"/>
              </a:solidFill>
              <a:latin typeface="Times New Roman" panose="02020603050405020304" pitchFamily="18" charset="0"/>
              <a:cs typeface="Times New Roman" panose="02020603050405020304" pitchFamily="18" charset="0"/>
            </a:rPr>
            <a:t>Yürüyüş Yolu/Yaya Kaldırımı Bulunurluğu</a:t>
          </a:r>
          <a:endParaRPr lang="en-GB" sz="1200" b="1" i="1" u="sng" dirty="0">
            <a:solidFill>
              <a:srgbClr val="FF6600"/>
            </a:solidFill>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0.88164</cdr:x>
      <cdr:y>0.81559</cdr:y>
    </cdr:from>
    <cdr:to>
      <cdr:x>0.98751</cdr:x>
      <cdr:y>0.91803</cdr:y>
    </cdr:to>
    <cdr:sp macro="" textlink="">
      <cdr:nvSpPr>
        <cdr:cNvPr id="2" name="TextBox 23"/>
        <cdr:cNvSpPr txBox="1"/>
      </cdr:nvSpPr>
      <cdr:spPr>
        <a:xfrm xmlns:a="http://schemas.openxmlformats.org/drawingml/2006/main">
          <a:off x="4725378" y="1960313"/>
          <a:ext cx="56745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tr-TR" sz="1000" dirty="0">
              <a:solidFill>
                <a:schemeClr val="bg2">
                  <a:lumMod val="50000"/>
                </a:schemeClr>
              </a:solidFill>
              <a:latin typeface="Calibri" pitchFamily="34" charset="0"/>
              <a:cs typeface="Calibri" pitchFamily="34" charset="0"/>
            </a:rPr>
            <a:t>n=285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5843" name="Rectangle 3"/>
          <p:cNvSpPr>
            <a:spLocks noGrp="1" noChangeArrowheads="1"/>
          </p:cNvSpPr>
          <p:nvPr>
            <p:ph type="dt" idx="1"/>
          </p:nvPr>
        </p:nvSpPr>
        <p:spPr bwMode="auto">
          <a:xfrm>
            <a:off x="3829761"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040AFFC-A4AD-432F-8428-439B96BFE3BB}" type="datetimeFigureOut">
              <a:rPr lang="en-US"/>
              <a:pPr/>
              <a:t>8/31/2018</a:t>
            </a:fld>
            <a:endParaRPr lang="en-US"/>
          </a:p>
        </p:txBody>
      </p:sp>
      <p:sp>
        <p:nvSpPr>
          <p:cNvPr id="35844" name="Rectangle 4"/>
          <p:cNvSpPr>
            <a:spLocks noGrp="1" noRot="1" noChangeAspect="1" noChangeArrowheads="1" noTextEdit="1"/>
          </p:cNvSpPr>
          <p:nvPr>
            <p:ph type="sldImg" idx="2"/>
          </p:nvPr>
        </p:nvSpPr>
        <p:spPr bwMode="auto">
          <a:xfrm>
            <a:off x="688975" y="746125"/>
            <a:ext cx="5383213" cy="37274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76117" y="4722694"/>
            <a:ext cx="540893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6" name="Rectangle 6"/>
          <p:cNvSpPr>
            <a:spLocks noGrp="1" noChangeArrowheads="1"/>
          </p:cNvSpPr>
          <p:nvPr>
            <p:ph type="ftr" sz="quarter" idx="4"/>
          </p:nvPr>
        </p:nvSpPr>
        <p:spPr bwMode="auto">
          <a:xfrm>
            <a:off x="0" y="9443662"/>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5847" name="Rectangle 7"/>
          <p:cNvSpPr>
            <a:spLocks noGrp="1" noChangeArrowheads="1"/>
          </p:cNvSpPr>
          <p:nvPr>
            <p:ph type="sldNum" sz="quarter" idx="5"/>
          </p:nvPr>
        </p:nvSpPr>
        <p:spPr bwMode="auto">
          <a:xfrm>
            <a:off x="3829761" y="9443662"/>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65646C9-1A21-4497-9012-AEE2D7E85071}" type="slidenum">
              <a:rPr lang="en-US"/>
              <a:pPr/>
              <a:t>‹#›</a:t>
            </a:fld>
            <a:endParaRPr lang="en-US"/>
          </a:p>
        </p:txBody>
      </p:sp>
    </p:spTree>
    <p:extLst>
      <p:ext uri="{BB962C8B-B14F-4D97-AF65-F5344CB8AC3E}">
        <p14:creationId xmlns:p14="http://schemas.microsoft.com/office/powerpoint/2010/main" val="1814023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6C9CF73-A695-43D5-BFFC-0564099FDF62}" type="slidenum">
              <a:rPr lang="tr-TR" smtClean="0"/>
              <a:t>34</a:t>
            </a:fld>
            <a:endParaRPr lang="tr-TR"/>
          </a:p>
        </p:txBody>
      </p:sp>
    </p:spTree>
    <p:extLst>
      <p:ext uri="{BB962C8B-B14F-4D97-AF65-F5344CB8AC3E}">
        <p14:creationId xmlns:p14="http://schemas.microsoft.com/office/powerpoint/2010/main" val="1220631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B6C9CF73-A695-43D5-BFFC-0564099FDF62}" type="slidenum">
              <a:rPr lang="tr-TR" smtClean="0"/>
              <a:t>35</a:t>
            </a:fld>
            <a:endParaRPr lang="tr-TR"/>
          </a:p>
        </p:txBody>
      </p:sp>
    </p:spTree>
    <p:extLst>
      <p:ext uri="{BB962C8B-B14F-4D97-AF65-F5344CB8AC3E}">
        <p14:creationId xmlns:p14="http://schemas.microsoft.com/office/powerpoint/2010/main" val="122063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86E1BDD-C127-480C-A8A8-F9F7A526596D}"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81E7985-85B2-41EB-896F-DAC49A0693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C65893-0073-4B73-8F86-76A204E33C95}"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7980D958-218C-447D-963F-C2AE59862E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E08813-71F3-456E-A8BB-236B9DA01DEE}"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470EA9E2-0A69-4598-AD96-013F1FC785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482671-F701-4610-975E-4FECE3E40FA4}"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7066C3-C67B-4533-83DA-7EB2911E1B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142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F0038A-77F3-49C4-8AB4-109268B8A2D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C1D30-AEA0-4B91-B530-433F638E74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0290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4E4535-136C-4479-8E7E-CE286D0F00FA}"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ACE175-BD43-43CD-9F0D-104AEBFD5D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7487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9E558CB-8D7C-4A0C-B019-6921259685E4}"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DD349F-FBF3-4BDC-8AE1-1B0D9CC7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2022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64EE013-EF90-4514-9EEE-10C79BF25715}" type="datetime1">
              <a:rPr lang="en-US">
                <a:solidFill>
                  <a:srgbClr val="000000"/>
                </a:solidFill>
              </a:rPr>
              <a:pPr>
                <a:defRPr/>
              </a:pPr>
              <a:t>8/31/2018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A6B7AA4-B2D1-4A37-9DC8-551A2D3E0E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7316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477C897-332F-4D3F-AD77-80E508CE98D8}" type="datetime1">
              <a:rPr lang="en-US">
                <a:solidFill>
                  <a:srgbClr val="000000"/>
                </a:solidFill>
              </a:rPr>
              <a:pPr>
                <a:defRPr/>
              </a:pPr>
              <a:t>8/31/2018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F56BE1-59CB-4B24-A562-FF307A43E1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45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79C96-898F-4E05-A487-26B3B7E7F011}" type="datetime1">
              <a:rPr lang="en-US">
                <a:solidFill>
                  <a:srgbClr val="000000"/>
                </a:solidFill>
              </a:rPr>
              <a:pPr>
                <a:defRPr/>
              </a:pPr>
              <a:t>8/31/2018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BBA22F-C0FE-4350-902D-D7BD77ED9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775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71D49B5-35E0-45A8-82FE-21C2A366C2FE}"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692247-EFF6-4E41-93E9-A4B880B314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82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444C37-9A32-4D07-8130-71F375AB17B6}"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B39A556D-4C4F-400D-B251-944D260827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3A3DA6-2B81-41D4-B852-8637B5E8393C}"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F64DBC-0D7F-4A3D-9E4C-620D802C92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8223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5460F5-185D-4935-AA97-4085D0D2260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6CEA00-D70F-484F-90B3-09703CC46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6123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95C1C8-4896-4842-BF9D-0AD5CDB1EAA0}"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15FF36-BFE5-4DF3-BAD0-E5CDD832E4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1270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r="18466"/>
          <a:stretch>
            <a:fillRect/>
          </a:stretch>
        </p:blipFill>
        <p:spPr bwMode="auto">
          <a:xfrm>
            <a:off x="0" y="0"/>
            <a:ext cx="9937750" cy="6858000"/>
          </a:xfrm>
          <a:prstGeom prst="rect">
            <a:avLst/>
          </a:prstGeom>
          <a:noFill/>
          <a:ln w="9525">
            <a:noFill/>
            <a:miter lim="800000"/>
            <a:headEnd/>
            <a:tailEnd/>
          </a:ln>
        </p:spPr>
      </p:pic>
      <p:sp>
        <p:nvSpPr>
          <p:cNvPr id="7" name="Title 1"/>
          <p:cNvSpPr>
            <a:spLocks noGrp="1"/>
          </p:cNvSpPr>
          <p:nvPr>
            <p:ph type="ctrTitle"/>
          </p:nvPr>
        </p:nvSpPr>
        <p:spPr>
          <a:xfrm>
            <a:off x="4510006" y="1943772"/>
            <a:ext cx="4441489" cy="2209773"/>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4510006" y="4497118"/>
            <a:ext cx="4441489" cy="1522709"/>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3610767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43EFC03-8248-4886-B04A-E14EC6115BC0}" type="datetime1">
              <a:rPr lang="tr-TR">
                <a:solidFill>
                  <a:prstClr val="black">
                    <a:tint val="75000"/>
                  </a:prstClr>
                </a:solidFill>
              </a:rPr>
              <a:pPr>
                <a:defRPr/>
              </a:pPr>
              <a:t>31.08.2018</a:t>
            </a:fld>
            <a:endParaRPr lang="tr-T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DFAF5B3B-EF84-4901-AACE-7EA261AEC0E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88915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apak">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l="9364" r="9499"/>
          <a:stretch>
            <a:fillRect/>
          </a:stretch>
        </p:blipFill>
        <p:spPr bwMode="auto">
          <a:xfrm>
            <a:off x="0" y="0"/>
            <a:ext cx="9890125" cy="6858000"/>
          </a:xfrm>
          <a:prstGeom prst="rect">
            <a:avLst/>
          </a:prstGeom>
          <a:noFill/>
          <a:ln w="9525">
            <a:noFill/>
            <a:miter lim="800000"/>
            <a:headEnd/>
            <a:tailEnd/>
          </a:ln>
        </p:spPr>
      </p:pic>
      <p:sp>
        <p:nvSpPr>
          <p:cNvPr id="2" name="Title 1"/>
          <p:cNvSpPr>
            <a:spLocks noGrp="1"/>
          </p:cNvSpPr>
          <p:nvPr>
            <p:ph type="ctrTitle"/>
          </p:nvPr>
        </p:nvSpPr>
        <p:spPr>
          <a:xfrm>
            <a:off x="1110228" y="4602997"/>
            <a:ext cx="7685545" cy="1456840"/>
          </a:xfrm>
        </p:spPr>
        <p:txBody>
          <a:bodyPr>
            <a:normAutofit/>
          </a:bodyPr>
          <a:lstStyle>
            <a:lvl1pPr algn="ctr">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Tree>
    <p:extLst>
      <p:ext uri="{BB962C8B-B14F-4D97-AF65-F5344CB8AC3E}">
        <p14:creationId xmlns:p14="http://schemas.microsoft.com/office/powerpoint/2010/main" val="194129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r="18466"/>
          <a:stretch>
            <a:fillRect/>
          </a:stretch>
        </p:blipFill>
        <p:spPr bwMode="auto">
          <a:xfrm>
            <a:off x="0" y="0"/>
            <a:ext cx="9937750" cy="6858000"/>
          </a:xfrm>
          <a:prstGeom prst="rect">
            <a:avLst/>
          </a:prstGeom>
          <a:noFill/>
          <a:ln w="9525">
            <a:noFill/>
            <a:miter lim="800000"/>
            <a:headEnd/>
            <a:tailEnd/>
          </a:ln>
        </p:spPr>
      </p:pic>
      <p:sp>
        <p:nvSpPr>
          <p:cNvPr id="7" name="Title 1"/>
          <p:cNvSpPr>
            <a:spLocks noGrp="1"/>
          </p:cNvSpPr>
          <p:nvPr>
            <p:ph type="ctrTitle"/>
          </p:nvPr>
        </p:nvSpPr>
        <p:spPr>
          <a:xfrm>
            <a:off x="4510006" y="1943772"/>
            <a:ext cx="4441489" cy="2209773"/>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4510006" y="4497118"/>
            <a:ext cx="4441489" cy="1522709"/>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3484768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eyaz sayfa">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srcRect r="18674"/>
          <a:stretch>
            <a:fillRect/>
          </a:stretch>
        </p:blipFill>
        <p:spPr bwMode="auto">
          <a:xfrm>
            <a:off x="1588" y="0"/>
            <a:ext cx="9912350" cy="6858000"/>
          </a:xfrm>
          <a:prstGeom prst="rect">
            <a:avLst/>
          </a:prstGeom>
          <a:noFill/>
          <a:ln w="9525">
            <a:noFill/>
            <a:miter lim="800000"/>
            <a:headEnd/>
            <a:tailEnd/>
          </a:ln>
        </p:spPr>
      </p:pic>
      <p:sp>
        <p:nvSpPr>
          <p:cNvPr id="7" name="Title 1"/>
          <p:cNvSpPr>
            <a:spLocks noGrp="1"/>
          </p:cNvSpPr>
          <p:nvPr>
            <p:ph type="ctrTitle"/>
          </p:nvPr>
        </p:nvSpPr>
        <p:spPr>
          <a:xfrm>
            <a:off x="1162694" y="378444"/>
            <a:ext cx="8420101" cy="892418"/>
          </a:xfrm>
        </p:spPr>
        <p:txBody>
          <a:bodyPr anchor="t">
            <a:normAutofit/>
          </a:bodyPr>
          <a:lstStyle>
            <a:lvl1pPr algn="l">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1175287" y="1412959"/>
            <a:ext cx="5003369" cy="1522709"/>
          </a:xfrm>
        </p:spPr>
        <p:txBody>
          <a:bodyPr>
            <a:normAutofit/>
          </a:bodyPr>
          <a:lstStyle>
            <a:lvl1pPr marL="0" indent="0" algn="l">
              <a:lnSpc>
                <a:spcPct val="120000"/>
              </a:lnSpc>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2373480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anış">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srcRect r="18900"/>
          <a:stretch>
            <a:fillRect/>
          </a:stretch>
        </p:blipFill>
        <p:spPr bwMode="auto">
          <a:xfrm>
            <a:off x="1588" y="0"/>
            <a:ext cx="9912350" cy="6877050"/>
          </a:xfrm>
          <a:prstGeom prst="rect">
            <a:avLst/>
          </a:prstGeom>
          <a:noFill/>
          <a:ln w="9525">
            <a:noFill/>
            <a:miter lim="800000"/>
            <a:headEnd/>
            <a:tailEnd/>
          </a:ln>
        </p:spPr>
      </p:pic>
      <p:sp>
        <p:nvSpPr>
          <p:cNvPr id="7" name="Title 1"/>
          <p:cNvSpPr>
            <a:spLocks noGrp="1"/>
          </p:cNvSpPr>
          <p:nvPr>
            <p:ph type="ctrTitle"/>
          </p:nvPr>
        </p:nvSpPr>
        <p:spPr>
          <a:xfrm>
            <a:off x="617026" y="579922"/>
            <a:ext cx="5003370" cy="2209773"/>
          </a:xfrm>
        </p:spPr>
        <p:txBody>
          <a:bodyPr anchor="t">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Tree>
    <p:extLst>
      <p:ext uri="{BB962C8B-B14F-4D97-AF65-F5344CB8AC3E}">
        <p14:creationId xmlns:p14="http://schemas.microsoft.com/office/powerpoint/2010/main" val="4037438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482671-F701-4610-975E-4FECE3E40FA4}"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7066C3-C67B-4533-83DA-7EB2911E1B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447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35E2060-6796-4737-8481-430AA04704B9}" type="datetime1">
              <a:rPr lang="en-US"/>
              <a:pPr>
                <a:defRPr/>
              </a:pPr>
              <a:t>8/31/2018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52F33F80-D556-4E38-88B8-F6FCCC88DCD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F0038A-77F3-49C4-8AB4-109268B8A2D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C1D30-AEA0-4B91-B530-433F638E74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7252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4E4535-136C-4479-8E7E-CE286D0F00FA}"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ACE175-BD43-43CD-9F0D-104AEBFD5D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650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9E558CB-8D7C-4A0C-B019-6921259685E4}"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DD349F-FBF3-4BDC-8AE1-1B0D9CC7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8348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64EE013-EF90-4514-9EEE-10C79BF25715}" type="datetime1">
              <a:rPr lang="en-US">
                <a:solidFill>
                  <a:srgbClr val="000000"/>
                </a:solidFill>
              </a:rPr>
              <a:pPr>
                <a:defRPr/>
              </a:pPr>
              <a:t>8/31/2018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A6B7AA4-B2D1-4A37-9DC8-551A2D3E0E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5256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477C897-332F-4D3F-AD77-80E508CE98D8}" type="datetime1">
              <a:rPr lang="en-US">
                <a:solidFill>
                  <a:srgbClr val="000000"/>
                </a:solidFill>
              </a:rPr>
              <a:pPr>
                <a:defRPr/>
              </a:pPr>
              <a:t>8/31/2018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F56BE1-59CB-4B24-A562-FF307A43E1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8862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79C96-898F-4E05-A487-26B3B7E7F011}" type="datetime1">
              <a:rPr lang="en-US">
                <a:solidFill>
                  <a:srgbClr val="000000"/>
                </a:solidFill>
              </a:rPr>
              <a:pPr>
                <a:defRPr/>
              </a:pPr>
              <a:t>8/31/2018</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BBA22F-C0FE-4350-902D-D7BD77ED9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5620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71D49B5-35E0-45A8-82FE-21C2A366C2FE}"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692247-EFF6-4E41-93E9-A4B880B314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105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3A3DA6-2B81-41D4-B852-8637B5E8393C}"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F64DBC-0D7F-4A3D-9E4C-620D802C92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2520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5460F5-185D-4935-AA97-4085D0D2260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6CEA00-D70F-484F-90B3-09703CC46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245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95C1C8-4896-4842-BF9D-0AD5CDB1EAA0}"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15FF36-BFE5-4DF3-BAD0-E5CDD832E4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669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5B3F64B-4185-4E32-AAA9-BCE5ABA082A5}" type="datetime1">
              <a:rPr lang="en-US"/>
              <a:pPr>
                <a:defRPr/>
              </a:pPr>
              <a:t>8/31/2018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E33ED115-5F1B-4EFC-B5EB-99A1D25C72F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r="18466"/>
          <a:stretch>
            <a:fillRect/>
          </a:stretch>
        </p:blipFill>
        <p:spPr bwMode="auto">
          <a:xfrm>
            <a:off x="0" y="0"/>
            <a:ext cx="9937750" cy="6858000"/>
          </a:xfrm>
          <a:prstGeom prst="rect">
            <a:avLst/>
          </a:prstGeom>
          <a:noFill/>
          <a:ln w="9525">
            <a:noFill/>
            <a:miter lim="800000"/>
            <a:headEnd/>
            <a:tailEnd/>
          </a:ln>
        </p:spPr>
      </p:pic>
      <p:sp>
        <p:nvSpPr>
          <p:cNvPr id="7" name="Title 1"/>
          <p:cNvSpPr>
            <a:spLocks noGrp="1"/>
          </p:cNvSpPr>
          <p:nvPr>
            <p:ph type="ctrTitle"/>
          </p:nvPr>
        </p:nvSpPr>
        <p:spPr>
          <a:xfrm>
            <a:off x="4510006" y="1943772"/>
            <a:ext cx="4441489" cy="2209773"/>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4510006" y="4497118"/>
            <a:ext cx="4441489" cy="1522709"/>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357896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482671-F701-4610-975E-4FECE3E40FA4}"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7066C3-C67B-4533-83DA-7EB2911E1B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51847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F0038A-77F3-49C4-8AB4-109268B8A2D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C1D30-AEA0-4B91-B530-433F638E74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7849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4E4535-136C-4479-8E7E-CE286D0F00FA}"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ACE175-BD43-43CD-9F0D-104AEBFD5D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7914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9E558CB-8D7C-4A0C-B019-6921259685E4}"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DD349F-FBF3-4BDC-8AE1-1B0D9CC7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9654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64EE013-EF90-4514-9EEE-10C79BF25715}" type="datetime1">
              <a:rPr lang="en-US">
                <a:solidFill>
                  <a:srgbClr val="000000"/>
                </a:solidFill>
              </a:rPr>
              <a:pPr>
                <a:defRPr/>
              </a:pPr>
              <a:t>8/31/2018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A6B7AA4-B2D1-4A37-9DC8-551A2D3E0E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2624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477C897-332F-4D3F-AD77-80E508CE98D8}" type="datetime1">
              <a:rPr lang="en-US">
                <a:solidFill>
                  <a:srgbClr val="000000"/>
                </a:solidFill>
              </a:rPr>
              <a:pPr>
                <a:defRPr/>
              </a:pPr>
              <a:t>8/31/2018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F56BE1-59CB-4B24-A562-FF307A43E1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3213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79C96-898F-4E05-A487-26B3B7E7F011}" type="datetime1">
              <a:rPr lang="en-US">
                <a:solidFill>
                  <a:srgbClr val="000000"/>
                </a:solidFill>
              </a:rPr>
              <a:pPr>
                <a:defRPr/>
              </a:pPr>
              <a:t>8/31/2018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BBA22F-C0FE-4350-902D-D7BD77ED9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2528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71D49B5-35E0-45A8-82FE-21C2A366C2FE}"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692247-EFF6-4E41-93E9-A4B880B314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5630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3A3DA6-2B81-41D4-B852-8637B5E8393C}"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F64DBC-0D7F-4A3D-9E4C-620D802C92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4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710304EC-252A-43C8-9791-F711B12C77D3}" type="datetime1">
              <a:rPr lang="en-US"/>
              <a:pPr>
                <a:defRPr/>
              </a:pPr>
              <a:t>8/31/2018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pPr>
              <a:defRPr/>
            </a:pPr>
            <a:fld id="{3FE2D2B9-C5C2-4E98-AC50-EAF2AE4A8C0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5460F5-185D-4935-AA97-4085D0D2260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6CEA00-D70F-484F-90B3-09703CC46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5080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95C1C8-4896-4842-BF9D-0AD5CDB1EAA0}"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15FF36-BFE5-4DF3-BAD0-E5CDD832E4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6399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r="18466"/>
          <a:stretch>
            <a:fillRect/>
          </a:stretch>
        </p:blipFill>
        <p:spPr bwMode="auto">
          <a:xfrm>
            <a:off x="0" y="0"/>
            <a:ext cx="9937750" cy="6858000"/>
          </a:xfrm>
          <a:prstGeom prst="rect">
            <a:avLst/>
          </a:prstGeom>
          <a:noFill/>
          <a:ln w="9525">
            <a:noFill/>
            <a:miter lim="800000"/>
            <a:headEnd/>
            <a:tailEnd/>
          </a:ln>
        </p:spPr>
      </p:pic>
      <p:sp>
        <p:nvSpPr>
          <p:cNvPr id="7" name="Title 1"/>
          <p:cNvSpPr>
            <a:spLocks noGrp="1"/>
          </p:cNvSpPr>
          <p:nvPr>
            <p:ph type="ctrTitle"/>
          </p:nvPr>
        </p:nvSpPr>
        <p:spPr>
          <a:xfrm>
            <a:off x="4510006" y="1943772"/>
            <a:ext cx="4441489" cy="2209773"/>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4510006" y="4497118"/>
            <a:ext cx="4441489" cy="1522709"/>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7479736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482671-F701-4610-975E-4FECE3E40FA4}"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7066C3-C67B-4533-83DA-7EB2911E1B0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3577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F0038A-77F3-49C4-8AB4-109268B8A2D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6C1D30-AEA0-4B91-B530-433F638E74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30266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4E4535-136C-4479-8E7E-CE286D0F00FA}"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ACE175-BD43-43CD-9F0D-104AEBFD5DC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6223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D9E558CB-8D7C-4A0C-B019-6921259685E4}"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DD349F-FBF3-4BDC-8AE1-1B0D9CC7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96911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864EE013-EF90-4514-9EEE-10C79BF25715}" type="datetime1">
              <a:rPr lang="en-US">
                <a:solidFill>
                  <a:srgbClr val="000000"/>
                </a:solidFill>
              </a:rPr>
              <a:pPr>
                <a:defRPr/>
              </a:pPr>
              <a:t>8/31/2018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A6B7AA4-B2D1-4A37-9DC8-551A2D3E0E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86709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477C897-332F-4D3F-AD77-80E508CE98D8}" type="datetime1">
              <a:rPr lang="en-US">
                <a:solidFill>
                  <a:srgbClr val="000000"/>
                </a:solidFill>
              </a:rPr>
              <a:pPr>
                <a:defRPr/>
              </a:pPr>
              <a:t>8/31/2018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F56BE1-59CB-4B24-A562-FF307A43E1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10546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CB79C96-898F-4E05-A487-26B3B7E7F011}" type="datetime1">
              <a:rPr lang="en-US">
                <a:solidFill>
                  <a:srgbClr val="000000"/>
                </a:solidFill>
              </a:rPr>
              <a:pPr>
                <a:defRPr/>
              </a:pPr>
              <a:t>8/31/2018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1BBA22F-C0FE-4350-902D-D7BD77ED9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3580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C06AE58-BCCE-4C76-96F5-FA4A0FAA3EA5}" type="datetime1">
              <a:rPr lang="en-US"/>
              <a:pPr>
                <a:defRPr/>
              </a:pPr>
              <a:t>8/31/2018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pPr>
              <a:defRPr/>
            </a:pPr>
            <a:fld id="{1AEC8E48-40B0-4655-A913-B762C6BCFF4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71D49B5-35E0-45A8-82FE-21C2A366C2FE}"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692247-EFF6-4E41-93E9-A4B880B314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4422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243A3DA6-2B81-41D4-B852-8637B5E8393C}" type="datetime1">
              <a:rPr lang="en-US">
                <a:solidFill>
                  <a:srgbClr val="000000"/>
                </a:solidFill>
              </a:rPr>
              <a:pPr>
                <a:defRPr/>
              </a:pPr>
              <a:t>8/31/2018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F64DBC-0D7F-4A3D-9E4C-620D802C92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8574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5460F5-185D-4935-AA97-4085D0D22603}"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6CEA00-D70F-484F-90B3-09703CC4637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3077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95C1C8-4896-4842-BF9D-0AD5CDB1EAA0}" type="datetime1">
              <a:rPr lang="en-US">
                <a:solidFill>
                  <a:srgbClr val="000000"/>
                </a:solidFill>
              </a:rPr>
              <a:pPr>
                <a:defRPr/>
              </a:pPr>
              <a:t>8/31/2018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15FF36-BFE5-4DF3-BAD0-E5CDD832E4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20955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r="18466"/>
          <a:stretch>
            <a:fillRect/>
          </a:stretch>
        </p:blipFill>
        <p:spPr bwMode="auto">
          <a:xfrm>
            <a:off x="0" y="0"/>
            <a:ext cx="9937750" cy="6858000"/>
          </a:xfrm>
          <a:prstGeom prst="rect">
            <a:avLst/>
          </a:prstGeom>
          <a:noFill/>
          <a:ln w="9525">
            <a:noFill/>
            <a:miter lim="800000"/>
            <a:headEnd/>
            <a:tailEnd/>
          </a:ln>
        </p:spPr>
      </p:pic>
      <p:sp>
        <p:nvSpPr>
          <p:cNvPr id="7" name="Title 1"/>
          <p:cNvSpPr>
            <a:spLocks noGrp="1"/>
          </p:cNvSpPr>
          <p:nvPr>
            <p:ph type="ctrTitle"/>
          </p:nvPr>
        </p:nvSpPr>
        <p:spPr>
          <a:xfrm>
            <a:off x="4510006" y="1943772"/>
            <a:ext cx="4441489" cy="2209773"/>
          </a:xfrm>
        </p:spPr>
        <p:txBody>
          <a:bodyPr anchor="b">
            <a:norm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tr-TR" dirty="0"/>
          </a:p>
        </p:txBody>
      </p:sp>
      <p:sp>
        <p:nvSpPr>
          <p:cNvPr id="8" name="Subtitle 2"/>
          <p:cNvSpPr>
            <a:spLocks noGrp="1"/>
          </p:cNvSpPr>
          <p:nvPr>
            <p:ph type="subTitle" idx="1"/>
          </p:nvPr>
        </p:nvSpPr>
        <p:spPr>
          <a:xfrm>
            <a:off x="4510006" y="4497118"/>
            <a:ext cx="4441489" cy="1522709"/>
          </a:xfrm>
        </p:spPr>
        <p:txBody>
          <a:bodyPr>
            <a:normAutofit/>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tr-TR" dirty="0"/>
          </a:p>
        </p:txBody>
      </p:sp>
    </p:spTree>
    <p:extLst>
      <p:ext uri="{BB962C8B-B14F-4D97-AF65-F5344CB8AC3E}">
        <p14:creationId xmlns:p14="http://schemas.microsoft.com/office/powerpoint/2010/main" val="295376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9CBD6A-B833-4437-AF83-731CD282504C}" type="datetime1">
              <a:rPr lang="en-US"/>
              <a:pPr>
                <a:defRPr/>
              </a:pPr>
              <a:t>8/31/2018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pPr>
              <a:defRPr/>
            </a:pPr>
            <a:fld id="{9F8CD3B1-59A0-40F2-AFB3-F8C72C3BF4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A6F514F5-8882-40DB-AEB8-00083A17B687}" type="datetime1">
              <a:rPr lang="en-US"/>
              <a:pPr>
                <a:defRPr/>
              </a:pPr>
              <a:t>8/31/2018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48422539-9578-4264-93E8-26D58BF5FE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3B40B15-E783-4A9E-AF6B-F3871307EA90}" type="datetime1">
              <a:rPr lang="en-US"/>
              <a:pPr>
                <a:defRPr/>
              </a:pPr>
              <a:t>8/31/2018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pPr>
              <a:defRPr/>
            </a:pPr>
            <a:fld id="{D6B4BB88-B227-4492-995D-6A123EF430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p:cNvSpPr>
            <a:spLocks noChangeArrowheads="1"/>
          </p:cNvSpPr>
          <p:nvPr userDrawn="1"/>
        </p:nvSpPr>
        <p:spPr bwMode="auto">
          <a:xfrm>
            <a:off x="0" y="6529388"/>
            <a:ext cx="5343525" cy="212725"/>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sp>
        <p:nvSpPr>
          <p:cNvPr id="3379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F560B04-C2D7-4402-BB54-BED4101E2EFF}" type="datetime1">
              <a:rPr lang="en-US"/>
              <a:pPr>
                <a:defRPr/>
              </a:pPr>
              <a:t>8/31/2018</a:t>
            </a:fld>
            <a:endParaRPr lang="en-US"/>
          </a:p>
        </p:txBody>
      </p:sp>
      <p:sp>
        <p:nvSpPr>
          <p:cNvPr id="194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9462"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42CFAD-28AB-46D5-925A-3B6AFCF4DDF8}" type="slidenum">
              <a:rPr lang="en-US"/>
              <a:pPr>
                <a:defRPr/>
              </a:pPr>
              <a:t>‹#›</a:t>
            </a:fld>
            <a:endParaRPr lang="en-US"/>
          </a:p>
        </p:txBody>
      </p:sp>
      <p:sp>
        <p:nvSpPr>
          <p:cNvPr id="19465" name="Rectangle 9"/>
          <p:cNvSpPr>
            <a:spLocks noChangeArrowheads="1"/>
          </p:cNvSpPr>
          <p:nvPr userDrawn="1"/>
        </p:nvSpPr>
        <p:spPr bwMode="auto">
          <a:xfrm>
            <a:off x="7450138" y="6308725"/>
            <a:ext cx="2455862" cy="144463"/>
          </a:xfrm>
          <a:prstGeom prst="rect">
            <a:avLst/>
          </a:prstGeom>
          <a:solidFill>
            <a:srgbClr val="FF6600"/>
          </a:solidFill>
          <a:ln w="9525">
            <a:noFill/>
            <a:miter lim="800000"/>
            <a:headEnd/>
            <a:tailEnd/>
          </a:ln>
          <a:effectLst/>
        </p:spPr>
        <p:txBody>
          <a:bodyPr wrap="none" anchor="ctr"/>
          <a:lstStyle/>
          <a:p>
            <a:pPr>
              <a:defRPr/>
            </a:pPr>
            <a:endParaRPr lang="en-US"/>
          </a:p>
        </p:txBody>
      </p:sp>
      <p:sp>
        <p:nvSpPr>
          <p:cNvPr id="9" name="Text Box 12"/>
          <p:cNvSpPr txBox="1">
            <a:spLocks noChangeArrowheads="1"/>
          </p:cNvSpPr>
          <p:nvPr userDrawn="1"/>
        </p:nvSpPr>
        <p:spPr bwMode="auto">
          <a:xfrm>
            <a:off x="-32569" y="6509967"/>
            <a:ext cx="5466561" cy="238527"/>
          </a:xfrm>
          <a:prstGeom prst="rect">
            <a:avLst/>
          </a:prstGeom>
          <a:noFill/>
          <a:ln w="9525">
            <a:noFill/>
            <a:miter lim="800000"/>
            <a:headEnd/>
            <a:tailEnd/>
          </a:ln>
          <a:effectLst/>
        </p:spPr>
        <p:txBody>
          <a:bodyPr wrap="none">
            <a:spAutoFit/>
          </a:bodyPr>
          <a:lstStyle/>
          <a:p>
            <a:r>
              <a:rPr lang="tr-TR" sz="950" b="1" dirty="0">
                <a:solidFill>
                  <a:schemeClr val="bg1"/>
                </a:solidFill>
              </a:rPr>
              <a:t>Kuzey Kıbrıs 12-15 Yaş Aralığındaki Çocuklarda Obezite Araştırması Raporu / Temmuz 2018</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04715" y="6497153"/>
            <a:ext cx="992739" cy="3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AB89514-1F22-42CF-8BA5-AC18662A0912}" type="datetime1">
              <a:rPr lang="en-US">
                <a:solidFill>
                  <a:srgbClr val="000000"/>
                </a:solidFill>
              </a:rPr>
              <a:pPr>
                <a:defRPr/>
              </a:pPr>
              <a:t>8/31/2018</a:t>
            </a:fld>
            <a:endParaRPr lang="en-US">
              <a:solidFill>
                <a:srgbClr val="000000"/>
              </a:solidFill>
            </a:endParaRPr>
          </a:p>
        </p:txBody>
      </p:sp>
      <p:sp>
        <p:nvSpPr>
          <p:cNvPr id="194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9463" name="Rectangle 7"/>
          <p:cNvSpPr>
            <a:spLocks noChangeArrowheads="1"/>
          </p:cNvSpPr>
          <p:nvPr userDrawn="1"/>
        </p:nvSpPr>
        <p:spPr bwMode="auto">
          <a:xfrm>
            <a:off x="-14288" y="261938"/>
            <a:ext cx="9920288" cy="719137"/>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sp>
        <p:nvSpPr>
          <p:cNvPr id="19464" name="Rectangle 8"/>
          <p:cNvSpPr>
            <a:spLocks noChangeArrowheads="1"/>
          </p:cNvSpPr>
          <p:nvPr userDrawn="1"/>
        </p:nvSpPr>
        <p:spPr bwMode="auto">
          <a:xfrm>
            <a:off x="0" y="1011238"/>
            <a:ext cx="9906000" cy="142875"/>
          </a:xfrm>
          <a:prstGeom prst="rect">
            <a:avLst/>
          </a:prstGeom>
          <a:solidFill>
            <a:srgbClr val="FF6600"/>
          </a:solidFill>
          <a:ln w="9525">
            <a:solidFill>
              <a:srgbClr val="FF6600"/>
            </a:solidFill>
            <a:miter lim="800000"/>
            <a:headEnd/>
            <a:tailEnd/>
          </a:ln>
          <a:effectLst/>
        </p:spPr>
        <p:txBody>
          <a:bodyPr wrap="none" anchor="ctr"/>
          <a:lstStyle/>
          <a:p>
            <a:pPr>
              <a:defRPr/>
            </a:pPr>
            <a:endParaRPr lang="en-US">
              <a:solidFill>
                <a:srgbClr val="000000"/>
              </a:solidFill>
            </a:endParaRPr>
          </a:p>
        </p:txBody>
      </p:sp>
      <p:sp>
        <p:nvSpPr>
          <p:cNvPr id="19465" name="Rectangle 9"/>
          <p:cNvSpPr>
            <a:spLocks noChangeArrowheads="1"/>
          </p:cNvSpPr>
          <p:nvPr userDrawn="1"/>
        </p:nvSpPr>
        <p:spPr bwMode="auto">
          <a:xfrm>
            <a:off x="8418513" y="6308725"/>
            <a:ext cx="1487487" cy="185738"/>
          </a:xfrm>
          <a:prstGeom prst="rect">
            <a:avLst/>
          </a:prstGeom>
          <a:solidFill>
            <a:srgbClr val="FF6600"/>
          </a:solidFill>
          <a:ln w="9525">
            <a:noFill/>
            <a:miter lim="800000"/>
            <a:headEnd/>
            <a:tailEnd/>
          </a:ln>
          <a:effectLst/>
        </p:spPr>
        <p:txBody>
          <a:bodyPr wrap="none" anchor="ctr"/>
          <a:lstStyle/>
          <a:p>
            <a:pPr>
              <a:defRPr/>
            </a:pPr>
            <a:endParaRPr lang="en-US">
              <a:solidFill>
                <a:srgbClr val="000000"/>
              </a:solidFill>
            </a:endParaRPr>
          </a:p>
        </p:txBody>
      </p:sp>
      <p:sp>
        <p:nvSpPr>
          <p:cNvPr id="19468" name="Rectangle 12"/>
          <p:cNvSpPr>
            <a:spLocks noChangeArrowheads="1"/>
          </p:cNvSpPr>
          <p:nvPr userDrawn="1"/>
        </p:nvSpPr>
        <p:spPr bwMode="auto">
          <a:xfrm>
            <a:off x="0" y="6529388"/>
            <a:ext cx="5343525" cy="212725"/>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pic>
        <p:nvPicPr>
          <p:cNvPr id="29707" name="Picture 11" descr="plus"/>
          <p:cNvPicPr>
            <a:picLocks noChangeAspect="1" noChangeArrowheads="1"/>
          </p:cNvPicPr>
          <p:nvPr userDrawn="1"/>
        </p:nvPicPr>
        <p:blipFill>
          <a:blip r:embed="rId15"/>
          <a:srcRect/>
          <a:stretch>
            <a:fillRect/>
          </a:stretch>
        </p:blipFill>
        <p:spPr bwMode="auto">
          <a:xfrm>
            <a:off x="33338" y="0"/>
            <a:ext cx="1487487" cy="1628775"/>
          </a:xfrm>
          <a:prstGeom prst="rect">
            <a:avLst/>
          </a:prstGeom>
          <a:noFill/>
        </p:spPr>
      </p:pic>
      <p:sp>
        <p:nvSpPr>
          <p:cNvPr id="19462" name="Rectangle 6"/>
          <p:cNvSpPr>
            <a:spLocks noGrp="1" noChangeArrowheads="1"/>
          </p:cNvSpPr>
          <p:nvPr>
            <p:ph type="sldNum" sz="quarter" idx="4"/>
          </p:nvPr>
        </p:nvSpPr>
        <p:spPr bwMode="auto">
          <a:xfrm>
            <a:off x="7427913" y="6259513"/>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84C005B8-BB1C-41F4-A5BF-A105BDC5F914}" type="slidenum">
              <a:rPr lang="en-US">
                <a:solidFill>
                  <a:srgbClr val="FFFFFF"/>
                </a:solidFill>
              </a:rPr>
              <a:pPr/>
              <a:t>‹#›</a:t>
            </a:fld>
            <a:endParaRPr lang="en-US">
              <a:solidFill>
                <a:srgbClr val="FFFFFF"/>
              </a:solidFill>
            </a:endParaRPr>
          </a:p>
        </p:txBody>
      </p:sp>
      <p:sp>
        <p:nvSpPr>
          <p:cNvPr id="15" name="Text Box 12"/>
          <p:cNvSpPr txBox="1">
            <a:spLocks noChangeArrowheads="1"/>
          </p:cNvSpPr>
          <p:nvPr userDrawn="1"/>
        </p:nvSpPr>
        <p:spPr bwMode="auto">
          <a:xfrm>
            <a:off x="-32569" y="6509967"/>
            <a:ext cx="5466561" cy="238527"/>
          </a:xfrm>
          <a:prstGeom prst="rect">
            <a:avLst/>
          </a:prstGeom>
          <a:noFill/>
          <a:ln w="9525">
            <a:noFill/>
            <a:miter lim="800000"/>
            <a:headEnd/>
            <a:tailEnd/>
          </a:ln>
          <a:effectLst/>
        </p:spPr>
        <p:txBody>
          <a:bodyPr wrap="none">
            <a:spAutoFit/>
          </a:bodyPr>
          <a:lstStyle/>
          <a:p>
            <a:r>
              <a:rPr lang="tr-TR" sz="950" b="1" dirty="0">
                <a:solidFill>
                  <a:schemeClr val="bg1"/>
                </a:solidFill>
              </a:rPr>
              <a:t>Kuzey Kıbrıs 12-15 Yaş Aralığındaki Çocuklarda Obezite Araştırması Raporu / Temmuz 2018</a:t>
            </a:r>
          </a:p>
        </p:txBody>
      </p:sp>
    </p:spTree>
    <p:extLst>
      <p:ext uri="{BB962C8B-B14F-4D97-AF65-F5344CB8AC3E}">
        <p14:creationId xmlns:p14="http://schemas.microsoft.com/office/powerpoint/2010/main" val="29204944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9A3E2B7-E007-4962-AA39-C8DA797046D3}" type="datetime1">
              <a:rPr lang="tr-TR">
                <a:solidFill>
                  <a:prstClr val="black">
                    <a:tint val="75000"/>
                  </a:prstClr>
                </a:solidFill>
              </a:rPr>
              <a:pPr>
                <a:defRPr/>
              </a:pPr>
              <a:t>31.08.2018</a:t>
            </a:fld>
            <a:endParaRPr lang="tr-TR" dirty="0">
              <a:solidFill>
                <a:prstClr val="black">
                  <a:tint val="75000"/>
                </a:prstClr>
              </a:solidFill>
            </a:endParaRPr>
          </a:p>
        </p:txBody>
      </p:sp>
      <p:sp>
        <p:nvSpPr>
          <p:cNvPr id="5" name="Footer Placeholder 4"/>
          <p:cNvSpPr>
            <a:spLocks noGrp="1"/>
          </p:cNvSpPr>
          <p:nvPr>
            <p:ph type="ftr" sz="quarter" idx="3"/>
          </p:nvPr>
        </p:nvSpPr>
        <p:spPr>
          <a:xfrm>
            <a:off x="3281363" y="6356350"/>
            <a:ext cx="3343275"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186F4EA-439A-42D0-A980-AE88CDAF1C4E}" type="slidenum">
              <a:rPr lang="tr-TR">
                <a:solidFill>
                  <a:prstClr val="black">
                    <a:tint val="75000"/>
                  </a:prstClr>
                </a:solidFill>
              </a:rPr>
              <a:pPr>
                <a:defRPr/>
              </a:pPr>
              <a:t>‹#›</a:t>
            </a:fld>
            <a:endParaRPr lang="tr-TR">
              <a:solidFill>
                <a:prstClr val="black">
                  <a:tint val="75000"/>
                </a:prstClr>
              </a:solidFill>
            </a:endParaRPr>
          </a:p>
        </p:txBody>
      </p:sp>
      <p:pic>
        <p:nvPicPr>
          <p:cNvPr id="8" name="Picture 5"/>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904715" y="6497153"/>
            <a:ext cx="992739" cy="3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7634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AB89514-1F22-42CF-8BA5-AC18662A0912}" type="datetime1">
              <a:rPr lang="en-US">
                <a:solidFill>
                  <a:srgbClr val="000000"/>
                </a:solidFill>
              </a:rPr>
              <a:pPr>
                <a:defRPr/>
              </a:pPr>
              <a:t>8/31/2018</a:t>
            </a:fld>
            <a:endParaRPr lang="en-US">
              <a:solidFill>
                <a:srgbClr val="000000"/>
              </a:solidFill>
            </a:endParaRPr>
          </a:p>
        </p:txBody>
      </p:sp>
      <p:sp>
        <p:nvSpPr>
          <p:cNvPr id="194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9463" name="Rectangle 7"/>
          <p:cNvSpPr>
            <a:spLocks noChangeArrowheads="1"/>
          </p:cNvSpPr>
          <p:nvPr userDrawn="1"/>
        </p:nvSpPr>
        <p:spPr bwMode="auto">
          <a:xfrm>
            <a:off x="-14288" y="261938"/>
            <a:ext cx="9920288" cy="719137"/>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sp>
        <p:nvSpPr>
          <p:cNvPr id="19464" name="Rectangle 8"/>
          <p:cNvSpPr>
            <a:spLocks noChangeArrowheads="1"/>
          </p:cNvSpPr>
          <p:nvPr userDrawn="1"/>
        </p:nvSpPr>
        <p:spPr bwMode="auto">
          <a:xfrm>
            <a:off x="0" y="1011238"/>
            <a:ext cx="9906000" cy="142875"/>
          </a:xfrm>
          <a:prstGeom prst="rect">
            <a:avLst/>
          </a:prstGeom>
          <a:solidFill>
            <a:srgbClr val="FF6600"/>
          </a:solidFill>
          <a:ln w="9525">
            <a:solidFill>
              <a:srgbClr val="FF6600"/>
            </a:solidFill>
            <a:miter lim="800000"/>
            <a:headEnd/>
            <a:tailEnd/>
          </a:ln>
          <a:effectLst/>
        </p:spPr>
        <p:txBody>
          <a:bodyPr wrap="none" anchor="ctr"/>
          <a:lstStyle/>
          <a:p>
            <a:pPr>
              <a:defRPr/>
            </a:pPr>
            <a:endParaRPr lang="en-US">
              <a:solidFill>
                <a:srgbClr val="000000"/>
              </a:solidFill>
            </a:endParaRPr>
          </a:p>
        </p:txBody>
      </p:sp>
      <p:sp>
        <p:nvSpPr>
          <p:cNvPr id="19465" name="Rectangle 9"/>
          <p:cNvSpPr>
            <a:spLocks noChangeArrowheads="1"/>
          </p:cNvSpPr>
          <p:nvPr userDrawn="1"/>
        </p:nvSpPr>
        <p:spPr bwMode="auto">
          <a:xfrm>
            <a:off x="8418513" y="6308725"/>
            <a:ext cx="1487487" cy="185738"/>
          </a:xfrm>
          <a:prstGeom prst="rect">
            <a:avLst/>
          </a:prstGeom>
          <a:solidFill>
            <a:srgbClr val="FF6600"/>
          </a:solidFill>
          <a:ln w="9525">
            <a:noFill/>
            <a:miter lim="800000"/>
            <a:headEnd/>
            <a:tailEnd/>
          </a:ln>
          <a:effectLst/>
        </p:spPr>
        <p:txBody>
          <a:bodyPr wrap="none" anchor="ctr"/>
          <a:lstStyle/>
          <a:p>
            <a:pPr>
              <a:defRPr/>
            </a:pPr>
            <a:endParaRPr lang="en-US">
              <a:solidFill>
                <a:srgbClr val="000000"/>
              </a:solidFill>
            </a:endParaRPr>
          </a:p>
        </p:txBody>
      </p:sp>
      <p:pic>
        <p:nvPicPr>
          <p:cNvPr id="29707" name="Picture 11" descr="plus"/>
          <p:cNvPicPr>
            <a:picLocks noChangeAspect="1" noChangeArrowheads="1"/>
          </p:cNvPicPr>
          <p:nvPr userDrawn="1"/>
        </p:nvPicPr>
        <p:blipFill>
          <a:blip r:embed="rId14"/>
          <a:srcRect/>
          <a:stretch>
            <a:fillRect/>
          </a:stretch>
        </p:blipFill>
        <p:spPr bwMode="auto">
          <a:xfrm>
            <a:off x="33338" y="0"/>
            <a:ext cx="1487487" cy="1628775"/>
          </a:xfrm>
          <a:prstGeom prst="rect">
            <a:avLst/>
          </a:prstGeom>
          <a:noFill/>
        </p:spPr>
      </p:pic>
      <p:sp>
        <p:nvSpPr>
          <p:cNvPr id="19462" name="Rectangle 6"/>
          <p:cNvSpPr>
            <a:spLocks noGrp="1" noChangeArrowheads="1"/>
          </p:cNvSpPr>
          <p:nvPr>
            <p:ph type="sldNum" sz="quarter" idx="4"/>
          </p:nvPr>
        </p:nvSpPr>
        <p:spPr bwMode="auto">
          <a:xfrm>
            <a:off x="7427913" y="6259513"/>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84C005B8-BB1C-41F4-A5BF-A105BDC5F914}" type="slidenum">
              <a:rPr lang="en-US">
                <a:solidFill>
                  <a:srgbClr val="FFFFFF"/>
                </a:solidFill>
              </a:rPr>
              <a:pPr/>
              <a:t>‹#›</a:t>
            </a:fld>
            <a:endParaRPr lang="en-US">
              <a:solidFill>
                <a:srgbClr val="FFFFFF"/>
              </a:solidFill>
            </a:endParaRPr>
          </a:p>
        </p:txBody>
      </p:sp>
      <p:sp>
        <p:nvSpPr>
          <p:cNvPr id="15" name="Rectangle 12"/>
          <p:cNvSpPr>
            <a:spLocks noChangeArrowheads="1"/>
          </p:cNvSpPr>
          <p:nvPr userDrawn="1"/>
        </p:nvSpPr>
        <p:spPr bwMode="auto">
          <a:xfrm>
            <a:off x="0" y="6529388"/>
            <a:ext cx="5343525" cy="212725"/>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pic>
        <p:nvPicPr>
          <p:cNvPr id="14" name="Picture 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04715" y="6497153"/>
            <a:ext cx="992739" cy="3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2"/>
          <p:cNvSpPr txBox="1">
            <a:spLocks noChangeArrowheads="1"/>
          </p:cNvSpPr>
          <p:nvPr userDrawn="1"/>
        </p:nvSpPr>
        <p:spPr bwMode="auto">
          <a:xfrm>
            <a:off x="-32569" y="6509967"/>
            <a:ext cx="5466561" cy="238527"/>
          </a:xfrm>
          <a:prstGeom prst="rect">
            <a:avLst/>
          </a:prstGeom>
          <a:noFill/>
          <a:ln w="9525">
            <a:noFill/>
            <a:miter lim="800000"/>
            <a:headEnd/>
            <a:tailEnd/>
          </a:ln>
          <a:effectLst/>
        </p:spPr>
        <p:txBody>
          <a:bodyPr wrap="none">
            <a:spAutoFit/>
          </a:bodyPr>
          <a:lstStyle/>
          <a:p>
            <a:r>
              <a:rPr lang="tr-TR" sz="950" b="1" dirty="0">
                <a:solidFill>
                  <a:schemeClr val="bg1"/>
                </a:solidFill>
              </a:rPr>
              <a:t>Kuzey Kıbrıs 12-15 Yaş Aralığındaki Çocuklarda Obezite Araştırması Raporu / Temmuz 2018</a:t>
            </a:r>
          </a:p>
        </p:txBody>
      </p:sp>
    </p:spTree>
    <p:extLst>
      <p:ext uri="{BB962C8B-B14F-4D97-AF65-F5344CB8AC3E}">
        <p14:creationId xmlns:p14="http://schemas.microsoft.com/office/powerpoint/2010/main" val="405895502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AB89514-1F22-42CF-8BA5-AC18662A0912}" type="datetime1">
              <a:rPr lang="en-US">
                <a:solidFill>
                  <a:srgbClr val="000000"/>
                </a:solidFill>
              </a:rPr>
              <a:pPr>
                <a:defRPr/>
              </a:pPr>
              <a:t>8/31/2018</a:t>
            </a:fld>
            <a:endParaRPr lang="en-US">
              <a:solidFill>
                <a:srgbClr val="000000"/>
              </a:solidFill>
            </a:endParaRPr>
          </a:p>
        </p:txBody>
      </p:sp>
      <p:sp>
        <p:nvSpPr>
          <p:cNvPr id="194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9463" name="Rectangle 7"/>
          <p:cNvSpPr>
            <a:spLocks noChangeArrowheads="1"/>
          </p:cNvSpPr>
          <p:nvPr userDrawn="1"/>
        </p:nvSpPr>
        <p:spPr bwMode="auto">
          <a:xfrm>
            <a:off x="-14288" y="261938"/>
            <a:ext cx="9920288" cy="719137"/>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sp>
        <p:nvSpPr>
          <p:cNvPr id="19464" name="Rectangle 8"/>
          <p:cNvSpPr>
            <a:spLocks noChangeArrowheads="1"/>
          </p:cNvSpPr>
          <p:nvPr userDrawn="1"/>
        </p:nvSpPr>
        <p:spPr bwMode="auto">
          <a:xfrm>
            <a:off x="0" y="1011238"/>
            <a:ext cx="9906000" cy="142875"/>
          </a:xfrm>
          <a:prstGeom prst="rect">
            <a:avLst/>
          </a:prstGeom>
          <a:solidFill>
            <a:srgbClr val="FF6600"/>
          </a:solidFill>
          <a:ln w="9525">
            <a:solidFill>
              <a:srgbClr val="FF6600"/>
            </a:solidFill>
            <a:miter lim="800000"/>
            <a:headEnd/>
            <a:tailEnd/>
          </a:ln>
          <a:effectLst/>
        </p:spPr>
        <p:txBody>
          <a:bodyPr wrap="none" anchor="ctr"/>
          <a:lstStyle/>
          <a:p>
            <a:pPr>
              <a:defRPr/>
            </a:pPr>
            <a:endParaRPr lang="en-US">
              <a:solidFill>
                <a:srgbClr val="000000"/>
              </a:solidFill>
            </a:endParaRPr>
          </a:p>
        </p:txBody>
      </p:sp>
      <p:sp>
        <p:nvSpPr>
          <p:cNvPr id="19465" name="Rectangle 9"/>
          <p:cNvSpPr>
            <a:spLocks noChangeArrowheads="1"/>
          </p:cNvSpPr>
          <p:nvPr userDrawn="1"/>
        </p:nvSpPr>
        <p:spPr bwMode="auto">
          <a:xfrm>
            <a:off x="8418513" y="6308725"/>
            <a:ext cx="1487487" cy="185738"/>
          </a:xfrm>
          <a:prstGeom prst="rect">
            <a:avLst/>
          </a:prstGeom>
          <a:solidFill>
            <a:srgbClr val="FF6600"/>
          </a:solidFill>
          <a:ln w="9525">
            <a:noFill/>
            <a:miter lim="800000"/>
            <a:headEnd/>
            <a:tailEnd/>
          </a:ln>
          <a:effectLst/>
        </p:spPr>
        <p:txBody>
          <a:bodyPr wrap="none" anchor="ctr"/>
          <a:lstStyle/>
          <a:p>
            <a:pPr>
              <a:defRPr/>
            </a:pPr>
            <a:endParaRPr lang="en-US">
              <a:solidFill>
                <a:srgbClr val="000000"/>
              </a:solidFill>
            </a:endParaRPr>
          </a:p>
        </p:txBody>
      </p:sp>
      <p:pic>
        <p:nvPicPr>
          <p:cNvPr id="29707" name="Picture 11" descr="plus"/>
          <p:cNvPicPr>
            <a:picLocks noChangeAspect="1" noChangeArrowheads="1"/>
          </p:cNvPicPr>
          <p:nvPr userDrawn="1"/>
        </p:nvPicPr>
        <p:blipFill>
          <a:blip r:embed="rId14"/>
          <a:srcRect/>
          <a:stretch>
            <a:fillRect/>
          </a:stretch>
        </p:blipFill>
        <p:spPr bwMode="auto">
          <a:xfrm>
            <a:off x="33338" y="0"/>
            <a:ext cx="1487487" cy="1628775"/>
          </a:xfrm>
          <a:prstGeom prst="rect">
            <a:avLst/>
          </a:prstGeom>
          <a:noFill/>
        </p:spPr>
      </p:pic>
      <p:sp>
        <p:nvSpPr>
          <p:cNvPr id="19462" name="Rectangle 6"/>
          <p:cNvSpPr>
            <a:spLocks noGrp="1" noChangeArrowheads="1"/>
          </p:cNvSpPr>
          <p:nvPr>
            <p:ph type="sldNum" sz="quarter" idx="4"/>
          </p:nvPr>
        </p:nvSpPr>
        <p:spPr bwMode="auto">
          <a:xfrm>
            <a:off x="7427913" y="6259513"/>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84C005B8-BB1C-41F4-A5BF-A105BDC5F914}" type="slidenum">
              <a:rPr lang="en-US">
                <a:solidFill>
                  <a:srgbClr val="FFFFFF"/>
                </a:solidFill>
              </a:rPr>
              <a:pPr/>
              <a:t>‹#›</a:t>
            </a:fld>
            <a:endParaRPr lang="en-US">
              <a:solidFill>
                <a:srgbClr val="FFFFFF"/>
              </a:solidFill>
            </a:endParaRPr>
          </a:p>
        </p:txBody>
      </p:sp>
      <p:sp>
        <p:nvSpPr>
          <p:cNvPr id="14" name="Rectangle 12"/>
          <p:cNvSpPr>
            <a:spLocks noChangeArrowheads="1"/>
          </p:cNvSpPr>
          <p:nvPr userDrawn="1"/>
        </p:nvSpPr>
        <p:spPr bwMode="auto">
          <a:xfrm>
            <a:off x="0" y="6529388"/>
            <a:ext cx="5343525" cy="212725"/>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pic>
        <p:nvPicPr>
          <p:cNvPr id="16" name="Picture 5"/>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904715" y="6497153"/>
            <a:ext cx="992739" cy="3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2"/>
          <p:cNvSpPr txBox="1">
            <a:spLocks noChangeArrowheads="1"/>
          </p:cNvSpPr>
          <p:nvPr userDrawn="1"/>
        </p:nvSpPr>
        <p:spPr bwMode="auto">
          <a:xfrm>
            <a:off x="-32569" y="6509967"/>
            <a:ext cx="5466561" cy="238527"/>
          </a:xfrm>
          <a:prstGeom prst="rect">
            <a:avLst/>
          </a:prstGeom>
          <a:noFill/>
          <a:ln w="9525">
            <a:noFill/>
            <a:miter lim="800000"/>
            <a:headEnd/>
            <a:tailEnd/>
          </a:ln>
          <a:effectLst/>
        </p:spPr>
        <p:txBody>
          <a:bodyPr wrap="none">
            <a:spAutoFit/>
          </a:bodyPr>
          <a:lstStyle/>
          <a:p>
            <a:r>
              <a:rPr lang="tr-TR" sz="950" b="1" dirty="0">
                <a:solidFill>
                  <a:schemeClr val="bg1"/>
                </a:solidFill>
              </a:rPr>
              <a:t>Kuzey Kıbrıs 12-15 Yaş Aralığındaki Çocuklarda Obezite Araştırması Raporu / Temmuz 2018</a:t>
            </a:r>
          </a:p>
        </p:txBody>
      </p:sp>
    </p:spTree>
    <p:extLst>
      <p:ext uri="{BB962C8B-B14F-4D97-AF65-F5344CB8AC3E}">
        <p14:creationId xmlns:p14="http://schemas.microsoft.com/office/powerpoint/2010/main" val="29829359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904715" y="6497153"/>
            <a:ext cx="992739" cy="3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60"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AB89514-1F22-42CF-8BA5-AC18662A0912}" type="datetime1">
              <a:rPr lang="en-US">
                <a:solidFill>
                  <a:srgbClr val="000000"/>
                </a:solidFill>
              </a:rPr>
              <a:pPr>
                <a:defRPr/>
              </a:pPr>
              <a:t>8/31/2018</a:t>
            </a:fld>
            <a:endParaRPr lang="en-US">
              <a:solidFill>
                <a:srgbClr val="000000"/>
              </a:solidFill>
            </a:endParaRPr>
          </a:p>
        </p:txBody>
      </p:sp>
      <p:sp>
        <p:nvSpPr>
          <p:cNvPr id="19461"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9463" name="Rectangle 7"/>
          <p:cNvSpPr>
            <a:spLocks noChangeArrowheads="1"/>
          </p:cNvSpPr>
          <p:nvPr userDrawn="1"/>
        </p:nvSpPr>
        <p:spPr bwMode="auto">
          <a:xfrm>
            <a:off x="-14288" y="261938"/>
            <a:ext cx="9920288" cy="719137"/>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sp>
        <p:nvSpPr>
          <p:cNvPr id="19464" name="Rectangle 8"/>
          <p:cNvSpPr>
            <a:spLocks noChangeArrowheads="1"/>
          </p:cNvSpPr>
          <p:nvPr userDrawn="1"/>
        </p:nvSpPr>
        <p:spPr bwMode="auto">
          <a:xfrm>
            <a:off x="0" y="1011238"/>
            <a:ext cx="9906000" cy="142875"/>
          </a:xfrm>
          <a:prstGeom prst="rect">
            <a:avLst/>
          </a:prstGeom>
          <a:solidFill>
            <a:srgbClr val="FF6600"/>
          </a:solidFill>
          <a:ln w="9525">
            <a:solidFill>
              <a:srgbClr val="FF6600"/>
            </a:solidFill>
            <a:miter lim="800000"/>
            <a:headEnd/>
            <a:tailEnd/>
          </a:ln>
          <a:effectLst/>
        </p:spPr>
        <p:txBody>
          <a:bodyPr wrap="none" anchor="ctr"/>
          <a:lstStyle/>
          <a:p>
            <a:pPr>
              <a:defRPr/>
            </a:pPr>
            <a:endParaRPr lang="en-US">
              <a:solidFill>
                <a:srgbClr val="000000"/>
              </a:solidFill>
            </a:endParaRPr>
          </a:p>
        </p:txBody>
      </p:sp>
      <p:sp>
        <p:nvSpPr>
          <p:cNvPr id="19465" name="Rectangle 9"/>
          <p:cNvSpPr>
            <a:spLocks noChangeArrowheads="1"/>
          </p:cNvSpPr>
          <p:nvPr userDrawn="1"/>
        </p:nvSpPr>
        <p:spPr bwMode="auto">
          <a:xfrm>
            <a:off x="8418513" y="6308725"/>
            <a:ext cx="1487487" cy="185738"/>
          </a:xfrm>
          <a:prstGeom prst="rect">
            <a:avLst/>
          </a:prstGeom>
          <a:solidFill>
            <a:srgbClr val="FF6600"/>
          </a:solidFill>
          <a:ln w="9525">
            <a:noFill/>
            <a:miter lim="800000"/>
            <a:headEnd/>
            <a:tailEnd/>
          </a:ln>
          <a:effectLst/>
        </p:spPr>
        <p:txBody>
          <a:bodyPr wrap="none" anchor="ctr"/>
          <a:lstStyle/>
          <a:p>
            <a:pPr>
              <a:defRPr/>
            </a:pPr>
            <a:endParaRPr lang="en-US">
              <a:solidFill>
                <a:srgbClr val="000000"/>
              </a:solidFill>
            </a:endParaRPr>
          </a:p>
        </p:txBody>
      </p:sp>
      <p:sp>
        <p:nvSpPr>
          <p:cNvPr id="19468" name="Rectangle 12"/>
          <p:cNvSpPr>
            <a:spLocks noChangeArrowheads="1"/>
          </p:cNvSpPr>
          <p:nvPr userDrawn="1"/>
        </p:nvSpPr>
        <p:spPr bwMode="auto">
          <a:xfrm>
            <a:off x="0" y="6529388"/>
            <a:ext cx="5343525" cy="212725"/>
          </a:xfrm>
          <a:prstGeom prst="rect">
            <a:avLst/>
          </a:prstGeom>
          <a:solidFill>
            <a:srgbClr val="B2B2B2"/>
          </a:solidFill>
          <a:ln w="9525">
            <a:noFill/>
            <a:miter lim="800000"/>
            <a:headEnd/>
            <a:tailEnd/>
          </a:ln>
        </p:spPr>
        <p:txBody>
          <a:bodyPr wrap="none" anchor="ctr"/>
          <a:lstStyle/>
          <a:p>
            <a:pPr>
              <a:defRPr/>
            </a:pPr>
            <a:endParaRPr lang="en-US">
              <a:solidFill>
                <a:srgbClr val="000000"/>
              </a:solidFill>
            </a:endParaRPr>
          </a:p>
        </p:txBody>
      </p:sp>
      <p:pic>
        <p:nvPicPr>
          <p:cNvPr id="29707" name="Picture 11" descr="plus"/>
          <p:cNvPicPr>
            <a:picLocks noChangeAspect="1" noChangeArrowheads="1"/>
          </p:cNvPicPr>
          <p:nvPr userDrawn="1"/>
        </p:nvPicPr>
        <p:blipFill>
          <a:blip r:embed="rId15"/>
          <a:srcRect/>
          <a:stretch>
            <a:fillRect/>
          </a:stretch>
        </p:blipFill>
        <p:spPr bwMode="auto">
          <a:xfrm>
            <a:off x="33338" y="0"/>
            <a:ext cx="1487487" cy="1628775"/>
          </a:xfrm>
          <a:prstGeom prst="rect">
            <a:avLst/>
          </a:prstGeom>
          <a:noFill/>
        </p:spPr>
      </p:pic>
      <p:sp>
        <p:nvSpPr>
          <p:cNvPr id="19462" name="Rectangle 6"/>
          <p:cNvSpPr>
            <a:spLocks noGrp="1" noChangeArrowheads="1"/>
          </p:cNvSpPr>
          <p:nvPr>
            <p:ph type="sldNum" sz="quarter" idx="4"/>
          </p:nvPr>
        </p:nvSpPr>
        <p:spPr bwMode="auto">
          <a:xfrm>
            <a:off x="7427913" y="6259513"/>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84C005B8-BB1C-41F4-A5BF-A105BDC5F914}" type="slidenum">
              <a:rPr lang="en-US">
                <a:solidFill>
                  <a:srgbClr val="FFFFFF"/>
                </a:solidFill>
              </a:rPr>
              <a:pPr/>
              <a:t>‹#›</a:t>
            </a:fld>
            <a:endParaRPr lang="en-US">
              <a:solidFill>
                <a:srgbClr val="FFFFFF"/>
              </a:solidFill>
            </a:endParaRPr>
          </a:p>
        </p:txBody>
      </p:sp>
      <p:sp>
        <p:nvSpPr>
          <p:cNvPr id="15" name="Text Box 12"/>
          <p:cNvSpPr txBox="1">
            <a:spLocks noChangeArrowheads="1"/>
          </p:cNvSpPr>
          <p:nvPr userDrawn="1"/>
        </p:nvSpPr>
        <p:spPr bwMode="auto">
          <a:xfrm>
            <a:off x="-32569" y="6509967"/>
            <a:ext cx="5466561" cy="238527"/>
          </a:xfrm>
          <a:prstGeom prst="rect">
            <a:avLst/>
          </a:prstGeom>
          <a:noFill/>
          <a:ln w="9525">
            <a:noFill/>
            <a:miter lim="800000"/>
            <a:headEnd/>
            <a:tailEnd/>
          </a:ln>
          <a:effectLst/>
        </p:spPr>
        <p:txBody>
          <a:bodyPr wrap="none">
            <a:spAutoFit/>
          </a:bodyPr>
          <a:lstStyle/>
          <a:p>
            <a:r>
              <a:rPr lang="tr-TR" sz="950" b="1" dirty="0">
                <a:solidFill>
                  <a:srgbClr val="FFFFFF"/>
                </a:solidFill>
              </a:rPr>
              <a:t>Kuzey Kıbrıs 12-15 Yaş Aralığındaki Çocuklarda Obezite Araştırması Raporu / Temmuz 2018</a:t>
            </a:r>
          </a:p>
        </p:txBody>
      </p:sp>
    </p:spTree>
    <p:extLst>
      <p:ext uri="{BB962C8B-B14F-4D97-AF65-F5344CB8AC3E}">
        <p14:creationId xmlns:p14="http://schemas.microsoft.com/office/powerpoint/2010/main" val="415622591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33.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hart" Target="../charts/chart34.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35.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journals.plos.org/plosone/article?id=10.1371/journal.pone.0034551"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hyperlink" Target="https://www.ncbi.nlm.nih.gov/pubmed/17615488"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7.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0.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2.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chart" Target="../charts/chart17.xml"/><Relationship Id="rId2" Type="http://schemas.openxmlformats.org/officeDocument/2006/relationships/image" Target="../media/image42.jpeg"/><Relationship Id="rId1" Type="http://schemas.openxmlformats.org/officeDocument/2006/relationships/slideLayout" Target="../slideLayouts/slideLayout1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20.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7.xml"/></Relationships>
</file>

<file path=ppt/slides/_rels/slide8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8.xml"/><Relationship Id="rId4" Type="http://schemas.openxmlformats.org/officeDocument/2006/relationships/chart" Target="../charts/char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2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850188" y="6278563"/>
            <a:ext cx="1741487" cy="304800"/>
          </a:xfrm>
          <a:prstGeom prst="rect">
            <a:avLst/>
          </a:prstGeom>
          <a:noFill/>
          <a:ln w="9525">
            <a:noFill/>
            <a:miter lim="800000"/>
            <a:headEnd/>
            <a:tailEnd/>
          </a:ln>
          <a:effectLst/>
        </p:spPr>
        <p:txBody>
          <a:bodyPr wrap="none">
            <a:spAutoFit/>
          </a:bodyPr>
          <a:lstStyle/>
          <a:p>
            <a:r>
              <a:rPr lang="tr-TR" sz="1400" b="1" dirty="0">
                <a:solidFill>
                  <a:prstClr val="white"/>
                </a:solidFill>
              </a:rPr>
              <a:t>için hazırlanmıştır.</a:t>
            </a:r>
          </a:p>
        </p:txBody>
      </p:sp>
      <p:sp>
        <p:nvSpPr>
          <p:cNvPr id="6" name="Title 3"/>
          <p:cNvSpPr txBox="1">
            <a:spLocks/>
          </p:cNvSpPr>
          <p:nvPr/>
        </p:nvSpPr>
        <p:spPr bwMode="auto">
          <a:xfrm>
            <a:off x="571500" y="3994034"/>
            <a:ext cx="8408988" cy="17407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fontAlgn="base">
              <a:lnSpc>
                <a:spcPct val="90000"/>
              </a:lnSpc>
              <a:spcBef>
                <a:spcPct val="0"/>
              </a:spcBef>
              <a:spcAft>
                <a:spcPct val="0"/>
              </a:spcAft>
              <a:defRPr sz="3400" kern="1200">
                <a:solidFill>
                  <a:schemeClr val="bg1"/>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r>
              <a:rPr lang="tr-TR" sz="2700" b="1" dirty="0">
                <a:solidFill>
                  <a:prstClr val="white"/>
                </a:solidFill>
                <a:latin typeface="Arial" charset="0"/>
                <a:cs typeface="Arial" charset="0"/>
              </a:rPr>
              <a:t>«KUKOBA – 2018»</a:t>
            </a:r>
          </a:p>
          <a:p>
            <a:r>
              <a:rPr lang="tr-TR" sz="2700" b="1" dirty="0">
                <a:solidFill>
                  <a:prstClr val="white"/>
                </a:solidFill>
                <a:latin typeface="Arial" charset="0"/>
                <a:cs typeface="Arial" charset="0"/>
              </a:rPr>
              <a:t>KUZEY KIBRIS 12-15 YAŞ ARALIĞINDAKİ ÇOCUKLARDA OBEZİTE ARAŞTIRMASI RAPORU</a:t>
            </a:r>
          </a:p>
          <a:p>
            <a:r>
              <a:rPr lang="tr-TR" sz="2400" b="1" dirty="0">
                <a:solidFill>
                  <a:prstClr val="white"/>
                </a:solidFill>
                <a:latin typeface="Arial" charset="0"/>
                <a:cs typeface="Arial" charset="0"/>
              </a:rPr>
              <a:t>-Temmuz 2018- </a:t>
            </a:r>
            <a:endParaRPr lang="tr-TR" sz="2000" dirty="0">
              <a:solidFill>
                <a:prstClr val="white"/>
              </a:solidFill>
              <a:latin typeface="Arial" charset="0"/>
              <a:cs typeface="Arial" charset="0"/>
            </a:endParaRPr>
          </a:p>
        </p:txBody>
      </p:sp>
      <p:pic>
        <p:nvPicPr>
          <p:cNvPr id="9"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201" y="2347562"/>
            <a:ext cx="2802221" cy="990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617" y="5389504"/>
            <a:ext cx="232886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46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10</a:t>
            </a:fld>
            <a:endParaRPr lang="en-US" dirty="0">
              <a:solidFill>
                <a:srgbClr val="FFFFFF"/>
              </a:solidFill>
            </a:endParaRPr>
          </a:p>
        </p:txBody>
      </p:sp>
      <p:sp>
        <p:nvSpPr>
          <p:cNvPr id="3" name="Text Box 4"/>
          <p:cNvSpPr txBox="1">
            <a:spLocks noChangeArrowheads="1"/>
          </p:cNvSpPr>
          <p:nvPr/>
        </p:nvSpPr>
        <p:spPr bwMode="auto">
          <a:xfrm>
            <a:off x="1535115" y="165276"/>
            <a:ext cx="2315314"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en-GB" sz="2800" b="1" noProof="1">
                <a:solidFill>
                  <a:srgbClr val="FFFFFF"/>
                </a:solidFill>
                <a:latin typeface="Calibri" pitchFamily="34" charset="0"/>
              </a:rPr>
              <a:t>Yöntem</a:t>
            </a:r>
            <a:r>
              <a:rPr lang="tr-TR" sz="2800" b="1" noProof="1">
                <a:solidFill>
                  <a:srgbClr val="FFFFFF"/>
                </a:solidFill>
                <a:latin typeface="Calibri" pitchFamily="34" charset="0"/>
              </a:rPr>
              <a:t>, </a:t>
            </a:r>
            <a:r>
              <a:rPr lang="tr-TR" sz="2000" b="1" i="1" noProof="1">
                <a:solidFill>
                  <a:srgbClr val="FFFFFF"/>
                </a:solidFill>
                <a:latin typeface="Calibri" pitchFamily="34" charset="0"/>
              </a:rPr>
              <a:t>devamı</a:t>
            </a:r>
            <a:endParaRPr lang="tr-TR" sz="1600" b="1" i="1" noProof="1">
              <a:solidFill>
                <a:srgbClr val="FFFFFF"/>
              </a:solidFill>
              <a:latin typeface="Calibri" pitchFamily="34" charset="0"/>
            </a:endParaRPr>
          </a:p>
        </p:txBody>
      </p:sp>
      <p:sp>
        <p:nvSpPr>
          <p:cNvPr id="4" name="Rectangle 6"/>
          <p:cNvSpPr>
            <a:spLocks noChangeArrowheads="1"/>
          </p:cNvSpPr>
          <p:nvPr/>
        </p:nvSpPr>
        <p:spPr bwMode="auto">
          <a:xfrm>
            <a:off x="433030" y="1839478"/>
            <a:ext cx="8943231" cy="4639699"/>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Masabaşı pilotu sonrasında, her bir veri toplama ekibinin gerçekleştirdiği ilk 3-4 anket «saha pilotu» olarak değerlendirilmiş, bu anketler Rudex ofisinde ekip elemanlarıyla birlikte  incelenmiş, bunların bir kısmı Artı Araştırma’nın merkez ofisine iletilmiş ve Artı Araştırma ekibinin formlara ilişkin uygulama hatalarını ya da eksikliklerini gösterir notları da ekip elemanlarıyla paylaşılmıştır.</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12-15 yaş grubu çocukların ağırlık ölçümleri Kıbrıs Türk Diyabet Derneği’nin sağladığı TANITA HD-318 model dijital tartılar ile yapılmıştır. Boy, kalça ve bel çevresi ölçümleri ise, Kıbrıs Türk Diyetisyenler Birliği’nin tavsiyeleri çerçevesinde plastik mezura kullanılarak gerçekleştirilmiştir.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Bel ve kalça çevresi ölçümü tekniği ile ilgili uygulamalı eğitim Kıbrıs Türk Diyetisyenler Birliği’nin temsilcisi tarafından verilmiştir.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a:t>
            </a:r>
            <a:r>
              <a:rPr lang="tr-TR" noProof="1">
                <a:solidFill>
                  <a:srgbClr val="808080"/>
                </a:solidFill>
                <a:latin typeface="Calibri" panose="020F0502020204030204" pitchFamily="34" charset="0"/>
                <a:cs typeface="Arial" charset="0"/>
              </a:rPr>
              <a:t>Hanehalkı bireylerinden herhangi birine (anne/baba/çocuk-çocuklar) ilişkin bir ölçümün eksik kaldığı durumda, hane tekrar ziyaret edilerek bu eksiklik giderilmiştir. </a:t>
            </a:r>
          </a:p>
          <a:p>
            <a:pPr>
              <a:spcBef>
                <a:spcPts val="1000"/>
              </a:spcBef>
              <a:buClr>
                <a:srgbClr val="FF6600"/>
              </a:buClr>
              <a:buSzPct val="120000"/>
              <a:buFont typeface="Wingdings" pitchFamily="2" charset="2"/>
              <a:buChar char="§"/>
            </a:pPr>
            <a:endParaRPr lang="tr-TR" altLang="en-US" dirty="0">
              <a:solidFill>
                <a:srgbClr val="808080"/>
              </a:solidFill>
              <a:latin typeface="Calibri" panose="020F0502020204030204" pitchFamily="34" charset="0"/>
              <a:cs typeface="Arial"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766" y="432549"/>
            <a:ext cx="1971527" cy="1309022"/>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3201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100</a:t>
            </a:fld>
            <a:endParaRPr lang="en-US">
              <a:solidFill>
                <a:srgbClr val="FFFFFF"/>
              </a:solidFill>
            </a:endParaRPr>
          </a:p>
        </p:txBody>
      </p:sp>
      <p:sp>
        <p:nvSpPr>
          <p:cNvPr id="7" name="Subtitle 4"/>
          <p:cNvSpPr>
            <a:spLocks/>
          </p:cNvSpPr>
          <p:nvPr/>
        </p:nvSpPr>
        <p:spPr bwMode="auto">
          <a:xfrm>
            <a:off x="454173" y="1438545"/>
            <a:ext cx="8783313" cy="1330781"/>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çok büyük bir bölümünün (annelerin %71’i, babaların %75’i) düzenli bir spor ya da bedensel aktivite yapmadıklarını ifade etmekteler. </a:t>
            </a:r>
            <a:r>
              <a:rPr lang="tr-TR" sz="1700" u="sng" noProof="1">
                <a:solidFill>
                  <a:srgbClr val="808080"/>
                </a:solidFill>
                <a:latin typeface="Calibri" panose="020F0502020204030204" pitchFamily="34" charset="0"/>
                <a:cs typeface="Arial" charset="0"/>
              </a:rPr>
              <a:t>Bu da ebeveynlerde tespit edilen yüksek kiloluluğu açıklayıcı en temel bulgulardan</a:t>
            </a:r>
            <a:r>
              <a:rPr lang="tr-TR" sz="1700" noProof="1">
                <a:solidFill>
                  <a:srgbClr val="808080"/>
                </a:solidFill>
                <a:latin typeface="Calibri" panose="020F0502020204030204" pitchFamily="34" charset="0"/>
                <a:cs typeface="Arial" charset="0"/>
              </a:rPr>
              <a:t> birisidir.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Anneler arasında yürüyüş yapanların oranı babaların 2 katıdır. </a:t>
            </a:r>
          </a:p>
        </p:txBody>
      </p:sp>
      <p:sp>
        <p:nvSpPr>
          <p:cNvPr id="5" name="Text Box 4"/>
          <p:cNvSpPr txBox="1">
            <a:spLocks noChangeArrowheads="1"/>
          </p:cNvSpPr>
          <p:nvPr/>
        </p:nvSpPr>
        <p:spPr bwMode="auto">
          <a:xfrm>
            <a:off x="1371219" y="424711"/>
            <a:ext cx="6078267"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Ebeveynlerin Düzenli Spor/Aktivite Yapma Alışkanlıkları</a:t>
            </a:r>
          </a:p>
        </p:txBody>
      </p:sp>
      <p:graphicFrame>
        <p:nvGraphicFramePr>
          <p:cNvPr id="4" name="Table 3"/>
          <p:cNvGraphicFramePr>
            <a:graphicFrameLocks noGrp="1"/>
          </p:cNvGraphicFramePr>
          <p:nvPr>
            <p:extLst>
              <p:ext uri="{D42A27DB-BD31-4B8C-83A1-F6EECF244321}">
                <p14:modId xmlns:p14="http://schemas.microsoft.com/office/powerpoint/2010/main" val="1287670676"/>
              </p:ext>
            </p:extLst>
          </p:nvPr>
        </p:nvGraphicFramePr>
        <p:xfrm>
          <a:off x="548636" y="2822691"/>
          <a:ext cx="8660675" cy="2838450"/>
        </p:xfrm>
        <a:graphic>
          <a:graphicData uri="http://schemas.openxmlformats.org/drawingml/2006/table">
            <a:tbl>
              <a:tblPr/>
              <a:tblGrid>
                <a:gridCol w="3870857">
                  <a:extLst>
                    <a:ext uri="{9D8B030D-6E8A-4147-A177-3AD203B41FA5}">
                      <a16:colId xmlns:a16="http://schemas.microsoft.com/office/drawing/2014/main" val="20000"/>
                    </a:ext>
                  </a:extLst>
                </a:gridCol>
                <a:gridCol w="798303">
                  <a:extLst>
                    <a:ext uri="{9D8B030D-6E8A-4147-A177-3AD203B41FA5}">
                      <a16:colId xmlns:a16="http://schemas.microsoft.com/office/drawing/2014/main" val="20001"/>
                    </a:ext>
                  </a:extLst>
                </a:gridCol>
                <a:gridCol w="798303">
                  <a:extLst>
                    <a:ext uri="{9D8B030D-6E8A-4147-A177-3AD203B41FA5}">
                      <a16:colId xmlns:a16="http://schemas.microsoft.com/office/drawing/2014/main" val="20002"/>
                    </a:ext>
                  </a:extLst>
                </a:gridCol>
                <a:gridCol w="798303">
                  <a:extLst>
                    <a:ext uri="{9D8B030D-6E8A-4147-A177-3AD203B41FA5}">
                      <a16:colId xmlns:a16="http://schemas.microsoft.com/office/drawing/2014/main" val="20003"/>
                    </a:ext>
                  </a:extLst>
                </a:gridCol>
                <a:gridCol w="798303">
                  <a:extLst>
                    <a:ext uri="{9D8B030D-6E8A-4147-A177-3AD203B41FA5}">
                      <a16:colId xmlns:a16="http://schemas.microsoft.com/office/drawing/2014/main" val="20004"/>
                    </a:ext>
                  </a:extLst>
                </a:gridCol>
                <a:gridCol w="798303">
                  <a:extLst>
                    <a:ext uri="{9D8B030D-6E8A-4147-A177-3AD203B41FA5}">
                      <a16:colId xmlns:a16="http://schemas.microsoft.com/office/drawing/2014/main" val="20005"/>
                    </a:ext>
                  </a:extLst>
                </a:gridCol>
                <a:gridCol w="798303">
                  <a:extLst>
                    <a:ext uri="{9D8B030D-6E8A-4147-A177-3AD203B41FA5}">
                      <a16:colId xmlns:a16="http://schemas.microsoft.com/office/drawing/2014/main" val="20006"/>
                    </a:ext>
                  </a:extLst>
                </a:gridCol>
              </a:tblGrid>
              <a:tr h="190500">
                <a:tc rowSpan="2">
                  <a:txBody>
                    <a:bodyPr/>
                    <a:lstStyle/>
                    <a:p>
                      <a:pPr algn="l" fontAlgn="b"/>
                      <a:r>
                        <a:rPr lang="tr-TR" sz="2000" b="1" i="0" u="none" strike="noStrike" kern="1200" dirty="0">
                          <a:solidFill>
                            <a:schemeClr val="bg1"/>
                          </a:solidFill>
                          <a:effectLst/>
                          <a:latin typeface="Calibri"/>
                          <a:ea typeface="+mn-ea"/>
                          <a:cs typeface="+mn-cs"/>
                        </a:rPr>
                        <a:t> </a:t>
                      </a:r>
                      <a:r>
                        <a:rPr lang="tr-TR" sz="1600" b="1" i="0" u="none" strike="noStrike" kern="1200" dirty="0">
                          <a:solidFill>
                            <a:schemeClr val="bg1"/>
                          </a:solidFill>
                          <a:effectLst/>
                          <a:latin typeface="Calibri"/>
                          <a:ea typeface="+mn-ea"/>
                          <a:cs typeface="+mn-cs"/>
                        </a:rPr>
                        <a:t>Düzenli yapılan spor/ aktivite</a:t>
                      </a:r>
                    </a:p>
                  </a:txBody>
                  <a:tcPr marL="9525"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GENEL</a:t>
                      </a:r>
                    </a:p>
                  </a:txBody>
                  <a:tcPr marL="9525" marR="9525" marT="9525" marB="0" anchor="b">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KENT</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KIR</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10000"/>
                  </a:ext>
                </a:extLst>
              </a:tr>
              <a:tr h="190500">
                <a:tc vMerge="1">
                  <a:txBody>
                    <a:bodyPr/>
                    <a:lstStyle/>
                    <a:p>
                      <a:pPr algn="l" fontAlgn="b"/>
                      <a:endParaRPr lang="tr-TR" sz="1600" b="1" i="0" u="none" strike="noStrike" kern="1200" dirty="0">
                        <a:solidFill>
                          <a:schemeClr val="tx1">
                            <a:lumMod val="65000"/>
                            <a:lumOff val="35000"/>
                          </a:schemeClr>
                        </a:solidFill>
                        <a:effectLst/>
                        <a:latin typeface="Calibri"/>
                        <a:ea typeface="+mn-ea"/>
                        <a:cs typeface="+mn-cs"/>
                      </a:endParaRPr>
                    </a:p>
                  </a:txBody>
                  <a:tcPr marL="9525" marR="9525" marT="9525" marB="0" anchor="b">
                    <a:lnL w="38100" cap="flat" cmpd="sng" algn="ctr">
                      <a:solidFill>
                        <a:srgbClr val="FF9933"/>
                      </a:solidFill>
                      <a:prstDash val="solid"/>
                      <a:round/>
                      <a:headEnd type="none" w="med" len="med"/>
                      <a:tailEnd type="none" w="med" len="med"/>
                    </a:lnL>
                    <a:lnR w="28575" cap="flat" cmpd="sng" algn="ctr">
                      <a:solidFill>
                        <a:schemeClr val="bg2">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alpha val="67000"/>
                      </a:srgbClr>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10001"/>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Yürüyüş yapmak</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24%</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12%</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26%</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11%</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ctr"/>
                      <a:r>
                        <a:rPr lang="tr-TR" sz="1600" b="1" kern="1200" dirty="0">
                          <a:solidFill>
                            <a:schemeClr val="bg2">
                              <a:lumMod val="50000"/>
                            </a:schemeClr>
                          </a:solidFill>
                          <a:latin typeface="Calibri" panose="020F0502020204030204" pitchFamily="34" charset="0"/>
                          <a:ea typeface="+mn-ea"/>
                          <a:cs typeface="Arial" charset="0"/>
                        </a:rPr>
                        <a:t>22%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ctr"/>
                      <a:r>
                        <a:rPr lang="tr-TR" sz="1600" b="1" kern="1200" dirty="0">
                          <a:solidFill>
                            <a:schemeClr val="bg2">
                              <a:lumMod val="50000"/>
                            </a:schemeClr>
                          </a:solidFill>
                          <a:latin typeface="Calibri" panose="020F0502020204030204" pitchFamily="34" charset="0"/>
                          <a:ea typeface="+mn-ea"/>
                          <a:cs typeface="Arial" charset="0"/>
                        </a:rPr>
                        <a:t>15%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Spor salonuna gitmek/ fitness-pilates</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Yüzmek</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Bisiklete binmek</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Koşu yapmak</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Futbol / Halı saha</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Diğer*</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8"/>
                  </a:ext>
                </a:extLst>
              </a:tr>
              <a:tr h="259080">
                <a:tc>
                  <a:txBody>
                    <a:bodyPr/>
                    <a:lstStyle/>
                    <a:p>
                      <a:pPr algn="l" fontAlgn="t"/>
                      <a:r>
                        <a:rPr lang="tr-TR" sz="1600" b="1" kern="1200" dirty="0">
                          <a:solidFill>
                            <a:schemeClr val="bg2">
                              <a:lumMod val="50000"/>
                            </a:schemeClr>
                          </a:solidFill>
                          <a:latin typeface="Calibri" panose="020F0502020204030204" pitchFamily="34" charset="0"/>
                          <a:ea typeface="+mn-ea"/>
                          <a:cs typeface="Arial" charset="0"/>
                        </a:rPr>
                        <a:t>Hiçbirini yapmıyor</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71%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75%</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69%</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kern="1200" dirty="0">
                          <a:solidFill>
                            <a:schemeClr val="bg2">
                              <a:lumMod val="50000"/>
                            </a:schemeClr>
                          </a:solidFill>
                          <a:latin typeface="Calibri" panose="020F0502020204030204" pitchFamily="34" charset="0"/>
                          <a:ea typeface="+mn-ea"/>
                          <a:cs typeface="Arial" charset="0"/>
                        </a:rPr>
                        <a:t>74%</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b="1" kern="1200" dirty="0">
                          <a:solidFill>
                            <a:schemeClr val="bg2">
                              <a:lumMod val="50000"/>
                            </a:schemeClr>
                          </a:solidFill>
                          <a:latin typeface="Calibri" panose="020F0502020204030204" pitchFamily="34" charset="0"/>
                          <a:ea typeface="+mn-ea"/>
                          <a:cs typeface="Arial" charset="0"/>
                        </a:rPr>
                        <a:t>75%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b="1" kern="1200" dirty="0">
                          <a:solidFill>
                            <a:schemeClr val="bg2">
                              <a:lumMod val="50000"/>
                            </a:schemeClr>
                          </a:solidFill>
                          <a:latin typeface="Calibri" panose="020F0502020204030204" pitchFamily="34" charset="0"/>
                          <a:ea typeface="+mn-ea"/>
                          <a:cs typeface="Arial" charset="0"/>
                        </a:rPr>
                        <a:t>78%</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9"/>
                  </a:ext>
                </a:extLst>
              </a:tr>
              <a:tr h="259080">
                <a:tc>
                  <a:txBody>
                    <a:bodyPr/>
                    <a:lstStyle/>
                    <a:p>
                      <a:pPr algn="l" fontAlgn="t"/>
                      <a:r>
                        <a:rPr lang="tr-TR" sz="1600" kern="1200" dirty="0">
                          <a:solidFill>
                            <a:schemeClr val="bg2">
                              <a:lumMod val="50000"/>
                            </a:schemeClr>
                          </a:solidFill>
                          <a:latin typeface="Calibri" panose="020F0502020204030204" pitchFamily="34" charset="0"/>
                          <a:ea typeface="+mn-ea"/>
                          <a:cs typeface="Arial" charset="0"/>
                        </a:rPr>
                        <a:t>Cevap yok/bilmiyor</a:t>
                      </a:r>
                    </a:p>
                  </a:txBody>
                  <a:tcPr marL="72000" marR="9525" marT="9525" marB="0">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6%</a:t>
                      </a:r>
                    </a:p>
                  </a:txBody>
                  <a:tcPr marL="9525" marR="9525" marT="9525"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TextBox 5"/>
          <p:cNvSpPr txBox="1"/>
          <p:nvPr/>
        </p:nvSpPr>
        <p:spPr>
          <a:xfrm>
            <a:off x="454172" y="5642428"/>
            <a:ext cx="6995313" cy="430887"/>
          </a:xfrm>
          <a:prstGeom prst="rect">
            <a:avLst/>
          </a:prstGeom>
          <a:noFill/>
        </p:spPr>
        <p:txBody>
          <a:bodyPr wrap="square" rtlCol="0">
            <a:spAutoFit/>
          </a:bodyPr>
          <a:lstStyle/>
          <a:p>
            <a:pPr fontAlgn="t"/>
            <a:r>
              <a:rPr lang="tr-TR" sz="1100" dirty="0">
                <a:solidFill>
                  <a:schemeClr val="tx1">
                    <a:lumMod val="65000"/>
                    <a:lumOff val="35000"/>
                  </a:schemeClr>
                </a:solidFill>
                <a:latin typeface="Calibri" panose="020F0502020204030204" pitchFamily="34" charset="0"/>
                <a:cs typeface="Arial" charset="0"/>
              </a:rPr>
              <a:t>(*) Bilardo, avcılık, bahçe işleri, evde egzersiz, halkoyunları, basketbol</a:t>
            </a:r>
          </a:p>
          <a:p>
            <a:pPr fontAlgn="t"/>
            <a:r>
              <a:rPr lang="tr-TR" sz="1100" dirty="0">
                <a:solidFill>
                  <a:schemeClr val="tx1">
                    <a:lumMod val="65000"/>
                    <a:lumOff val="35000"/>
                  </a:schemeClr>
                </a:solidFill>
                <a:latin typeface="Calibri" panose="020F0502020204030204" pitchFamily="34" charset="0"/>
                <a:cs typeface="Arial" charset="0"/>
              </a:rPr>
              <a:t>Denekler arasında 1’den fazla akitive/spor yapanlar olduğu için toplamlar  %100’den büyüktür.</a:t>
            </a:r>
          </a:p>
        </p:txBody>
      </p:sp>
      <p:sp>
        <p:nvSpPr>
          <p:cNvPr id="3" name="Rectangle 2"/>
          <p:cNvSpPr/>
          <p:nvPr/>
        </p:nvSpPr>
        <p:spPr>
          <a:xfrm>
            <a:off x="83254" y="6143047"/>
            <a:ext cx="7534127" cy="3693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F2a. </a:t>
            </a:r>
            <a:r>
              <a:rPr lang="tr-TR" sz="900" dirty="0">
                <a:solidFill>
                  <a:schemeClr val="bg2">
                    <a:lumMod val="50000"/>
                  </a:schemeClr>
                </a:solidFill>
                <a:latin typeface="Calibri" pitchFamily="34" charset="0"/>
                <a:cs typeface="Calibri" pitchFamily="34" charset="0"/>
              </a:rPr>
              <a:t>Şimdi size sayacağım aktivitelerin hangilerini yaptığınızı belirtir misiniz?</a:t>
            </a:r>
          </a:p>
          <a:p>
            <a:r>
              <a:rPr lang="tr-TR" sz="900" b="1" dirty="0">
                <a:solidFill>
                  <a:schemeClr val="bg2">
                    <a:lumMod val="50000"/>
                  </a:schemeClr>
                </a:solidFill>
                <a:latin typeface="Calibri" pitchFamily="34" charset="0"/>
                <a:cs typeface="Calibri" pitchFamily="34" charset="0"/>
              </a:rPr>
              <a:t>F3a</a:t>
            </a:r>
            <a:r>
              <a:rPr lang="tr-TR" sz="900" dirty="0">
                <a:solidFill>
                  <a:schemeClr val="bg2">
                    <a:lumMod val="50000"/>
                  </a:schemeClr>
                </a:solidFill>
                <a:latin typeface="Calibri" pitchFamily="34" charset="0"/>
                <a:cs typeface="Calibri" pitchFamily="34" charset="0"/>
              </a:rPr>
              <a:t>. </a:t>
            </a:r>
            <a:r>
              <a:rPr lang="tr-TR" sz="900" b="1" u="sng" dirty="0">
                <a:solidFill>
                  <a:schemeClr val="bg2">
                    <a:lumMod val="50000"/>
                  </a:schemeClr>
                </a:solidFill>
                <a:latin typeface="Calibri" pitchFamily="34" charset="0"/>
                <a:cs typeface="Calibri" pitchFamily="34" charset="0"/>
              </a:rPr>
              <a:t>Eşinizin</a:t>
            </a:r>
            <a:r>
              <a:rPr lang="tr-TR" sz="900" dirty="0">
                <a:solidFill>
                  <a:schemeClr val="bg2">
                    <a:lumMod val="50000"/>
                  </a:schemeClr>
                </a:solidFill>
                <a:latin typeface="Calibri" pitchFamily="34" charset="0"/>
                <a:cs typeface="Calibri" pitchFamily="34" charset="0"/>
              </a:rPr>
              <a:t> şimdi size sayacağım aktivitelerin hangilerini  yaptığını belirtir misiniz?</a:t>
            </a:r>
          </a:p>
        </p:txBody>
      </p:sp>
    </p:spTree>
    <p:extLst>
      <p:ext uri="{BB962C8B-B14F-4D97-AF65-F5344CB8AC3E}">
        <p14:creationId xmlns:p14="http://schemas.microsoft.com/office/powerpoint/2010/main" val="28064972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101</a:t>
            </a:fld>
            <a:endParaRPr lang="en-US">
              <a:solidFill>
                <a:srgbClr val="FFFFFF"/>
              </a:solidFill>
            </a:endParaRPr>
          </a:p>
        </p:txBody>
      </p:sp>
      <p:sp>
        <p:nvSpPr>
          <p:cNvPr id="7" name="Subtitle 4"/>
          <p:cNvSpPr>
            <a:spLocks/>
          </p:cNvSpPr>
          <p:nvPr/>
        </p:nvSpPr>
        <p:spPr bwMode="auto">
          <a:xfrm>
            <a:off x="454173" y="1438545"/>
            <a:ext cx="8783313" cy="106952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çok büyük bir bölümü düzenli spor/aktivite yapmadığı için sadece yürüyüş için istatistiki veri üretmek mümkün olmuştur. Spor salonu, bisiklet ve yüzme için belirtilen değerler nümeriktir.</a:t>
            </a:r>
          </a:p>
        </p:txBody>
      </p:sp>
      <p:sp>
        <p:nvSpPr>
          <p:cNvPr id="5" name="Text Box 4"/>
          <p:cNvSpPr txBox="1">
            <a:spLocks noChangeArrowheads="1"/>
          </p:cNvSpPr>
          <p:nvPr/>
        </p:nvSpPr>
        <p:spPr bwMode="auto">
          <a:xfrm>
            <a:off x="1371219" y="424711"/>
            <a:ext cx="5336013"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Ebeveynlerin Düzenli Spor/Aktivite Yapma Sıklığı</a:t>
            </a:r>
          </a:p>
        </p:txBody>
      </p:sp>
      <p:graphicFrame>
        <p:nvGraphicFramePr>
          <p:cNvPr id="8" name="Table 7"/>
          <p:cNvGraphicFramePr>
            <a:graphicFrameLocks noGrp="1"/>
          </p:cNvGraphicFramePr>
          <p:nvPr>
            <p:extLst>
              <p:ext uri="{D42A27DB-BD31-4B8C-83A1-F6EECF244321}">
                <p14:modId xmlns:p14="http://schemas.microsoft.com/office/powerpoint/2010/main" val="3860791000"/>
              </p:ext>
            </p:extLst>
          </p:nvPr>
        </p:nvGraphicFramePr>
        <p:xfrm>
          <a:off x="509456" y="2504438"/>
          <a:ext cx="9117873" cy="3043310"/>
        </p:xfrm>
        <a:graphic>
          <a:graphicData uri="http://schemas.openxmlformats.org/drawingml/2006/table">
            <a:tbl>
              <a:tblPr/>
              <a:tblGrid>
                <a:gridCol w="2831801">
                  <a:extLst>
                    <a:ext uri="{9D8B030D-6E8A-4147-A177-3AD203B41FA5}">
                      <a16:colId xmlns:a16="http://schemas.microsoft.com/office/drawing/2014/main" val="20000"/>
                    </a:ext>
                  </a:extLst>
                </a:gridCol>
                <a:gridCol w="785759">
                  <a:extLst>
                    <a:ext uri="{9D8B030D-6E8A-4147-A177-3AD203B41FA5}">
                      <a16:colId xmlns:a16="http://schemas.microsoft.com/office/drawing/2014/main" val="20001"/>
                    </a:ext>
                  </a:extLst>
                </a:gridCol>
                <a:gridCol w="785759">
                  <a:extLst>
                    <a:ext uri="{9D8B030D-6E8A-4147-A177-3AD203B41FA5}">
                      <a16:colId xmlns:a16="http://schemas.microsoft.com/office/drawing/2014/main" val="20002"/>
                    </a:ext>
                  </a:extLst>
                </a:gridCol>
                <a:gridCol w="785759">
                  <a:extLst>
                    <a:ext uri="{9D8B030D-6E8A-4147-A177-3AD203B41FA5}">
                      <a16:colId xmlns:a16="http://schemas.microsoft.com/office/drawing/2014/main" val="20003"/>
                    </a:ext>
                  </a:extLst>
                </a:gridCol>
                <a:gridCol w="785759">
                  <a:extLst>
                    <a:ext uri="{9D8B030D-6E8A-4147-A177-3AD203B41FA5}">
                      <a16:colId xmlns:a16="http://schemas.microsoft.com/office/drawing/2014/main" val="20004"/>
                    </a:ext>
                  </a:extLst>
                </a:gridCol>
                <a:gridCol w="785759">
                  <a:extLst>
                    <a:ext uri="{9D8B030D-6E8A-4147-A177-3AD203B41FA5}">
                      <a16:colId xmlns:a16="http://schemas.microsoft.com/office/drawing/2014/main" val="20005"/>
                    </a:ext>
                  </a:extLst>
                </a:gridCol>
                <a:gridCol w="785759">
                  <a:extLst>
                    <a:ext uri="{9D8B030D-6E8A-4147-A177-3AD203B41FA5}">
                      <a16:colId xmlns:a16="http://schemas.microsoft.com/office/drawing/2014/main" val="20006"/>
                    </a:ext>
                  </a:extLst>
                </a:gridCol>
                <a:gridCol w="785759">
                  <a:extLst>
                    <a:ext uri="{9D8B030D-6E8A-4147-A177-3AD203B41FA5}">
                      <a16:colId xmlns:a16="http://schemas.microsoft.com/office/drawing/2014/main" val="20007"/>
                    </a:ext>
                  </a:extLst>
                </a:gridCol>
                <a:gridCol w="785759">
                  <a:extLst>
                    <a:ext uri="{9D8B030D-6E8A-4147-A177-3AD203B41FA5}">
                      <a16:colId xmlns:a16="http://schemas.microsoft.com/office/drawing/2014/main" val="20008"/>
                    </a:ext>
                  </a:extLst>
                </a:gridCol>
              </a:tblGrid>
              <a:tr h="246535">
                <a:tc rowSpan="2">
                  <a:txBody>
                    <a:bodyPr/>
                    <a:lstStyle/>
                    <a:p>
                      <a:pPr algn="l" fontAlgn="b"/>
                      <a:r>
                        <a:rPr lang="tr-TR" sz="2000" b="1" i="0" u="none" strike="noStrike" kern="1200" dirty="0">
                          <a:solidFill>
                            <a:schemeClr val="bg1"/>
                          </a:solidFill>
                          <a:effectLst/>
                          <a:latin typeface="Calibri"/>
                          <a:ea typeface="+mn-ea"/>
                          <a:cs typeface="+mn-cs"/>
                        </a:rPr>
                        <a:t> </a:t>
                      </a:r>
                      <a:r>
                        <a:rPr lang="tr-TR" sz="1600" b="1" i="0" u="none" strike="noStrike" kern="1200" dirty="0">
                          <a:solidFill>
                            <a:schemeClr val="bg1"/>
                          </a:solidFill>
                          <a:effectLst/>
                          <a:latin typeface="Calibri"/>
                          <a:ea typeface="+mn-ea"/>
                          <a:cs typeface="+mn-cs"/>
                        </a:rPr>
                        <a:t>Düzenli yapılan spor/ aktivite</a:t>
                      </a:r>
                    </a:p>
                  </a:txBody>
                  <a:tcPr marL="9525"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YÜRÜYÜŞ</a:t>
                      </a:r>
                    </a:p>
                  </a:txBody>
                  <a:tcPr marL="9525" marR="9525" marT="9525" marB="0" anchor="b">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SPOR SALONU</a:t>
                      </a:r>
                    </a:p>
                  </a:txBody>
                  <a:tcPr marL="9525" marR="9525" marT="9525" marB="0" anchor="b">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9525" cap="flat" cmpd="sng" algn="ctr">
                      <a:solidFill>
                        <a:schemeClr val="bg2">
                          <a:lumMod val="60000"/>
                          <a:lumOff val="4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BİSİKLET</a:t>
                      </a:r>
                    </a:p>
                  </a:txBody>
                  <a:tcPr marL="9525" marR="9525" marT="9525" marB="0" anchor="b">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9525" cap="flat" cmpd="sng" algn="ctr">
                      <a:solidFill>
                        <a:schemeClr val="bg2">
                          <a:lumMod val="60000"/>
                          <a:lumOff val="4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2">
                  <a:txBody>
                    <a:bodyPr/>
                    <a:lstStyle/>
                    <a:p>
                      <a:pPr algn="ctr" fontAlgn="b"/>
                      <a:r>
                        <a:rPr lang="tr-TR" sz="1600" b="1" kern="1200" dirty="0">
                          <a:solidFill>
                            <a:schemeClr val="bg1"/>
                          </a:solidFill>
                          <a:latin typeface="Calibri" panose="020F0502020204030204" pitchFamily="34" charset="0"/>
                          <a:ea typeface="+mn-ea"/>
                          <a:cs typeface="Arial" charset="0"/>
                        </a:rPr>
                        <a:t>YÜZMEK</a:t>
                      </a:r>
                    </a:p>
                  </a:txBody>
                  <a:tcPr marL="9525" marR="9525" marT="9525" marB="0" anchor="b">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hMerge="1">
                  <a:txBody>
                    <a:bodyPr/>
                    <a:lstStyle/>
                    <a:p>
                      <a:pPr algn="ctr" fontAlgn="b"/>
                      <a:endParaRPr lang="tr-TR" sz="1600" b="1" kern="1200" dirty="0">
                        <a:solidFill>
                          <a:schemeClr val="tx1">
                            <a:lumMod val="65000"/>
                            <a:lumOff val="35000"/>
                          </a:schemeClr>
                        </a:solidFill>
                        <a:latin typeface="Calibri" panose="020F0502020204030204" pitchFamily="34" charset="0"/>
                        <a:ea typeface="+mn-ea"/>
                        <a:cs typeface="Arial" charset="0"/>
                      </a:endParaRPr>
                    </a:p>
                  </a:txBody>
                  <a:tcPr marL="9525" marR="9525" marT="9525" marB="0" anchor="b">
                    <a:lnL w="28575" cap="flat" cmpd="sng" algn="ctr">
                      <a:solidFill>
                        <a:schemeClr val="bg2">
                          <a:lumMod val="7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alpha val="67000"/>
                      </a:srgbClr>
                    </a:solidFill>
                  </a:tcPr>
                </a:tc>
                <a:extLst>
                  <a:ext uri="{0D108BD9-81ED-4DB2-BD59-A6C34878D82A}">
                    <a16:rowId xmlns:a16="http://schemas.microsoft.com/office/drawing/2014/main" val="10000"/>
                  </a:ext>
                </a:extLst>
              </a:tr>
              <a:tr h="483802">
                <a:tc vMerge="1">
                  <a:txBody>
                    <a:bodyPr/>
                    <a:lstStyle/>
                    <a:p>
                      <a:pPr algn="l" fontAlgn="b"/>
                      <a:endParaRPr lang="tr-TR" sz="1600" b="1" i="0" u="none" strike="noStrike" kern="1200" dirty="0">
                        <a:solidFill>
                          <a:schemeClr val="tx1">
                            <a:lumMod val="65000"/>
                            <a:lumOff val="35000"/>
                          </a:schemeClr>
                        </a:solidFill>
                        <a:effectLst/>
                        <a:latin typeface="Calibri"/>
                        <a:ea typeface="+mn-ea"/>
                        <a:cs typeface="+mn-cs"/>
                      </a:endParaRPr>
                    </a:p>
                  </a:txBody>
                  <a:tcPr marL="9525" marR="9525" marT="9525" marB="0" anchor="b">
                    <a:lnL w="38100" cap="flat" cmpd="sng" algn="ctr">
                      <a:solidFill>
                        <a:srgbClr val="FF9933"/>
                      </a:solidFill>
                      <a:prstDash val="solid"/>
                      <a:round/>
                      <a:headEnd type="none" w="med" len="med"/>
                      <a:tailEnd type="none" w="med" len="med"/>
                    </a:lnL>
                    <a:lnR w="28575" cap="flat" cmpd="sng" algn="ctr">
                      <a:solidFill>
                        <a:schemeClr val="bg2">
                          <a:lumMod val="7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alpha val="67000"/>
                      </a:srgbClr>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p>
                      <a:pPr algn="ctr" fontAlgn="b"/>
                      <a:r>
                        <a:rPr lang="tr-TR" sz="1200" b="1" kern="1200" dirty="0">
                          <a:solidFill>
                            <a:schemeClr val="bg1"/>
                          </a:solidFill>
                          <a:latin typeface="Calibri" panose="020F0502020204030204" pitchFamily="34" charset="0"/>
                          <a:ea typeface="+mn-ea"/>
                          <a:cs typeface="Arial" charset="0"/>
                        </a:rPr>
                        <a:t>(n=147)</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p>
                      <a:pPr algn="ctr" fontAlgn="b"/>
                      <a:r>
                        <a:rPr lang="tr-TR" sz="1200" b="1" kern="1200" dirty="0">
                          <a:solidFill>
                            <a:schemeClr val="bg1"/>
                          </a:solidFill>
                          <a:latin typeface="Calibri" panose="020F0502020204030204" pitchFamily="34" charset="0"/>
                          <a:ea typeface="+mn-ea"/>
                          <a:cs typeface="Arial" charset="0"/>
                        </a:rPr>
                        <a:t>(n=75)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p>
                      <a:pPr algn="ctr" fontAlgn="b"/>
                      <a:r>
                        <a:rPr lang="tr-TR" sz="1200" b="1" kern="1200" dirty="0">
                          <a:solidFill>
                            <a:schemeClr val="bg1"/>
                          </a:solidFill>
                          <a:latin typeface="Calibri" panose="020F0502020204030204" pitchFamily="34" charset="0"/>
                          <a:ea typeface="+mn-ea"/>
                          <a:cs typeface="Arial" charset="0"/>
                        </a:rPr>
                        <a:t>(n=24)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p>
                      <a:pPr algn="ctr" fontAlgn="b"/>
                      <a:r>
                        <a:rPr lang="tr-TR" sz="1200" b="1" kern="1200" dirty="0">
                          <a:solidFill>
                            <a:schemeClr val="bg1"/>
                          </a:solidFill>
                          <a:latin typeface="Calibri" panose="020F0502020204030204" pitchFamily="34" charset="0"/>
                          <a:ea typeface="+mn-ea"/>
                          <a:cs typeface="Arial" charset="0"/>
                        </a:rPr>
                        <a:t>(n=18)</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p>
                      <a:pPr algn="ctr" fontAlgn="b"/>
                      <a:r>
                        <a:rPr lang="tr-TR" sz="1200" b="1" kern="1200" dirty="0">
                          <a:solidFill>
                            <a:schemeClr val="bg1"/>
                          </a:solidFill>
                          <a:latin typeface="Calibri" panose="020F0502020204030204" pitchFamily="34" charset="0"/>
                          <a:ea typeface="+mn-ea"/>
                          <a:cs typeface="Arial" charset="0"/>
                        </a:rPr>
                        <a:t>(n=11)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p>
                      <a:pPr algn="ctr" fontAlgn="b"/>
                      <a:r>
                        <a:rPr lang="tr-TR" sz="1200" b="1" kern="1200" dirty="0">
                          <a:solidFill>
                            <a:schemeClr val="bg1"/>
                          </a:solidFill>
                          <a:latin typeface="Calibri" panose="020F0502020204030204" pitchFamily="34" charset="0"/>
                          <a:ea typeface="+mn-ea"/>
                          <a:cs typeface="Arial" charset="0"/>
                        </a:rPr>
                        <a:t>(n=20)</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Anne</a:t>
                      </a:r>
                    </a:p>
                    <a:p>
                      <a:pPr algn="ctr" fontAlgn="b"/>
                      <a:r>
                        <a:rPr lang="tr-TR" sz="1200" b="1" kern="1200" dirty="0">
                          <a:solidFill>
                            <a:schemeClr val="bg1"/>
                          </a:solidFill>
                          <a:latin typeface="Calibri" panose="020F0502020204030204" pitchFamily="34" charset="0"/>
                          <a:ea typeface="+mn-ea"/>
                          <a:cs typeface="Arial" charset="0"/>
                        </a:rPr>
                        <a:t>(n=15)</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600" b="1" kern="1200" dirty="0">
                          <a:solidFill>
                            <a:schemeClr val="bg1"/>
                          </a:solidFill>
                          <a:latin typeface="Calibri" panose="020F0502020204030204" pitchFamily="34" charset="0"/>
                          <a:ea typeface="+mn-ea"/>
                          <a:cs typeface="Arial" charset="0"/>
                        </a:rPr>
                        <a:t>Baba</a:t>
                      </a:r>
                    </a:p>
                    <a:p>
                      <a:pPr algn="ctr" fontAlgn="b"/>
                      <a:r>
                        <a:rPr lang="tr-TR" sz="1200" b="1" kern="1200" dirty="0">
                          <a:solidFill>
                            <a:schemeClr val="bg1"/>
                          </a:solidFill>
                          <a:latin typeface="Calibri" panose="020F0502020204030204" pitchFamily="34" charset="0"/>
                          <a:ea typeface="+mn-ea"/>
                          <a:cs typeface="Arial" charset="0"/>
                        </a:rPr>
                        <a:t>(n=12)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10001"/>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Hergün</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i="0" u="none" strike="noStrike" dirty="0">
                          <a:solidFill>
                            <a:schemeClr val="bg2">
                              <a:lumMod val="50000"/>
                            </a:schemeClr>
                          </a:solidFill>
                          <a:effectLst/>
                          <a:latin typeface="Calibri"/>
                        </a:rPr>
                        <a:t>35%</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41%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kern="1200" dirty="0">
                          <a:solidFill>
                            <a:schemeClr val="bg2">
                              <a:lumMod val="50000"/>
                            </a:schemeClr>
                          </a:solidFill>
                          <a:latin typeface="Calibri" panose="020F0502020204030204" pitchFamily="34" charset="0"/>
                          <a:ea typeface="+mn-ea"/>
                          <a:cs typeface="Arial" charset="0"/>
                        </a:rPr>
                        <a:t>#5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0" kern="1200" dirty="0">
                          <a:solidFill>
                            <a:schemeClr val="bg2">
                              <a:lumMod val="50000"/>
                            </a:schemeClr>
                          </a:solidFill>
                          <a:latin typeface="Calibri" panose="020F0502020204030204" pitchFamily="34" charset="0"/>
                          <a:ea typeface="+mn-ea"/>
                          <a:cs typeface="Arial" charset="0"/>
                        </a:rPr>
                        <a:t>#7</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Haftada 4-6 gün</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18%</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20%</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Haftada 2-3 gün</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i="0" u="none" strike="noStrike" dirty="0">
                          <a:solidFill>
                            <a:schemeClr val="bg2">
                              <a:lumMod val="50000"/>
                            </a:schemeClr>
                          </a:solidFill>
                          <a:effectLst/>
                          <a:latin typeface="Calibri"/>
                        </a:rPr>
                        <a:t>35%</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1" i="0" u="none" strike="noStrike" dirty="0">
                          <a:solidFill>
                            <a:schemeClr val="bg2">
                              <a:lumMod val="50000"/>
                            </a:schemeClr>
                          </a:solidFill>
                          <a:effectLst/>
                          <a:latin typeface="Calibri"/>
                        </a:rPr>
                        <a:t>20%</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#6</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Haftada 1 gün</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6%</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11%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5"/>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15 günde 1 gün/kez</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Ayda 1 gün/kez</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29449">
                <a:tc>
                  <a:txBody>
                    <a:bodyPr/>
                    <a:lstStyle/>
                    <a:p>
                      <a:pPr algn="l" fontAlgn="t"/>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Ayda 1’den daha seyrek</a:t>
                      </a:r>
                    </a:p>
                  </a:txBody>
                  <a:tcPr marL="72000" marR="9525"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600" kern="1200" dirty="0">
                          <a:solidFill>
                            <a:schemeClr val="bg2">
                              <a:lumMod val="50000"/>
                            </a:schemeClr>
                          </a:solidFill>
                          <a:latin typeface="Calibri" panose="020F0502020204030204" pitchFamily="34" charset="0"/>
                          <a:ea typeface="+mn-ea"/>
                          <a:cs typeface="Arial"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5"/>
          <p:cNvSpPr/>
          <p:nvPr/>
        </p:nvSpPr>
        <p:spPr>
          <a:xfrm>
            <a:off x="316156" y="6056787"/>
            <a:ext cx="7534127" cy="3693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F2b. </a:t>
            </a:r>
            <a:r>
              <a:rPr lang="tr-TR" sz="900" dirty="0">
                <a:solidFill>
                  <a:schemeClr val="bg2">
                    <a:lumMod val="50000"/>
                  </a:schemeClr>
                </a:solidFill>
                <a:latin typeface="Calibri" pitchFamily="34" charset="0"/>
                <a:cs typeface="Calibri" pitchFamily="34" charset="0"/>
              </a:rPr>
              <a:t>Şimdi size sayacağım aktivitelerin hangilerini hangi sıklıkta yaptığınızı belirtir misiniz?</a:t>
            </a:r>
          </a:p>
          <a:p>
            <a:r>
              <a:rPr lang="tr-TR" sz="900" b="1" dirty="0">
                <a:solidFill>
                  <a:schemeClr val="bg2">
                    <a:lumMod val="50000"/>
                  </a:schemeClr>
                </a:solidFill>
                <a:latin typeface="Calibri" pitchFamily="34" charset="0"/>
                <a:cs typeface="Calibri" pitchFamily="34" charset="0"/>
              </a:rPr>
              <a:t>F3b</a:t>
            </a:r>
            <a:r>
              <a:rPr lang="tr-TR" sz="900" dirty="0">
                <a:solidFill>
                  <a:schemeClr val="bg2">
                    <a:lumMod val="50000"/>
                  </a:schemeClr>
                </a:solidFill>
                <a:latin typeface="Calibri" pitchFamily="34" charset="0"/>
                <a:cs typeface="Calibri" pitchFamily="34" charset="0"/>
              </a:rPr>
              <a:t>. </a:t>
            </a:r>
            <a:r>
              <a:rPr lang="tr-TR" sz="900" b="1" u="sng" dirty="0">
                <a:solidFill>
                  <a:schemeClr val="bg2">
                    <a:lumMod val="50000"/>
                  </a:schemeClr>
                </a:solidFill>
                <a:latin typeface="Calibri" pitchFamily="34" charset="0"/>
                <a:cs typeface="Calibri" pitchFamily="34" charset="0"/>
              </a:rPr>
              <a:t>Eşinizin</a:t>
            </a:r>
            <a:r>
              <a:rPr lang="tr-TR" sz="900" dirty="0">
                <a:solidFill>
                  <a:schemeClr val="bg2">
                    <a:lumMod val="50000"/>
                  </a:schemeClr>
                </a:solidFill>
                <a:latin typeface="Calibri" pitchFamily="34" charset="0"/>
                <a:cs typeface="Calibri" pitchFamily="34" charset="0"/>
              </a:rPr>
              <a:t> şimdi size sayacağım aktivitelerin hangilerini  hangi sıklıkta yaptığını belirtir misiniz?</a:t>
            </a:r>
          </a:p>
        </p:txBody>
      </p:sp>
    </p:spTree>
    <p:extLst>
      <p:ext uri="{BB962C8B-B14F-4D97-AF65-F5344CB8AC3E}">
        <p14:creationId xmlns:p14="http://schemas.microsoft.com/office/powerpoint/2010/main" val="9421636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395912" cy="2209800"/>
          </a:xfrm>
        </p:spPr>
        <p:txBody>
          <a:bodyPr/>
          <a:lstStyle/>
          <a:p>
            <a:r>
              <a:rPr lang="tr-TR" sz="3200" b="1" u="sng" dirty="0">
                <a:latin typeface="Arial" charset="0"/>
                <a:cs typeface="Arial" charset="0"/>
              </a:rPr>
              <a:t>Çalışma Bulguları</a:t>
            </a:r>
            <a:br>
              <a:rPr lang="tr-TR" sz="3200" b="1" u="sng" dirty="0">
                <a:latin typeface="Arial" charset="0"/>
                <a:cs typeface="Arial" charset="0"/>
              </a:rPr>
            </a:br>
            <a:r>
              <a:rPr lang="tr-TR" dirty="0">
                <a:latin typeface="Arial" charset="0"/>
                <a:cs typeface="Arial" charset="0"/>
              </a:rPr>
              <a:t>V. Yaşanılan Çevre</a:t>
            </a:r>
            <a:endParaRPr lang="tr-TR" sz="3200" dirty="0">
              <a:latin typeface="Arial" charset="0"/>
              <a:cs typeface="Arial" charset="0"/>
            </a:endParaRP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49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103</a:t>
            </a:fld>
            <a:endParaRPr lang="en-US" dirty="0">
              <a:solidFill>
                <a:srgbClr val="FFFFFF"/>
              </a:solidFill>
            </a:endParaRPr>
          </a:p>
        </p:txBody>
      </p:sp>
      <p:sp>
        <p:nvSpPr>
          <p:cNvPr id="7" name="Subtitle 4"/>
          <p:cNvSpPr>
            <a:spLocks/>
          </p:cNvSpPr>
          <p:nvPr/>
        </p:nvSpPr>
        <p:spPr bwMode="auto">
          <a:xfrm>
            <a:off x="454173" y="1286144"/>
            <a:ext cx="8783313" cy="808267"/>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Görüşmelerde  deneklere yaşadıkları evin çevresinde yürüyüş yolu veya yaya kaldırımı olup olmadığı, varsa bunun durumunun nasıl olduğu soruldu. </a:t>
            </a:r>
          </a:p>
        </p:txBody>
      </p:sp>
      <p:sp>
        <p:nvSpPr>
          <p:cNvPr id="5" name="Text Box 4"/>
          <p:cNvSpPr txBox="1">
            <a:spLocks noChangeArrowheads="1"/>
          </p:cNvSpPr>
          <p:nvPr/>
        </p:nvSpPr>
        <p:spPr bwMode="auto">
          <a:xfrm>
            <a:off x="1371219" y="424711"/>
            <a:ext cx="5714321"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Yaşanılan Çevreye İlişkin Bulgular</a:t>
            </a:r>
          </a:p>
          <a:p>
            <a:pPr>
              <a:lnSpc>
                <a:spcPts val="2000"/>
              </a:lnSpc>
            </a:pPr>
            <a:r>
              <a:rPr lang="tr-TR" sz="2000" b="1" noProof="1">
                <a:solidFill>
                  <a:srgbClr val="FFFFFF"/>
                </a:solidFill>
                <a:latin typeface="Calibri" pitchFamily="34" charset="0"/>
              </a:rPr>
              <a:t>Evin Çevresinde Yürüyüş Yolu Veya Kaldırım Var mı?</a:t>
            </a:r>
          </a:p>
        </p:txBody>
      </p:sp>
      <p:graphicFrame>
        <p:nvGraphicFramePr>
          <p:cNvPr id="6" name="Chart 5"/>
          <p:cNvGraphicFramePr/>
          <p:nvPr>
            <p:extLst>
              <p:ext uri="{D42A27DB-BD31-4B8C-83A1-F6EECF244321}">
                <p14:modId xmlns:p14="http://schemas.microsoft.com/office/powerpoint/2010/main" val="2846990761"/>
              </p:ext>
            </p:extLst>
          </p:nvPr>
        </p:nvGraphicFramePr>
        <p:xfrm>
          <a:off x="272382" y="2033451"/>
          <a:ext cx="3487781" cy="2460172"/>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4"/>
          <p:cNvSpPr>
            <a:spLocks/>
          </p:cNvSpPr>
          <p:nvPr/>
        </p:nvSpPr>
        <p:spPr bwMode="auto">
          <a:xfrm>
            <a:off x="4036424" y="2062477"/>
            <a:ext cx="5656216" cy="1480460"/>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Evin çevresinde yürüyüş yolu/yaya kaldırımı bulunma oranı kentsel alanlarda %53’e yükselirken, kırsal alanlarda %39’a gerilemektedir.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oran Gazimağusa’da %54, Girne’de %52, Lefkoşa’da %47’dir. En düşük oran %23 ile İskele ilçesinde tespit edilmiştir. </a:t>
            </a:r>
          </a:p>
        </p:txBody>
      </p:sp>
      <p:graphicFrame>
        <p:nvGraphicFramePr>
          <p:cNvPr id="9" name="Chart 8"/>
          <p:cNvGraphicFramePr/>
          <p:nvPr>
            <p:extLst>
              <p:ext uri="{D42A27DB-BD31-4B8C-83A1-F6EECF244321}">
                <p14:modId xmlns:p14="http://schemas.microsoft.com/office/powerpoint/2010/main" val="1674655246"/>
              </p:ext>
            </p:extLst>
          </p:nvPr>
        </p:nvGraphicFramePr>
        <p:xfrm>
          <a:off x="4228379" y="3665946"/>
          <a:ext cx="5359758" cy="2403565"/>
        </p:xfrm>
        <a:graphic>
          <a:graphicData uri="http://schemas.openxmlformats.org/drawingml/2006/chart">
            <c:chart xmlns:c="http://schemas.openxmlformats.org/drawingml/2006/chart" xmlns:r="http://schemas.openxmlformats.org/officeDocument/2006/relationships" r:id="rId3"/>
          </a:graphicData>
        </a:graphic>
      </p:graphicFrame>
      <p:sp>
        <p:nvSpPr>
          <p:cNvPr id="10" name="Subtitle 4"/>
          <p:cNvSpPr>
            <a:spLocks/>
          </p:cNvSpPr>
          <p:nvPr/>
        </p:nvSpPr>
        <p:spPr bwMode="auto">
          <a:xfrm>
            <a:off x="355600" y="4646326"/>
            <a:ext cx="3275872" cy="1473966"/>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Evinin çevresinde yürüme yolu/yaya kaldırımı bulunanların yaklaşık ¾’ü bu yolun/ kaldırımın </a:t>
            </a:r>
            <a:r>
              <a:rPr lang="tr-TR" sz="1700" b="1" noProof="1">
                <a:solidFill>
                  <a:srgbClr val="808080"/>
                </a:solidFill>
                <a:latin typeface="Calibri" panose="020F0502020204030204" pitchFamily="34" charset="0"/>
                <a:cs typeface="Arial" charset="0"/>
              </a:rPr>
              <a:t>yürüyüşe açık </a:t>
            </a:r>
            <a:r>
              <a:rPr lang="tr-TR" sz="1700" noProof="1">
                <a:solidFill>
                  <a:srgbClr val="808080"/>
                </a:solidFill>
                <a:latin typeface="Calibri" panose="020F0502020204030204" pitchFamily="34" charset="0"/>
                <a:cs typeface="Arial" charset="0"/>
              </a:rPr>
              <a:t>olduğunu ifade etmiştir. </a:t>
            </a:r>
          </a:p>
        </p:txBody>
      </p:sp>
      <p:sp>
        <p:nvSpPr>
          <p:cNvPr id="3" name="Oval 2"/>
          <p:cNvSpPr/>
          <p:nvPr/>
        </p:nvSpPr>
        <p:spPr>
          <a:xfrm>
            <a:off x="8334102" y="3718197"/>
            <a:ext cx="707440" cy="48332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6923313" y="5109389"/>
            <a:ext cx="707440" cy="483326"/>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Right Arrow 3"/>
          <p:cNvSpPr/>
          <p:nvPr/>
        </p:nvSpPr>
        <p:spPr>
          <a:xfrm rot="1812203">
            <a:off x="2187911" y="3286201"/>
            <a:ext cx="2054308" cy="356223"/>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ight Arrow 11"/>
          <p:cNvSpPr/>
          <p:nvPr/>
        </p:nvSpPr>
        <p:spPr>
          <a:xfrm rot="10800000">
            <a:off x="3631473" y="4692235"/>
            <a:ext cx="777099" cy="532541"/>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ight Brace 13"/>
          <p:cNvSpPr/>
          <p:nvPr/>
        </p:nvSpPr>
        <p:spPr>
          <a:xfrm rot="2713204">
            <a:off x="8248829" y="3934021"/>
            <a:ext cx="493599" cy="2129074"/>
          </a:xfrm>
          <a:prstGeom prst="rightBrace">
            <a:avLst/>
          </a:prstGeom>
          <a:ln w="444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5" name="Oval 14"/>
          <p:cNvSpPr/>
          <p:nvPr/>
        </p:nvSpPr>
        <p:spPr>
          <a:xfrm>
            <a:off x="8495628" y="4907318"/>
            <a:ext cx="929470" cy="6921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FF0000"/>
                </a:solidFill>
              </a:rPr>
              <a:t>%73</a:t>
            </a:r>
          </a:p>
        </p:txBody>
      </p:sp>
      <p:sp>
        <p:nvSpPr>
          <p:cNvPr id="18" name="Rectangle 17"/>
          <p:cNvSpPr/>
          <p:nvPr/>
        </p:nvSpPr>
        <p:spPr>
          <a:xfrm>
            <a:off x="155040" y="6163422"/>
            <a:ext cx="8241970" cy="3693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G1.</a:t>
            </a:r>
            <a:r>
              <a:rPr lang="tr-TR" sz="900" dirty="0">
                <a:solidFill>
                  <a:schemeClr val="bg2">
                    <a:lumMod val="50000"/>
                  </a:schemeClr>
                </a:solidFill>
                <a:latin typeface="Calibri" pitchFamily="34" charset="0"/>
                <a:cs typeface="Calibri" pitchFamily="34" charset="0"/>
              </a:rPr>
              <a:t> Yaşadığınız evin çevresinde yürüyüş yolu veya kaldırım var mı?</a:t>
            </a:r>
          </a:p>
          <a:p>
            <a:r>
              <a:rPr lang="tr-TR" sz="900" b="1" dirty="0">
                <a:solidFill>
                  <a:schemeClr val="bg2">
                    <a:lumMod val="50000"/>
                  </a:schemeClr>
                </a:solidFill>
                <a:latin typeface="Calibri" pitchFamily="34" charset="0"/>
                <a:cs typeface="Calibri" pitchFamily="34" charset="0"/>
              </a:rPr>
              <a:t>G2.</a:t>
            </a:r>
            <a:r>
              <a:rPr lang="tr-TR" sz="900" dirty="0">
                <a:solidFill>
                  <a:schemeClr val="bg2">
                    <a:lumMod val="50000"/>
                  </a:schemeClr>
                </a:solidFill>
                <a:latin typeface="Calibri" pitchFamily="34" charset="0"/>
                <a:cs typeface="Calibri" pitchFamily="34" charset="0"/>
              </a:rPr>
              <a:t> </a:t>
            </a:r>
            <a:r>
              <a:rPr lang="tr-TR" sz="900" b="1" dirty="0">
                <a:solidFill>
                  <a:schemeClr val="bg2">
                    <a:lumMod val="50000"/>
                  </a:schemeClr>
                </a:solidFill>
                <a:latin typeface="Calibri" pitchFamily="34" charset="0"/>
                <a:cs typeface="Calibri" pitchFamily="34" charset="0"/>
              </a:rPr>
              <a:t>(G1’de “VAR” cevabı verilmişse)</a:t>
            </a:r>
            <a:r>
              <a:rPr lang="tr-TR" sz="900" dirty="0">
                <a:solidFill>
                  <a:schemeClr val="bg2">
                    <a:lumMod val="50000"/>
                  </a:schemeClr>
                </a:solidFill>
                <a:latin typeface="Calibri" pitchFamily="34" charset="0"/>
                <a:cs typeface="Calibri" pitchFamily="34" charset="0"/>
              </a:rPr>
              <a:t> Bu yürüyüş yolunu / kaldırımı aşağıdaki ifadelerden hangisi en iyi tanımlar?</a:t>
            </a:r>
          </a:p>
        </p:txBody>
      </p:sp>
    </p:spTree>
    <p:extLst>
      <p:ext uri="{BB962C8B-B14F-4D97-AF65-F5344CB8AC3E}">
        <p14:creationId xmlns:p14="http://schemas.microsoft.com/office/powerpoint/2010/main" val="2938399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104</a:t>
            </a:fld>
            <a:endParaRPr lang="en-US">
              <a:solidFill>
                <a:srgbClr val="FFFFFF"/>
              </a:solidFill>
            </a:endParaRPr>
          </a:p>
        </p:txBody>
      </p:sp>
      <p:sp>
        <p:nvSpPr>
          <p:cNvPr id="7" name="Subtitle 4"/>
          <p:cNvSpPr>
            <a:spLocks/>
          </p:cNvSpPr>
          <p:nvPr/>
        </p:nvSpPr>
        <p:spPr bwMode="auto">
          <a:xfrm>
            <a:off x="454173" y="1438544"/>
            <a:ext cx="8783313" cy="808267"/>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Görüşmelerde  deneklere yaşadıkları evin yakınlarında çocukların ya da kendilerinin yararlanabileceği bir park /yeşil alan bulunup bulunmadığı soruldu. </a:t>
            </a:r>
          </a:p>
        </p:txBody>
      </p:sp>
      <p:sp>
        <p:nvSpPr>
          <p:cNvPr id="5" name="Text Box 4"/>
          <p:cNvSpPr txBox="1">
            <a:spLocks noChangeArrowheads="1"/>
          </p:cNvSpPr>
          <p:nvPr/>
        </p:nvSpPr>
        <p:spPr bwMode="auto">
          <a:xfrm>
            <a:off x="1371219" y="424711"/>
            <a:ext cx="4947701"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Yaşanılan Çevreye İlişkin Bulgular</a:t>
            </a:r>
          </a:p>
          <a:p>
            <a:pPr>
              <a:lnSpc>
                <a:spcPts val="2000"/>
              </a:lnSpc>
            </a:pPr>
            <a:r>
              <a:rPr lang="tr-TR" sz="2000" b="1" noProof="1">
                <a:solidFill>
                  <a:srgbClr val="FFFFFF"/>
                </a:solidFill>
                <a:latin typeface="Calibri" pitchFamily="34" charset="0"/>
              </a:rPr>
              <a:t>Evin Yakınlarında Park/Yeşil Alan Var mı?</a:t>
            </a:r>
          </a:p>
        </p:txBody>
      </p:sp>
      <p:graphicFrame>
        <p:nvGraphicFramePr>
          <p:cNvPr id="6" name="Chart 5"/>
          <p:cNvGraphicFramePr/>
          <p:nvPr>
            <p:extLst>
              <p:ext uri="{D42A27DB-BD31-4B8C-83A1-F6EECF244321}">
                <p14:modId xmlns:p14="http://schemas.microsoft.com/office/powerpoint/2010/main" val="3433392087"/>
              </p:ext>
            </p:extLst>
          </p:nvPr>
        </p:nvGraphicFramePr>
        <p:xfrm>
          <a:off x="313509" y="2490652"/>
          <a:ext cx="3971108" cy="2982688"/>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4"/>
          <p:cNvSpPr>
            <a:spLocks/>
          </p:cNvSpPr>
          <p:nvPr/>
        </p:nvSpPr>
        <p:spPr bwMode="auto">
          <a:xfrm>
            <a:off x="4845828" y="2464523"/>
            <a:ext cx="4391658" cy="2094414"/>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Evin çevresinde park/yeşil alan bulunurluk oranı kentsel alanlarda %54 iken bu oran kırsal alanlarda %59 olarak tespit edilmiştir.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Evin yakınlarında park/yeşil alan bulunurluğu Girne ve Lefke’de %69, İskele’de %67, Gazimağusa’da %54, Lefkoşa’da %49 ve Güzelyurt’ta %33’tür. </a:t>
            </a:r>
          </a:p>
        </p:txBody>
      </p:sp>
      <p:sp>
        <p:nvSpPr>
          <p:cNvPr id="9" name="Rectangle 8"/>
          <p:cNvSpPr/>
          <p:nvPr/>
        </p:nvSpPr>
        <p:spPr>
          <a:xfrm>
            <a:off x="241300" y="6221892"/>
            <a:ext cx="8241970" cy="2308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G3.</a:t>
            </a:r>
            <a:r>
              <a:rPr lang="tr-TR" sz="900" dirty="0">
                <a:solidFill>
                  <a:schemeClr val="bg2">
                    <a:lumMod val="50000"/>
                  </a:schemeClr>
                </a:solidFill>
                <a:latin typeface="Calibri" pitchFamily="34" charset="0"/>
                <a:cs typeface="Calibri" pitchFamily="34" charset="0"/>
              </a:rPr>
              <a:t> Yaşadığınız evin yakınlarında sizin, çocuklarınızın ve diğer aile fertlerinin vakit geçirebileceği bir park/yeşil alan var mı?</a:t>
            </a:r>
          </a:p>
        </p:txBody>
      </p:sp>
    </p:spTree>
    <p:extLst>
      <p:ext uri="{BB962C8B-B14F-4D97-AF65-F5344CB8AC3E}">
        <p14:creationId xmlns:p14="http://schemas.microsoft.com/office/powerpoint/2010/main" val="1014382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105</a:t>
            </a:fld>
            <a:endParaRPr lang="en-US" dirty="0">
              <a:solidFill>
                <a:srgbClr val="FFFFFF"/>
              </a:solidFill>
            </a:endParaRPr>
          </a:p>
        </p:txBody>
      </p:sp>
      <p:sp>
        <p:nvSpPr>
          <p:cNvPr id="7" name="Subtitle 4"/>
          <p:cNvSpPr>
            <a:spLocks/>
          </p:cNvSpPr>
          <p:nvPr/>
        </p:nvSpPr>
        <p:spPr bwMode="auto">
          <a:xfrm>
            <a:off x="454173" y="1248044"/>
            <a:ext cx="8783313" cy="808267"/>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büyük çoğunluğu (%86’sı) çocuklarının evin yakınlarında/yakın çevresinde gezmesine, dolaşmasına/vakit geçirmesine izin verdiklerini ifade etmektedir. </a:t>
            </a:r>
          </a:p>
        </p:txBody>
      </p:sp>
      <p:sp>
        <p:nvSpPr>
          <p:cNvPr id="5" name="Text Box 4"/>
          <p:cNvSpPr txBox="1">
            <a:spLocks noChangeArrowheads="1"/>
          </p:cNvSpPr>
          <p:nvPr/>
        </p:nvSpPr>
        <p:spPr bwMode="auto">
          <a:xfrm>
            <a:off x="1371219" y="424711"/>
            <a:ext cx="8132547"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Yaşanılan Çevreye İlişkin Bulgular</a:t>
            </a:r>
          </a:p>
          <a:p>
            <a:pPr>
              <a:lnSpc>
                <a:spcPts val="2000"/>
              </a:lnSpc>
            </a:pPr>
            <a:r>
              <a:rPr lang="tr-TR" b="1" noProof="1">
                <a:solidFill>
                  <a:srgbClr val="FFFFFF"/>
                </a:solidFill>
                <a:latin typeface="Calibri" pitchFamily="34" charset="0"/>
              </a:rPr>
              <a:t>Ebeveynler Çocukların Evin Yakınlarında Oynamasına/Dolaşmasına İzin Veriyor mu?</a:t>
            </a:r>
          </a:p>
        </p:txBody>
      </p:sp>
      <p:graphicFrame>
        <p:nvGraphicFramePr>
          <p:cNvPr id="6" name="Chart 5"/>
          <p:cNvGraphicFramePr/>
          <p:nvPr>
            <p:extLst>
              <p:ext uri="{D42A27DB-BD31-4B8C-83A1-F6EECF244321}">
                <p14:modId xmlns:p14="http://schemas.microsoft.com/office/powerpoint/2010/main" val="4246577566"/>
              </p:ext>
            </p:extLst>
          </p:nvPr>
        </p:nvGraphicFramePr>
        <p:xfrm>
          <a:off x="339632" y="1948896"/>
          <a:ext cx="3840480" cy="2551613"/>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4"/>
          <p:cNvSpPr>
            <a:spLocks/>
          </p:cNvSpPr>
          <p:nvPr/>
        </p:nvSpPr>
        <p:spPr bwMode="auto">
          <a:xfrm>
            <a:off x="4394067" y="1975666"/>
            <a:ext cx="4854434" cy="1545774"/>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oran kentsel alanlarda % 84, kırsal alanlarda ise %90 olarak tespit edilmiştir.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Oranlar Lefke’de %94, Güzelyurt’ta %93, İskele’de %92’yken, Gazimağusa’da %87, Girne’de %85 ve Lefkoşa’da %81 olarak saptanmıştır.</a:t>
            </a:r>
          </a:p>
        </p:txBody>
      </p:sp>
      <p:graphicFrame>
        <p:nvGraphicFramePr>
          <p:cNvPr id="9" name="Chart 8"/>
          <p:cNvGraphicFramePr/>
          <p:nvPr>
            <p:extLst>
              <p:ext uri="{D42A27DB-BD31-4B8C-83A1-F6EECF244321}">
                <p14:modId xmlns:p14="http://schemas.microsoft.com/office/powerpoint/2010/main" val="1362624156"/>
              </p:ext>
            </p:extLst>
          </p:nvPr>
        </p:nvGraphicFramePr>
        <p:xfrm>
          <a:off x="4578468" y="3641269"/>
          <a:ext cx="4925298" cy="2246811"/>
        </p:xfrm>
        <a:graphic>
          <a:graphicData uri="http://schemas.openxmlformats.org/drawingml/2006/chart">
            <c:chart xmlns:c="http://schemas.openxmlformats.org/drawingml/2006/chart" xmlns:r="http://schemas.openxmlformats.org/officeDocument/2006/relationships" r:id="rId3"/>
          </a:graphicData>
        </a:graphic>
      </p:graphicFrame>
      <p:sp>
        <p:nvSpPr>
          <p:cNvPr id="3" name="Right Brace 2"/>
          <p:cNvSpPr/>
          <p:nvPr/>
        </p:nvSpPr>
        <p:spPr>
          <a:xfrm>
            <a:off x="8994799" y="3745771"/>
            <a:ext cx="253702" cy="705394"/>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TextBox 1"/>
          <p:cNvSpPr txBox="1"/>
          <p:nvPr/>
        </p:nvSpPr>
        <p:spPr>
          <a:xfrm>
            <a:off x="9073435" y="3866356"/>
            <a:ext cx="822960" cy="4767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1400" b="1" dirty="0">
                <a:solidFill>
                  <a:srgbClr val="00B050"/>
                </a:solidFill>
              </a:rPr>
              <a:t>%75</a:t>
            </a:r>
          </a:p>
        </p:txBody>
      </p:sp>
      <p:sp>
        <p:nvSpPr>
          <p:cNvPr id="11" name="Right Brace 10"/>
          <p:cNvSpPr/>
          <p:nvPr/>
        </p:nvSpPr>
        <p:spPr>
          <a:xfrm>
            <a:off x="7579639" y="5073841"/>
            <a:ext cx="253702" cy="70539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TextBox 1"/>
          <p:cNvSpPr txBox="1"/>
          <p:nvPr/>
        </p:nvSpPr>
        <p:spPr>
          <a:xfrm>
            <a:off x="7611271" y="5332922"/>
            <a:ext cx="822960" cy="47679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1400" b="1" dirty="0">
                <a:solidFill>
                  <a:srgbClr val="FF0000"/>
                </a:solidFill>
              </a:rPr>
              <a:t>%13</a:t>
            </a:r>
          </a:p>
        </p:txBody>
      </p:sp>
      <p:sp>
        <p:nvSpPr>
          <p:cNvPr id="16" name="Right Arrow 15"/>
          <p:cNvSpPr/>
          <p:nvPr/>
        </p:nvSpPr>
        <p:spPr>
          <a:xfrm rot="1812203">
            <a:off x="2668803" y="3373309"/>
            <a:ext cx="2239430" cy="356223"/>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tr-TR"/>
          </a:p>
        </p:txBody>
      </p:sp>
      <p:sp>
        <p:nvSpPr>
          <p:cNvPr id="17" name="Subtitle 4"/>
          <p:cNvSpPr>
            <a:spLocks/>
          </p:cNvSpPr>
          <p:nvPr/>
        </p:nvSpPr>
        <p:spPr bwMode="auto">
          <a:xfrm>
            <a:off x="300446" y="4725483"/>
            <a:ext cx="3998133" cy="1706886"/>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t>
            </a:r>
            <a:r>
              <a:rPr lang="tr-TR" sz="1600" noProof="1">
                <a:solidFill>
                  <a:srgbClr val="808080"/>
                </a:solidFill>
                <a:latin typeface="Calibri" panose="020F0502020204030204" pitchFamily="34" charset="0"/>
                <a:cs typeface="Arial" charset="0"/>
              </a:rPr>
              <a:t>Ebeveynlerin %75’i çocuklarının evlerinin yakınında dolaşmasından / vakit geçirmesinden rahatsızlık duymadıklarını ifade etmekte. </a:t>
            </a:r>
          </a:p>
          <a:p>
            <a:pPr>
              <a:spcBef>
                <a:spcPts val="600"/>
              </a:spcBef>
              <a:buClr>
                <a:srgbClr val="FF6600"/>
              </a:buClr>
              <a:buSzPct val="120000"/>
              <a:buFont typeface="Wingdings" pitchFamily="2" charset="2"/>
              <a:buChar char="§"/>
            </a:pPr>
            <a:r>
              <a:rPr lang="tr-TR" sz="1600" noProof="1">
                <a:solidFill>
                  <a:srgbClr val="808080"/>
                </a:solidFill>
                <a:latin typeface="Calibri" panose="020F0502020204030204" pitchFamily="34" charset="0"/>
                <a:cs typeface="Arial" charset="0"/>
              </a:rPr>
              <a:t> % 13 civarında küçük bir bölüm ise bundan rahatsız.</a:t>
            </a:r>
          </a:p>
          <a:p>
            <a:pPr>
              <a:spcBef>
                <a:spcPts val="600"/>
              </a:spcBef>
              <a:buClr>
                <a:srgbClr val="FF6600"/>
              </a:buClr>
              <a:buSzPct val="120000"/>
            </a:pPr>
            <a:endParaRPr lang="tr-TR" sz="1700" noProof="1">
              <a:solidFill>
                <a:srgbClr val="808080"/>
              </a:solidFill>
              <a:latin typeface="Calibri" panose="020F0502020204030204" pitchFamily="34" charset="0"/>
              <a:cs typeface="Arial" charset="0"/>
            </a:endParaRPr>
          </a:p>
        </p:txBody>
      </p:sp>
      <p:sp>
        <p:nvSpPr>
          <p:cNvPr id="18" name="Right Arrow 17"/>
          <p:cNvSpPr/>
          <p:nvPr/>
        </p:nvSpPr>
        <p:spPr>
          <a:xfrm rot="10800000">
            <a:off x="4180113" y="4771709"/>
            <a:ext cx="665715" cy="409522"/>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Rectangle 14"/>
          <p:cNvSpPr/>
          <p:nvPr/>
        </p:nvSpPr>
        <p:spPr>
          <a:xfrm>
            <a:off x="4156758" y="5918630"/>
            <a:ext cx="4735531" cy="646331"/>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G4. </a:t>
            </a:r>
            <a:r>
              <a:rPr lang="tr-TR" sz="900" dirty="0">
                <a:solidFill>
                  <a:schemeClr val="bg2">
                    <a:lumMod val="50000"/>
                  </a:schemeClr>
                </a:solidFill>
                <a:latin typeface="Calibri" pitchFamily="34" charset="0"/>
                <a:cs typeface="Calibri" pitchFamily="34" charset="0"/>
              </a:rPr>
              <a:t>Çocuklarınızın evinizin yakınında/ yakın çevresinde oynamasına/ dolaşmasına izin veriyor musunuz? </a:t>
            </a:r>
          </a:p>
          <a:p>
            <a:r>
              <a:rPr lang="tr-TR" sz="900" b="1" dirty="0">
                <a:solidFill>
                  <a:schemeClr val="bg2">
                    <a:lumMod val="50000"/>
                  </a:schemeClr>
                </a:solidFill>
                <a:latin typeface="Calibri" pitchFamily="34" charset="0"/>
                <a:cs typeface="Calibri" pitchFamily="34" charset="0"/>
              </a:rPr>
              <a:t>G5. </a:t>
            </a:r>
            <a:r>
              <a:rPr lang="tr-TR" sz="900" dirty="0">
                <a:solidFill>
                  <a:schemeClr val="bg2">
                    <a:lumMod val="50000"/>
                  </a:schemeClr>
                </a:solidFill>
                <a:latin typeface="Calibri" pitchFamily="34" charset="0"/>
                <a:cs typeface="Calibri" pitchFamily="34" charset="0"/>
              </a:rPr>
              <a:t>Çocuklarınızın evinizin yakınında/ yakın çevresinde oynaması/ dolaşması konusundaki görüşünüzü kartta yazılı ifadelerden hangisi en iyi tanımlar? </a:t>
            </a:r>
          </a:p>
        </p:txBody>
      </p:sp>
    </p:spTree>
    <p:extLst>
      <p:ext uri="{BB962C8B-B14F-4D97-AF65-F5344CB8AC3E}">
        <p14:creationId xmlns:p14="http://schemas.microsoft.com/office/powerpoint/2010/main" val="24290440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395912" cy="2209800"/>
          </a:xfrm>
        </p:spPr>
        <p:txBody>
          <a:bodyPr/>
          <a:lstStyle/>
          <a:p>
            <a:r>
              <a:rPr lang="tr-TR" sz="3200" b="1" u="sng" dirty="0">
                <a:latin typeface="Arial" charset="0"/>
                <a:cs typeface="Arial" charset="0"/>
              </a:rPr>
              <a:t>Çalışma Bulguları</a:t>
            </a:r>
            <a:br>
              <a:rPr lang="tr-TR" sz="3200" b="1" u="sng" dirty="0">
                <a:latin typeface="Arial" charset="0"/>
                <a:cs typeface="Arial" charset="0"/>
              </a:rPr>
            </a:br>
            <a:r>
              <a:rPr lang="tr-TR" dirty="0">
                <a:latin typeface="Arial" charset="0"/>
                <a:cs typeface="Arial" charset="0"/>
              </a:rPr>
              <a:t>VI. Kuzey Kıbrıs’ta Yaşam ve Sorunlar</a:t>
            </a:r>
            <a:endParaRPr lang="tr-TR" sz="3200" dirty="0">
              <a:latin typeface="Arial" charset="0"/>
              <a:cs typeface="Arial" charset="0"/>
            </a:endParaRP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517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107</a:t>
            </a:fld>
            <a:endParaRPr lang="en-US">
              <a:solidFill>
                <a:srgbClr val="FFFFFF"/>
              </a:solidFill>
            </a:endParaRPr>
          </a:p>
        </p:txBody>
      </p:sp>
      <p:sp>
        <p:nvSpPr>
          <p:cNvPr id="7" name="Subtitle 4"/>
          <p:cNvSpPr>
            <a:spLocks/>
          </p:cNvSpPr>
          <p:nvPr/>
        </p:nvSpPr>
        <p:spPr bwMode="auto">
          <a:xfrm>
            <a:off x="454173" y="1438544"/>
            <a:ext cx="8783313" cy="4753249"/>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Araştırma kapasamında ebeveynlere obezite ile mücadelede sorumluluğun kime ait olduğu soruldu ve çeşitli seçeneklerin yer aldığı bir listeden kendileri için en önemli gördükleri ilk 3 tanesini önem sırasına göre (yani 1. sırada X, 2. sırada Y ve 3. sırada Z gibi) belirtmeleri istendi.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Elde edilen sonuçlar basit bir endeks puanlamasına tabi tutuldu. İlk sırada belirtilen her bir seçenek 3, ikinci sırada söylenenler 2, 3. sırada söylenenler de 1 ile ağırlıklandırıldı. Elde edilen kümülatif sonuçlar 100 puan üzerinden tekrar hesaplandı.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t>
            </a:r>
            <a:r>
              <a:rPr lang="tr-TR" sz="1700" b="1" noProof="1">
                <a:solidFill>
                  <a:srgbClr val="808080"/>
                </a:solidFill>
                <a:latin typeface="Calibri" panose="020F0502020204030204" pitchFamily="34" charset="0"/>
                <a:cs typeface="Arial" charset="0"/>
              </a:rPr>
              <a:t>Ebeveynler’in %60’a yakın bir kısmı  bu konudaki sorumluluğun </a:t>
            </a:r>
            <a:r>
              <a:rPr lang="tr-TR" sz="1700" b="1" u="sng" noProof="1">
                <a:solidFill>
                  <a:srgbClr val="808080"/>
                </a:solidFill>
                <a:latin typeface="Calibri" panose="020F0502020204030204" pitchFamily="34" charset="0"/>
                <a:cs typeface="Arial" charset="0"/>
              </a:rPr>
              <a:t>kendilerine ait</a:t>
            </a:r>
            <a:r>
              <a:rPr lang="tr-TR" sz="1700" b="1" noProof="1">
                <a:solidFill>
                  <a:srgbClr val="808080"/>
                </a:solidFill>
                <a:latin typeface="Calibri" panose="020F0502020204030204" pitchFamily="34" charset="0"/>
                <a:cs typeface="Arial" charset="0"/>
              </a:rPr>
              <a:t> olduğunu 1. sırada ifade ettiler.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Endeks puanı hesaplamasına göre de obezite ile mücadelede ilk 3 sorumluluk  makamı sırasıyla  </a:t>
            </a:r>
            <a:r>
              <a:rPr lang="tr-TR" sz="1700" b="1" noProof="1">
                <a:solidFill>
                  <a:srgbClr val="808080"/>
                </a:solidFill>
                <a:latin typeface="Calibri" panose="020F0502020204030204" pitchFamily="34" charset="0"/>
                <a:cs typeface="Arial" charset="0"/>
              </a:rPr>
              <a:t>ebeveynler</a:t>
            </a:r>
            <a:r>
              <a:rPr lang="tr-TR" sz="1700" noProof="1">
                <a:solidFill>
                  <a:srgbClr val="808080"/>
                </a:solidFill>
                <a:latin typeface="Calibri" panose="020F0502020204030204" pitchFamily="34" charset="0"/>
                <a:cs typeface="Arial" charset="0"/>
              </a:rPr>
              <a:t> (31 puan), </a:t>
            </a:r>
            <a:r>
              <a:rPr lang="tr-TR" sz="1700" b="1" noProof="1">
                <a:solidFill>
                  <a:srgbClr val="808080"/>
                </a:solidFill>
                <a:latin typeface="Calibri" panose="020F0502020204030204" pitchFamily="34" charset="0"/>
                <a:cs typeface="Arial" charset="0"/>
              </a:rPr>
              <a:t>kişinin kendisi </a:t>
            </a:r>
            <a:r>
              <a:rPr lang="tr-TR" sz="1700" noProof="1">
                <a:solidFill>
                  <a:srgbClr val="808080"/>
                </a:solidFill>
                <a:latin typeface="Calibri" panose="020F0502020204030204" pitchFamily="34" charset="0"/>
                <a:cs typeface="Arial" charset="0"/>
              </a:rPr>
              <a:t>(29 puan) ve </a:t>
            </a:r>
            <a:r>
              <a:rPr lang="tr-TR" sz="1700" b="1" noProof="1">
                <a:solidFill>
                  <a:srgbClr val="808080"/>
                </a:solidFill>
                <a:latin typeface="Calibri" panose="020F0502020204030204" pitchFamily="34" charset="0"/>
                <a:cs typeface="Arial" charset="0"/>
              </a:rPr>
              <a:t>gıda üreticileri/ithalatçıları</a:t>
            </a:r>
            <a:r>
              <a:rPr lang="tr-TR" sz="1700" noProof="1">
                <a:solidFill>
                  <a:srgbClr val="808080"/>
                </a:solidFill>
                <a:latin typeface="Calibri" panose="020F0502020204030204" pitchFamily="34" charset="0"/>
                <a:cs typeface="Arial" charset="0"/>
              </a:rPr>
              <a:t> (16 puan) olarak belirlenmiştir.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Eğitim kurumları/okulların endeks puanı 8, devletin/hükümetinki ise 3 olarak hesaplanmıştır.</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Sonuçlar, Kuzey Kıbrıs’ta eğitim kurumları ve devlet yöneticilerinin obezite ile mücadelede etkin bir rol oynayamayacağının düşünüldüğü şeklinde de yorumlanabilir.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Dernekler ve sivil toplum örgütleri  ise bu kapsamda neredeyse hiç anılmamıştır. </a:t>
            </a:r>
          </a:p>
        </p:txBody>
      </p:sp>
      <p:sp>
        <p:nvSpPr>
          <p:cNvPr id="5" name="Text Box 4"/>
          <p:cNvSpPr txBox="1">
            <a:spLocks noChangeArrowheads="1"/>
          </p:cNvSpPr>
          <p:nvPr/>
        </p:nvSpPr>
        <p:spPr bwMode="auto">
          <a:xfrm>
            <a:off x="1371219" y="424711"/>
            <a:ext cx="8047524"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Obezite İle Mücadelede Sorumluluğun Kimde Olduğunu Düşünüyorlar?</a:t>
            </a:r>
          </a:p>
        </p:txBody>
      </p:sp>
    </p:spTree>
    <p:extLst>
      <p:ext uri="{BB962C8B-B14F-4D97-AF65-F5344CB8AC3E}">
        <p14:creationId xmlns:p14="http://schemas.microsoft.com/office/powerpoint/2010/main" val="30354298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108</a:t>
            </a:fld>
            <a:endParaRPr lang="en-US">
              <a:solidFill>
                <a:srgbClr val="FFFFFF"/>
              </a:solidFill>
            </a:endParaRPr>
          </a:p>
        </p:txBody>
      </p:sp>
      <p:sp>
        <p:nvSpPr>
          <p:cNvPr id="5" name="Text Box 4"/>
          <p:cNvSpPr txBox="1">
            <a:spLocks noChangeArrowheads="1"/>
          </p:cNvSpPr>
          <p:nvPr/>
        </p:nvSpPr>
        <p:spPr bwMode="auto">
          <a:xfrm>
            <a:off x="1371219" y="424711"/>
            <a:ext cx="8047524"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Obezite İle Mücadelede Sorumluluğun Kimde Olduğunu Düşünüyorlar?</a:t>
            </a:r>
          </a:p>
        </p:txBody>
      </p:sp>
      <p:graphicFrame>
        <p:nvGraphicFramePr>
          <p:cNvPr id="6" name="Chart 5"/>
          <p:cNvGraphicFramePr/>
          <p:nvPr>
            <p:extLst>
              <p:ext uri="{D42A27DB-BD31-4B8C-83A1-F6EECF244321}">
                <p14:modId xmlns:p14="http://schemas.microsoft.com/office/powerpoint/2010/main" val="562527258"/>
              </p:ext>
            </p:extLst>
          </p:nvPr>
        </p:nvGraphicFramePr>
        <p:xfrm>
          <a:off x="894914" y="1404672"/>
          <a:ext cx="6740815" cy="4986595"/>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679263" y="2031772"/>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9263" y="2554285"/>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9263" y="3076797"/>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9263" y="3599310"/>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9263" y="4121825"/>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9263" y="4644338"/>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9263" y="5166852"/>
            <a:ext cx="755033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171500" y="1535382"/>
            <a:ext cx="1056700" cy="369332"/>
          </a:xfrm>
          <a:prstGeom prst="rect">
            <a:avLst/>
          </a:prstGeom>
          <a:noFill/>
        </p:spPr>
        <p:txBody>
          <a:bodyPr wrap="none" rtlCol="0">
            <a:spAutoFit/>
          </a:bodyPr>
          <a:lstStyle/>
          <a:p>
            <a:r>
              <a:rPr lang="tr-TR" b="1" i="1" dirty="0">
                <a:solidFill>
                  <a:srgbClr val="C00000"/>
                </a:solidFill>
              </a:rPr>
              <a:t>31 puan</a:t>
            </a:r>
          </a:p>
        </p:txBody>
      </p:sp>
      <p:sp>
        <p:nvSpPr>
          <p:cNvPr id="16" name="TextBox 15"/>
          <p:cNvSpPr txBox="1"/>
          <p:nvPr/>
        </p:nvSpPr>
        <p:spPr>
          <a:xfrm>
            <a:off x="6917337" y="1085664"/>
            <a:ext cx="1595885" cy="523220"/>
          </a:xfrm>
          <a:prstGeom prst="rect">
            <a:avLst/>
          </a:prstGeom>
          <a:noFill/>
        </p:spPr>
        <p:txBody>
          <a:bodyPr wrap="none" rtlCol="0">
            <a:spAutoFit/>
          </a:bodyPr>
          <a:lstStyle/>
          <a:p>
            <a:pPr algn="ctr"/>
            <a:r>
              <a:rPr lang="tr-TR" sz="1600" b="1" u="sng" dirty="0">
                <a:solidFill>
                  <a:srgbClr val="C00000"/>
                </a:solidFill>
              </a:rPr>
              <a:t>Endeks skoru </a:t>
            </a:r>
          </a:p>
          <a:p>
            <a:pPr algn="ctr"/>
            <a:r>
              <a:rPr lang="tr-TR" sz="1200" dirty="0">
                <a:solidFill>
                  <a:srgbClr val="C00000"/>
                </a:solidFill>
              </a:rPr>
              <a:t>(Toplam = 100 puan)</a:t>
            </a:r>
          </a:p>
        </p:txBody>
      </p:sp>
      <p:sp>
        <p:nvSpPr>
          <p:cNvPr id="17" name="TextBox 16"/>
          <p:cNvSpPr txBox="1"/>
          <p:nvPr/>
        </p:nvSpPr>
        <p:spPr>
          <a:xfrm>
            <a:off x="7171500" y="2126783"/>
            <a:ext cx="1056700" cy="369332"/>
          </a:xfrm>
          <a:prstGeom prst="rect">
            <a:avLst/>
          </a:prstGeom>
          <a:noFill/>
        </p:spPr>
        <p:txBody>
          <a:bodyPr wrap="none" rtlCol="0">
            <a:spAutoFit/>
          </a:bodyPr>
          <a:lstStyle/>
          <a:p>
            <a:r>
              <a:rPr lang="tr-TR" b="1" i="1" dirty="0">
                <a:solidFill>
                  <a:srgbClr val="C00000"/>
                </a:solidFill>
              </a:rPr>
              <a:t>29 puan</a:t>
            </a:r>
          </a:p>
        </p:txBody>
      </p:sp>
      <p:sp>
        <p:nvSpPr>
          <p:cNvPr id="18" name="TextBox 17"/>
          <p:cNvSpPr txBox="1"/>
          <p:nvPr/>
        </p:nvSpPr>
        <p:spPr>
          <a:xfrm>
            <a:off x="7171500" y="2645726"/>
            <a:ext cx="1056700" cy="369332"/>
          </a:xfrm>
          <a:prstGeom prst="rect">
            <a:avLst/>
          </a:prstGeom>
          <a:noFill/>
        </p:spPr>
        <p:txBody>
          <a:bodyPr wrap="none" rtlCol="0">
            <a:spAutoFit/>
          </a:bodyPr>
          <a:lstStyle/>
          <a:p>
            <a:r>
              <a:rPr lang="tr-TR" b="1" i="1" dirty="0">
                <a:solidFill>
                  <a:srgbClr val="C00000"/>
                </a:solidFill>
              </a:rPr>
              <a:t>16 puan</a:t>
            </a:r>
          </a:p>
        </p:txBody>
      </p:sp>
      <p:sp>
        <p:nvSpPr>
          <p:cNvPr id="19" name="TextBox 18"/>
          <p:cNvSpPr txBox="1"/>
          <p:nvPr/>
        </p:nvSpPr>
        <p:spPr>
          <a:xfrm>
            <a:off x="7171500" y="3171812"/>
            <a:ext cx="928459" cy="369332"/>
          </a:xfrm>
          <a:prstGeom prst="rect">
            <a:avLst/>
          </a:prstGeom>
          <a:noFill/>
        </p:spPr>
        <p:txBody>
          <a:bodyPr wrap="none" rtlCol="0">
            <a:spAutoFit/>
          </a:bodyPr>
          <a:lstStyle/>
          <a:p>
            <a:r>
              <a:rPr lang="tr-TR" b="1" i="1" dirty="0">
                <a:solidFill>
                  <a:srgbClr val="C00000"/>
                </a:solidFill>
              </a:rPr>
              <a:t>3 puan</a:t>
            </a:r>
          </a:p>
        </p:txBody>
      </p:sp>
      <p:sp>
        <p:nvSpPr>
          <p:cNvPr id="20" name="TextBox 19"/>
          <p:cNvSpPr txBox="1"/>
          <p:nvPr/>
        </p:nvSpPr>
        <p:spPr>
          <a:xfrm>
            <a:off x="7171500" y="3713304"/>
            <a:ext cx="928459" cy="369332"/>
          </a:xfrm>
          <a:prstGeom prst="rect">
            <a:avLst/>
          </a:prstGeom>
          <a:noFill/>
        </p:spPr>
        <p:txBody>
          <a:bodyPr wrap="none" rtlCol="0">
            <a:spAutoFit/>
          </a:bodyPr>
          <a:lstStyle/>
          <a:p>
            <a:r>
              <a:rPr lang="tr-TR" b="1" i="1" dirty="0">
                <a:solidFill>
                  <a:srgbClr val="C00000"/>
                </a:solidFill>
              </a:rPr>
              <a:t>8 puan</a:t>
            </a:r>
          </a:p>
        </p:txBody>
      </p:sp>
      <p:sp>
        <p:nvSpPr>
          <p:cNvPr id="21" name="TextBox 20"/>
          <p:cNvSpPr txBox="1"/>
          <p:nvPr/>
        </p:nvSpPr>
        <p:spPr>
          <a:xfrm>
            <a:off x="7171500" y="4200201"/>
            <a:ext cx="928459" cy="369332"/>
          </a:xfrm>
          <a:prstGeom prst="rect">
            <a:avLst/>
          </a:prstGeom>
          <a:noFill/>
        </p:spPr>
        <p:txBody>
          <a:bodyPr wrap="none" rtlCol="0">
            <a:spAutoFit/>
          </a:bodyPr>
          <a:lstStyle/>
          <a:p>
            <a:r>
              <a:rPr lang="tr-TR" b="1" i="1" dirty="0">
                <a:solidFill>
                  <a:srgbClr val="C00000"/>
                </a:solidFill>
              </a:rPr>
              <a:t>4 puan</a:t>
            </a:r>
          </a:p>
        </p:txBody>
      </p:sp>
      <p:sp>
        <p:nvSpPr>
          <p:cNvPr id="22" name="TextBox 21"/>
          <p:cNvSpPr txBox="1"/>
          <p:nvPr/>
        </p:nvSpPr>
        <p:spPr>
          <a:xfrm>
            <a:off x="7171500" y="4709645"/>
            <a:ext cx="928459" cy="369332"/>
          </a:xfrm>
          <a:prstGeom prst="rect">
            <a:avLst/>
          </a:prstGeom>
          <a:noFill/>
        </p:spPr>
        <p:txBody>
          <a:bodyPr wrap="none" rtlCol="0">
            <a:spAutoFit/>
          </a:bodyPr>
          <a:lstStyle/>
          <a:p>
            <a:r>
              <a:rPr lang="tr-TR" b="1" i="1" dirty="0">
                <a:solidFill>
                  <a:srgbClr val="C00000"/>
                </a:solidFill>
              </a:rPr>
              <a:t>4 puan</a:t>
            </a:r>
          </a:p>
        </p:txBody>
      </p:sp>
      <p:sp>
        <p:nvSpPr>
          <p:cNvPr id="23" name="TextBox 22"/>
          <p:cNvSpPr txBox="1"/>
          <p:nvPr/>
        </p:nvSpPr>
        <p:spPr>
          <a:xfrm>
            <a:off x="7171500" y="5258293"/>
            <a:ext cx="928459" cy="369332"/>
          </a:xfrm>
          <a:prstGeom prst="rect">
            <a:avLst/>
          </a:prstGeom>
          <a:noFill/>
        </p:spPr>
        <p:txBody>
          <a:bodyPr wrap="none" rtlCol="0">
            <a:spAutoFit/>
          </a:bodyPr>
          <a:lstStyle/>
          <a:p>
            <a:r>
              <a:rPr lang="tr-TR" b="1" i="1" dirty="0">
                <a:solidFill>
                  <a:srgbClr val="C00000"/>
                </a:solidFill>
              </a:rPr>
              <a:t>4 puan</a:t>
            </a:r>
          </a:p>
        </p:txBody>
      </p:sp>
      <p:sp>
        <p:nvSpPr>
          <p:cNvPr id="25" name="TextBox 24"/>
          <p:cNvSpPr txBox="1"/>
          <p:nvPr/>
        </p:nvSpPr>
        <p:spPr>
          <a:xfrm>
            <a:off x="7171500" y="5751113"/>
            <a:ext cx="928459" cy="369332"/>
          </a:xfrm>
          <a:prstGeom prst="rect">
            <a:avLst/>
          </a:prstGeom>
          <a:noFill/>
        </p:spPr>
        <p:txBody>
          <a:bodyPr wrap="none" rtlCol="0">
            <a:spAutoFit/>
          </a:bodyPr>
          <a:lstStyle/>
          <a:p>
            <a:r>
              <a:rPr lang="tr-TR" b="1" i="1" dirty="0">
                <a:solidFill>
                  <a:srgbClr val="C00000"/>
                </a:solidFill>
              </a:rPr>
              <a:t>1 puan</a:t>
            </a:r>
          </a:p>
        </p:txBody>
      </p:sp>
      <p:sp>
        <p:nvSpPr>
          <p:cNvPr id="26" name="Rectangle 25"/>
          <p:cNvSpPr/>
          <p:nvPr/>
        </p:nvSpPr>
        <p:spPr>
          <a:xfrm>
            <a:off x="38350" y="6183792"/>
            <a:ext cx="8241970" cy="3693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H1.</a:t>
            </a:r>
            <a:r>
              <a:rPr lang="tr-TR" sz="900" dirty="0">
                <a:solidFill>
                  <a:schemeClr val="bg2">
                    <a:lumMod val="50000"/>
                  </a:schemeClr>
                </a:solidFill>
                <a:latin typeface="Calibri" pitchFamily="34" charset="0"/>
                <a:cs typeface="Calibri" pitchFamily="34" charset="0"/>
              </a:rPr>
              <a:t> Bildiğiniz gibi, tüm dünya için obezite (aşırı kiloluluk) ciddi bir sorun teşkil etmektedir. Sizce Kuzey Kıbrıs’ta “obezite ile mücadele” konusunda en büyük sorumluluk kimdedir? Lütfen en önemli gördüğünüz 3 tanesini önem sırasına göre belirtir misiniz? </a:t>
            </a:r>
          </a:p>
        </p:txBody>
      </p:sp>
      <p:sp>
        <p:nvSpPr>
          <p:cNvPr id="3" name="Oval 2"/>
          <p:cNvSpPr/>
          <p:nvPr/>
        </p:nvSpPr>
        <p:spPr>
          <a:xfrm>
            <a:off x="8280320" y="1613568"/>
            <a:ext cx="370935" cy="332489"/>
          </a:xfrm>
          <a:prstGeom prst="ellipse">
            <a:avLst/>
          </a:prstGeom>
          <a:solidFill>
            <a:srgbClr val="3A5818"/>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a:t>
            </a:r>
            <a:endParaRPr lang="en-GB" b="1" dirty="0"/>
          </a:p>
        </p:txBody>
      </p:sp>
      <p:sp>
        <p:nvSpPr>
          <p:cNvPr id="28" name="Oval 27"/>
          <p:cNvSpPr/>
          <p:nvPr/>
        </p:nvSpPr>
        <p:spPr>
          <a:xfrm>
            <a:off x="8280320" y="2145204"/>
            <a:ext cx="370935" cy="332489"/>
          </a:xfrm>
          <a:prstGeom prst="ellipse">
            <a:avLst/>
          </a:prstGeom>
          <a:solidFill>
            <a:srgbClr val="00B050"/>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a:t>
            </a:r>
            <a:endParaRPr lang="en-GB" b="1" dirty="0"/>
          </a:p>
        </p:txBody>
      </p:sp>
      <p:sp>
        <p:nvSpPr>
          <p:cNvPr id="29" name="Oval 28"/>
          <p:cNvSpPr/>
          <p:nvPr/>
        </p:nvSpPr>
        <p:spPr>
          <a:xfrm>
            <a:off x="8280320" y="2645726"/>
            <a:ext cx="370935" cy="332489"/>
          </a:xfrm>
          <a:prstGeom prst="ellipse">
            <a:avLst/>
          </a:prstGeom>
          <a:solidFill>
            <a:srgbClr val="FF8029"/>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endParaRPr lang="en-GB"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4817" y="5636968"/>
            <a:ext cx="1026448" cy="53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338" y="1559162"/>
            <a:ext cx="1035324" cy="117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114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109</a:t>
            </a:fld>
            <a:endParaRPr lang="en-US">
              <a:solidFill>
                <a:srgbClr val="FFFFFF"/>
              </a:solidFill>
            </a:endParaRPr>
          </a:p>
        </p:txBody>
      </p:sp>
      <p:sp>
        <p:nvSpPr>
          <p:cNvPr id="7" name="Subtitle 4"/>
          <p:cNvSpPr>
            <a:spLocks/>
          </p:cNvSpPr>
          <p:nvPr/>
        </p:nvSpPr>
        <p:spPr bwMode="auto">
          <a:xfrm>
            <a:off x="454173" y="1438544"/>
            <a:ext cx="8783313" cy="4753249"/>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Araştırma kapsamında ebeveynlere obeziteyi en fazla nelerin tetiklediği de soruldu ve çeşitli seçeneklerin yer aldığı bir listeden kendileri için en önemli gördükleri ilk 3 tanesini önem sırasına göre (yani 1. sırada X, 2. sırada Y ve 3. sırada Z gibi) belirtmeleri istendi.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Elde edilen sonuçlar basit bir endeks puanlamasına tabi tutuldu. İlk sırada belirtilen her bir seçenek 3, ikinci sırada söylenenler 2, 3. sırada söylenenler de 1 ile ağırlıklandırıldı. Elde edilen kümülatif sonuçlar 100 puan üzerinden tekrar hesaplandı.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%26’sı obeziteyi en fazla </a:t>
            </a:r>
            <a:r>
              <a:rPr lang="tr-TR" sz="1700" b="1" noProof="1">
                <a:solidFill>
                  <a:srgbClr val="808080"/>
                </a:solidFill>
                <a:latin typeface="Calibri" panose="020F0502020204030204" pitchFamily="34" charset="0"/>
                <a:cs typeface="Arial" charset="0"/>
              </a:rPr>
              <a:t>bilgisayar, akıllı telefon gibi teknolojik araçların yoğun olarak kullanılması</a:t>
            </a:r>
            <a:r>
              <a:rPr lang="tr-TR" sz="1700" noProof="1">
                <a:solidFill>
                  <a:srgbClr val="808080"/>
                </a:solidFill>
                <a:latin typeface="Calibri" panose="020F0502020204030204" pitchFamily="34" charset="0"/>
                <a:cs typeface="Arial" charset="0"/>
              </a:rPr>
              <a:t>nın tetiklediğini 1.sırada ifade ettiler.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Endeks puanı hesaplamasına göre de obeziteyi tetikleyici ilk 4 unsur sırasıyla  </a:t>
            </a:r>
            <a:r>
              <a:rPr lang="tr-TR" sz="1700" b="1" noProof="1">
                <a:solidFill>
                  <a:srgbClr val="808080"/>
                </a:solidFill>
                <a:latin typeface="Calibri" panose="020F0502020204030204" pitchFamily="34" charset="0"/>
                <a:cs typeface="Arial" charset="0"/>
              </a:rPr>
              <a:t>dengesiz beslenme/beslenme alışkanlıklarındaki bozulmalar </a:t>
            </a:r>
            <a:r>
              <a:rPr lang="tr-TR" sz="1700" noProof="1">
                <a:solidFill>
                  <a:srgbClr val="808080"/>
                </a:solidFill>
                <a:latin typeface="Calibri" panose="020F0502020204030204" pitchFamily="34" charset="0"/>
                <a:cs typeface="Arial" charset="0"/>
              </a:rPr>
              <a:t>(18 puan), </a:t>
            </a:r>
            <a:r>
              <a:rPr lang="tr-TR" sz="1700" b="1" noProof="1">
                <a:solidFill>
                  <a:srgbClr val="808080"/>
                </a:solidFill>
                <a:latin typeface="Calibri" panose="020F0502020204030204" pitchFamily="34" charset="0"/>
                <a:cs typeface="Arial" charset="0"/>
              </a:rPr>
              <a:t>bilgisayar, akıllı telefon kullanımının artışı  </a:t>
            </a:r>
            <a:r>
              <a:rPr lang="tr-TR" sz="1700" noProof="1">
                <a:solidFill>
                  <a:srgbClr val="808080"/>
                </a:solidFill>
                <a:latin typeface="Calibri" panose="020F0502020204030204" pitchFamily="34" charset="0"/>
                <a:cs typeface="Arial" charset="0"/>
              </a:rPr>
              <a:t>(17 puan), </a:t>
            </a:r>
            <a:r>
              <a:rPr lang="tr-TR" sz="1700" b="1" noProof="1">
                <a:solidFill>
                  <a:srgbClr val="808080"/>
                </a:solidFill>
                <a:latin typeface="Calibri" panose="020F0502020204030204" pitchFamily="34" charset="0"/>
                <a:cs typeface="Arial" charset="0"/>
              </a:rPr>
              <a:t>her yere arabayla gitme isteği  </a:t>
            </a:r>
            <a:r>
              <a:rPr lang="tr-TR" sz="1700" noProof="1">
                <a:solidFill>
                  <a:srgbClr val="808080"/>
                </a:solidFill>
                <a:latin typeface="Calibri" panose="020F0502020204030204" pitchFamily="34" charset="0"/>
                <a:cs typeface="Arial" charset="0"/>
              </a:rPr>
              <a:t>(15 puan) ve </a:t>
            </a:r>
            <a:r>
              <a:rPr lang="tr-TR" sz="1700" b="1" noProof="1">
                <a:solidFill>
                  <a:srgbClr val="808080"/>
                </a:solidFill>
                <a:latin typeface="Calibri" panose="020F0502020204030204" pitchFamily="34" charset="0"/>
                <a:cs typeface="Arial" charset="0"/>
              </a:rPr>
              <a:t>şekerli yiyeceklerin fazla tüketilmesi </a:t>
            </a:r>
            <a:r>
              <a:rPr lang="tr-TR" sz="1700" noProof="1">
                <a:solidFill>
                  <a:srgbClr val="808080"/>
                </a:solidFill>
                <a:latin typeface="Calibri" panose="020F0502020204030204" pitchFamily="34" charset="0"/>
                <a:cs typeface="Arial" charset="0"/>
              </a:rPr>
              <a:t>(15 puan) olarak belirlenmiştir.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4 önemli tektikleyiciyi 11 endeks puanıyla </a:t>
            </a:r>
            <a:r>
              <a:rPr lang="tr-TR" sz="1700" b="1" noProof="1">
                <a:solidFill>
                  <a:srgbClr val="808080"/>
                </a:solidFill>
                <a:latin typeface="Calibri" panose="020F0502020204030204" pitchFamily="34" charset="0"/>
                <a:cs typeface="Arial" charset="0"/>
              </a:rPr>
              <a:t>yeterli fiziksel aktivite yapılmaması </a:t>
            </a:r>
            <a:r>
              <a:rPr lang="tr-TR" sz="1700" noProof="1">
                <a:solidFill>
                  <a:srgbClr val="808080"/>
                </a:solidFill>
                <a:latin typeface="Calibri" panose="020F0502020204030204" pitchFamily="34" charset="0"/>
                <a:cs typeface="Arial" charset="0"/>
              </a:rPr>
              <a:t>ve 10 endeks puanıyla </a:t>
            </a:r>
            <a:r>
              <a:rPr lang="tr-TR" sz="1700" b="1" noProof="1">
                <a:solidFill>
                  <a:srgbClr val="808080"/>
                </a:solidFill>
                <a:latin typeface="Calibri" panose="020F0502020204030204" pitchFamily="34" charset="0"/>
                <a:cs typeface="Arial" charset="0"/>
              </a:rPr>
              <a:t>gazlı/kolalı içeceklerle kahve ve çayın fazla tüketilmesi </a:t>
            </a:r>
            <a:r>
              <a:rPr lang="tr-TR" sz="1700" noProof="1">
                <a:solidFill>
                  <a:srgbClr val="808080"/>
                </a:solidFill>
                <a:latin typeface="Calibri" panose="020F0502020204030204" pitchFamily="34" charset="0"/>
                <a:cs typeface="Arial" charset="0"/>
              </a:rPr>
              <a:t>izlemektedir.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t>
            </a:r>
            <a:r>
              <a:rPr lang="tr-TR" sz="1700" b="1" noProof="1">
                <a:solidFill>
                  <a:srgbClr val="808080"/>
                </a:solidFill>
                <a:latin typeface="Calibri" panose="020F0502020204030204" pitchFamily="34" charset="0"/>
                <a:cs typeface="Arial" charset="0"/>
              </a:rPr>
              <a:t>Medyada işlenmiş/ hazır gıda reklamlarının artışı </a:t>
            </a:r>
            <a:r>
              <a:rPr lang="tr-TR" sz="1700" noProof="1">
                <a:solidFill>
                  <a:srgbClr val="808080"/>
                </a:solidFill>
                <a:latin typeface="Calibri" panose="020F0502020204030204" pitchFamily="34" charset="0"/>
                <a:cs typeface="Arial" charset="0"/>
              </a:rPr>
              <a:t>(2 puan) ve </a:t>
            </a:r>
            <a:r>
              <a:rPr lang="tr-TR" sz="1700" b="1" noProof="1">
                <a:solidFill>
                  <a:srgbClr val="808080"/>
                </a:solidFill>
                <a:latin typeface="Calibri" panose="020F0502020204030204" pitchFamily="34" charset="0"/>
                <a:cs typeface="Arial" charset="0"/>
              </a:rPr>
              <a:t>alkol tüketiminin artışı </a:t>
            </a:r>
            <a:r>
              <a:rPr lang="tr-TR" sz="1700" noProof="1">
                <a:solidFill>
                  <a:srgbClr val="808080"/>
                </a:solidFill>
                <a:latin typeface="Calibri" panose="020F0502020204030204" pitchFamily="34" charset="0"/>
                <a:cs typeface="Arial" charset="0"/>
              </a:rPr>
              <a:t>(1 puan) en alt sıralarda yer almaktadır. </a:t>
            </a:r>
          </a:p>
        </p:txBody>
      </p:sp>
      <p:sp>
        <p:nvSpPr>
          <p:cNvPr id="5" name="Text Box 4"/>
          <p:cNvSpPr txBox="1">
            <a:spLocks noChangeArrowheads="1"/>
          </p:cNvSpPr>
          <p:nvPr/>
        </p:nvSpPr>
        <p:spPr bwMode="auto">
          <a:xfrm>
            <a:off x="1371219" y="424711"/>
            <a:ext cx="653614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Obeziteyi En Fazla Nelerin Tetiklediğini Düşünüyorlar?</a:t>
            </a:r>
          </a:p>
        </p:txBody>
      </p:sp>
    </p:spTree>
    <p:extLst>
      <p:ext uri="{BB962C8B-B14F-4D97-AF65-F5344CB8AC3E}">
        <p14:creationId xmlns:p14="http://schemas.microsoft.com/office/powerpoint/2010/main" val="410942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11</a:t>
            </a:fld>
            <a:endParaRPr lang="en-US" dirty="0">
              <a:solidFill>
                <a:srgbClr val="FFFFFF"/>
              </a:solidFill>
            </a:endParaRPr>
          </a:p>
        </p:txBody>
      </p:sp>
      <p:sp>
        <p:nvSpPr>
          <p:cNvPr id="3" name="Text Box 4"/>
          <p:cNvSpPr txBox="1">
            <a:spLocks noChangeArrowheads="1"/>
          </p:cNvSpPr>
          <p:nvPr/>
        </p:nvSpPr>
        <p:spPr bwMode="auto">
          <a:xfrm>
            <a:off x="1535115" y="165276"/>
            <a:ext cx="2315314"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en-GB" sz="2800" b="1" noProof="1">
                <a:solidFill>
                  <a:srgbClr val="FFFFFF"/>
                </a:solidFill>
                <a:latin typeface="Calibri" pitchFamily="34" charset="0"/>
              </a:rPr>
              <a:t>Yöntem</a:t>
            </a:r>
            <a:r>
              <a:rPr lang="tr-TR" sz="2800" b="1" noProof="1">
                <a:solidFill>
                  <a:srgbClr val="FFFFFF"/>
                </a:solidFill>
                <a:latin typeface="Calibri" pitchFamily="34" charset="0"/>
              </a:rPr>
              <a:t>, </a:t>
            </a:r>
            <a:r>
              <a:rPr lang="tr-TR" sz="2000" b="1" i="1" noProof="1">
                <a:solidFill>
                  <a:srgbClr val="FFFFFF"/>
                </a:solidFill>
                <a:latin typeface="Calibri" pitchFamily="34" charset="0"/>
              </a:rPr>
              <a:t>devamı</a:t>
            </a:r>
            <a:endParaRPr lang="tr-TR" sz="1600" b="1" i="1" noProof="1">
              <a:solidFill>
                <a:srgbClr val="FFFFFF"/>
              </a:solidFill>
              <a:latin typeface="Calibri" pitchFamily="34" charset="0"/>
            </a:endParaRPr>
          </a:p>
        </p:txBody>
      </p:sp>
      <p:sp>
        <p:nvSpPr>
          <p:cNvPr id="4" name="Rectangle 6"/>
          <p:cNvSpPr>
            <a:spLocks noChangeArrowheads="1"/>
          </p:cNvSpPr>
          <p:nvPr/>
        </p:nvSpPr>
        <p:spPr bwMode="auto">
          <a:xfrm>
            <a:off x="433030" y="1796348"/>
            <a:ext cx="8943231" cy="4639699"/>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a:t>
            </a:r>
            <a:r>
              <a:rPr lang="tr-TR" noProof="1">
                <a:solidFill>
                  <a:srgbClr val="808080"/>
                </a:solidFill>
                <a:latin typeface="Calibri" panose="020F0502020204030204" pitchFamily="34" charset="0"/>
                <a:cs typeface="Arial" charset="0"/>
              </a:rPr>
              <a:t>Ancak anketin tam geçerliliğinin olması için çocuğa ve hane halkının görüşlerine ve alışkanlıklarına ilişkin tüm verilerin alınmış olması kriteri baz alınmıştır. Aile çocuklarına ilişkin ölçüm yapılmasına izin vermiş ve ankette yer alan konulara ilişkin genel görüşlerini ifade etmiş ancak kendi fiziksel ölçülerinin alınmasına rıza göstermemişse bu görüşmeler de geçerli olarak kabul edilmiştir. Bu uygulamaya «tesadüfilik» ve «temsiliyet» kriterlerinin tam olarak sağlanabilmesi için gidilmiştir.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Saha çalışması öncesinde detaylı bir örneklem planı oluşturulmuş ve bu plan Kıbrıs Türk Diyabet Derneği’nin görüşlerine sunulmuştur. Derneğin onayı sonrasında, her bir ilçede kent ve kır kapsamına giren yerleşim birimleri saptanmış, özellikle kırsal kesim anketlerinde hangi bucak ya da köylerin ziyaret edileceği belirlenmiştir.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Ziyaret edilecek bucak ve köylerin seçimi de tesadüfilik prensibi çerçevesinde gerçekleştirilmiştir. Seçilen köylerde hedeflenen sayıda görüşme gerçekleştirilememesi ihtimali de gözönüne alınarak her bir köy için altenatif köy ya da köyler de saptanmıştır.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Sonuç olarak, çalışmada </a:t>
            </a:r>
            <a:r>
              <a:rPr lang="tr-TR" altLang="en-US" b="1" dirty="0">
                <a:solidFill>
                  <a:srgbClr val="808080"/>
                </a:solidFill>
                <a:latin typeface="Calibri" panose="020F0502020204030204" pitchFamily="34" charset="0"/>
                <a:cs typeface="Arial" charset="0"/>
              </a:rPr>
              <a:t>çok aşamalı tesadüfi örneklem</a:t>
            </a:r>
            <a:r>
              <a:rPr lang="tr-TR" altLang="en-US" dirty="0">
                <a:solidFill>
                  <a:srgbClr val="808080"/>
                </a:solidFill>
                <a:latin typeface="Calibri" panose="020F0502020204030204" pitchFamily="34" charset="0"/>
                <a:cs typeface="Arial" charset="0"/>
              </a:rPr>
              <a:t> (multi-stage random sampling) yöntemi kullanılmıştır.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766" y="432549"/>
            <a:ext cx="1971527" cy="1309022"/>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48401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110</a:t>
            </a:fld>
            <a:endParaRPr lang="en-US">
              <a:solidFill>
                <a:srgbClr val="FFFFFF"/>
              </a:solidFill>
            </a:endParaRPr>
          </a:p>
        </p:txBody>
      </p:sp>
      <p:graphicFrame>
        <p:nvGraphicFramePr>
          <p:cNvPr id="6" name="Chart 5"/>
          <p:cNvGraphicFramePr/>
          <p:nvPr>
            <p:extLst>
              <p:ext uri="{D42A27DB-BD31-4B8C-83A1-F6EECF244321}">
                <p14:modId xmlns:p14="http://schemas.microsoft.com/office/powerpoint/2010/main" val="1162588933"/>
              </p:ext>
            </p:extLst>
          </p:nvPr>
        </p:nvGraphicFramePr>
        <p:xfrm>
          <a:off x="640081" y="1410789"/>
          <a:ext cx="7471954" cy="498659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1371219" y="424711"/>
            <a:ext cx="653614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Obeziteyi En Fazla Nelerin Tetiklediğini Düşünüyorlar?</a:t>
            </a:r>
          </a:p>
        </p:txBody>
      </p:sp>
      <p:sp>
        <p:nvSpPr>
          <p:cNvPr id="5" name="TextBox 4"/>
          <p:cNvSpPr txBox="1"/>
          <p:nvPr/>
        </p:nvSpPr>
        <p:spPr>
          <a:xfrm>
            <a:off x="8129754" y="1541415"/>
            <a:ext cx="958917" cy="338554"/>
          </a:xfrm>
          <a:prstGeom prst="rect">
            <a:avLst/>
          </a:prstGeom>
          <a:noFill/>
        </p:spPr>
        <p:txBody>
          <a:bodyPr wrap="none" rtlCol="0">
            <a:spAutoFit/>
          </a:bodyPr>
          <a:lstStyle/>
          <a:p>
            <a:r>
              <a:rPr lang="tr-TR" sz="1600" b="1" i="1" dirty="0">
                <a:solidFill>
                  <a:srgbClr val="C00000"/>
                </a:solidFill>
              </a:rPr>
              <a:t>17 puan</a:t>
            </a:r>
          </a:p>
        </p:txBody>
      </p:sp>
      <p:sp>
        <p:nvSpPr>
          <p:cNvPr id="8" name="TextBox 7"/>
          <p:cNvSpPr txBox="1"/>
          <p:nvPr/>
        </p:nvSpPr>
        <p:spPr>
          <a:xfrm>
            <a:off x="8129754" y="2054438"/>
            <a:ext cx="958917" cy="338554"/>
          </a:xfrm>
          <a:prstGeom prst="rect">
            <a:avLst/>
          </a:prstGeom>
          <a:noFill/>
        </p:spPr>
        <p:txBody>
          <a:bodyPr wrap="none" rtlCol="0">
            <a:spAutoFit/>
          </a:bodyPr>
          <a:lstStyle/>
          <a:p>
            <a:r>
              <a:rPr lang="tr-TR" sz="1600" b="1" i="1" dirty="0">
                <a:solidFill>
                  <a:srgbClr val="C00000"/>
                </a:solidFill>
              </a:rPr>
              <a:t>18 puan</a:t>
            </a:r>
          </a:p>
        </p:txBody>
      </p:sp>
      <p:sp>
        <p:nvSpPr>
          <p:cNvPr id="9" name="TextBox 8"/>
          <p:cNvSpPr txBox="1"/>
          <p:nvPr/>
        </p:nvSpPr>
        <p:spPr>
          <a:xfrm>
            <a:off x="8129754" y="2560318"/>
            <a:ext cx="958917" cy="338554"/>
          </a:xfrm>
          <a:prstGeom prst="rect">
            <a:avLst/>
          </a:prstGeom>
          <a:noFill/>
        </p:spPr>
        <p:txBody>
          <a:bodyPr wrap="none" rtlCol="0">
            <a:spAutoFit/>
          </a:bodyPr>
          <a:lstStyle/>
          <a:p>
            <a:r>
              <a:rPr lang="tr-TR" sz="1600" b="1" i="1" dirty="0">
                <a:solidFill>
                  <a:srgbClr val="C00000"/>
                </a:solidFill>
              </a:rPr>
              <a:t>15 puan</a:t>
            </a:r>
          </a:p>
        </p:txBody>
      </p:sp>
      <p:sp>
        <p:nvSpPr>
          <p:cNvPr id="10" name="TextBox 9"/>
          <p:cNvSpPr txBox="1"/>
          <p:nvPr/>
        </p:nvSpPr>
        <p:spPr>
          <a:xfrm>
            <a:off x="8129754" y="3008026"/>
            <a:ext cx="958917" cy="338554"/>
          </a:xfrm>
          <a:prstGeom prst="rect">
            <a:avLst/>
          </a:prstGeom>
          <a:noFill/>
        </p:spPr>
        <p:txBody>
          <a:bodyPr wrap="none" rtlCol="0">
            <a:spAutoFit/>
          </a:bodyPr>
          <a:lstStyle/>
          <a:p>
            <a:r>
              <a:rPr lang="tr-TR" sz="1600" b="1" i="1" dirty="0">
                <a:solidFill>
                  <a:srgbClr val="C00000"/>
                </a:solidFill>
              </a:rPr>
              <a:t>15 puan</a:t>
            </a:r>
          </a:p>
        </p:txBody>
      </p:sp>
      <p:sp>
        <p:nvSpPr>
          <p:cNvPr id="11" name="TextBox 10"/>
          <p:cNvSpPr txBox="1"/>
          <p:nvPr/>
        </p:nvSpPr>
        <p:spPr>
          <a:xfrm>
            <a:off x="8145015" y="3510329"/>
            <a:ext cx="943656" cy="338554"/>
          </a:xfrm>
          <a:prstGeom prst="rect">
            <a:avLst/>
          </a:prstGeom>
          <a:noFill/>
        </p:spPr>
        <p:txBody>
          <a:bodyPr wrap="none" rtlCol="0">
            <a:spAutoFit/>
          </a:bodyPr>
          <a:lstStyle/>
          <a:p>
            <a:r>
              <a:rPr lang="tr-TR" sz="1600" b="1" i="1" dirty="0">
                <a:solidFill>
                  <a:srgbClr val="C00000"/>
                </a:solidFill>
              </a:rPr>
              <a:t>11 puan</a:t>
            </a:r>
          </a:p>
        </p:txBody>
      </p:sp>
      <p:sp>
        <p:nvSpPr>
          <p:cNvPr id="12" name="TextBox 11"/>
          <p:cNvSpPr txBox="1"/>
          <p:nvPr/>
        </p:nvSpPr>
        <p:spPr>
          <a:xfrm>
            <a:off x="8129754" y="3997226"/>
            <a:ext cx="958917" cy="338554"/>
          </a:xfrm>
          <a:prstGeom prst="rect">
            <a:avLst/>
          </a:prstGeom>
          <a:noFill/>
        </p:spPr>
        <p:txBody>
          <a:bodyPr wrap="none" rtlCol="0">
            <a:spAutoFit/>
          </a:bodyPr>
          <a:lstStyle/>
          <a:p>
            <a:r>
              <a:rPr lang="tr-TR" sz="1600" b="1" i="1" dirty="0">
                <a:solidFill>
                  <a:srgbClr val="C00000"/>
                </a:solidFill>
              </a:rPr>
              <a:t>10 puan</a:t>
            </a:r>
          </a:p>
        </p:txBody>
      </p:sp>
      <p:sp>
        <p:nvSpPr>
          <p:cNvPr id="13" name="TextBox 12"/>
          <p:cNvSpPr txBox="1"/>
          <p:nvPr/>
        </p:nvSpPr>
        <p:spPr>
          <a:xfrm>
            <a:off x="8243568" y="4402166"/>
            <a:ext cx="845103" cy="338554"/>
          </a:xfrm>
          <a:prstGeom prst="rect">
            <a:avLst/>
          </a:prstGeom>
          <a:noFill/>
        </p:spPr>
        <p:txBody>
          <a:bodyPr wrap="none" rtlCol="0">
            <a:spAutoFit/>
          </a:bodyPr>
          <a:lstStyle/>
          <a:p>
            <a:r>
              <a:rPr lang="tr-TR" sz="1600" b="1" i="1" dirty="0">
                <a:solidFill>
                  <a:srgbClr val="C00000"/>
                </a:solidFill>
              </a:rPr>
              <a:t>6 puan</a:t>
            </a:r>
          </a:p>
        </p:txBody>
      </p:sp>
      <p:sp>
        <p:nvSpPr>
          <p:cNvPr id="14" name="TextBox 13"/>
          <p:cNvSpPr txBox="1"/>
          <p:nvPr/>
        </p:nvSpPr>
        <p:spPr>
          <a:xfrm>
            <a:off x="8243568" y="5355759"/>
            <a:ext cx="845103" cy="338554"/>
          </a:xfrm>
          <a:prstGeom prst="rect">
            <a:avLst/>
          </a:prstGeom>
          <a:noFill/>
        </p:spPr>
        <p:txBody>
          <a:bodyPr wrap="none" rtlCol="0">
            <a:spAutoFit/>
          </a:bodyPr>
          <a:lstStyle/>
          <a:p>
            <a:r>
              <a:rPr lang="tr-TR" sz="1600" b="1" i="1" dirty="0">
                <a:solidFill>
                  <a:srgbClr val="C00000"/>
                </a:solidFill>
              </a:rPr>
              <a:t>4 puan</a:t>
            </a:r>
          </a:p>
        </p:txBody>
      </p:sp>
      <p:sp>
        <p:nvSpPr>
          <p:cNvPr id="15" name="TextBox 14"/>
          <p:cNvSpPr txBox="1"/>
          <p:nvPr/>
        </p:nvSpPr>
        <p:spPr>
          <a:xfrm>
            <a:off x="8243568" y="4872428"/>
            <a:ext cx="845103" cy="338554"/>
          </a:xfrm>
          <a:prstGeom prst="rect">
            <a:avLst/>
          </a:prstGeom>
          <a:noFill/>
        </p:spPr>
        <p:txBody>
          <a:bodyPr wrap="none" rtlCol="0">
            <a:spAutoFit/>
          </a:bodyPr>
          <a:lstStyle/>
          <a:p>
            <a:r>
              <a:rPr lang="tr-TR" sz="1600" b="1" i="1" dirty="0">
                <a:solidFill>
                  <a:srgbClr val="C00000"/>
                </a:solidFill>
              </a:rPr>
              <a:t>3 puan</a:t>
            </a:r>
          </a:p>
        </p:txBody>
      </p:sp>
      <p:sp>
        <p:nvSpPr>
          <p:cNvPr id="16" name="TextBox 15"/>
          <p:cNvSpPr txBox="1"/>
          <p:nvPr/>
        </p:nvSpPr>
        <p:spPr>
          <a:xfrm>
            <a:off x="8243568" y="5786832"/>
            <a:ext cx="845103" cy="338554"/>
          </a:xfrm>
          <a:prstGeom prst="rect">
            <a:avLst/>
          </a:prstGeom>
          <a:noFill/>
        </p:spPr>
        <p:txBody>
          <a:bodyPr wrap="none" rtlCol="0">
            <a:spAutoFit/>
          </a:bodyPr>
          <a:lstStyle/>
          <a:p>
            <a:r>
              <a:rPr lang="tr-TR" sz="1600" b="1" i="1" dirty="0">
                <a:solidFill>
                  <a:srgbClr val="C00000"/>
                </a:solidFill>
              </a:rPr>
              <a:t>1 puan</a:t>
            </a:r>
          </a:p>
        </p:txBody>
      </p:sp>
      <p:sp>
        <p:nvSpPr>
          <p:cNvPr id="17" name="TextBox 16"/>
          <p:cNvSpPr txBox="1"/>
          <p:nvPr/>
        </p:nvSpPr>
        <p:spPr>
          <a:xfrm>
            <a:off x="7871152" y="1056131"/>
            <a:ext cx="1595885" cy="523220"/>
          </a:xfrm>
          <a:prstGeom prst="rect">
            <a:avLst/>
          </a:prstGeom>
          <a:noFill/>
        </p:spPr>
        <p:txBody>
          <a:bodyPr wrap="none" rtlCol="0">
            <a:spAutoFit/>
          </a:bodyPr>
          <a:lstStyle/>
          <a:p>
            <a:pPr algn="ctr"/>
            <a:r>
              <a:rPr lang="tr-TR" sz="1600" b="1" u="sng" dirty="0">
                <a:solidFill>
                  <a:srgbClr val="C00000"/>
                </a:solidFill>
              </a:rPr>
              <a:t>Endeks skoru </a:t>
            </a:r>
          </a:p>
          <a:p>
            <a:pPr algn="ctr"/>
            <a:r>
              <a:rPr lang="tr-TR" sz="1200" dirty="0">
                <a:solidFill>
                  <a:srgbClr val="C00000"/>
                </a:solidFill>
              </a:rPr>
              <a:t>(Toplam = 100 puan)</a:t>
            </a:r>
          </a:p>
        </p:txBody>
      </p:sp>
      <p:sp>
        <p:nvSpPr>
          <p:cNvPr id="21" name="Rectangle 20"/>
          <p:cNvSpPr/>
          <p:nvPr/>
        </p:nvSpPr>
        <p:spPr>
          <a:xfrm>
            <a:off x="72854" y="6305034"/>
            <a:ext cx="7505700" cy="2308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H2.</a:t>
            </a:r>
            <a:r>
              <a:rPr lang="tr-TR" sz="900" dirty="0">
                <a:solidFill>
                  <a:schemeClr val="bg2">
                    <a:lumMod val="50000"/>
                  </a:schemeClr>
                </a:solidFill>
                <a:latin typeface="Calibri" pitchFamily="34" charset="0"/>
                <a:cs typeface="Calibri" pitchFamily="34" charset="0"/>
              </a:rPr>
              <a:t> Peki sizce fazla kiloyu / obeziteyi en fazla tetikleyen konular nelerdir? Lütfen en önemli gördüğünüz 3 tanesini önem sırasına göre belirtir misiniz? </a:t>
            </a:r>
          </a:p>
        </p:txBody>
      </p:sp>
      <p:sp>
        <p:nvSpPr>
          <p:cNvPr id="22" name="Oval 21"/>
          <p:cNvSpPr/>
          <p:nvPr/>
        </p:nvSpPr>
        <p:spPr>
          <a:xfrm>
            <a:off x="9160172" y="2079372"/>
            <a:ext cx="370935" cy="332489"/>
          </a:xfrm>
          <a:prstGeom prst="ellipse">
            <a:avLst/>
          </a:prstGeom>
          <a:solidFill>
            <a:srgbClr val="3A5818"/>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a:t>
            </a:r>
            <a:endParaRPr lang="en-GB" b="1" dirty="0"/>
          </a:p>
        </p:txBody>
      </p:sp>
      <p:sp>
        <p:nvSpPr>
          <p:cNvPr id="23" name="Oval 22"/>
          <p:cNvSpPr/>
          <p:nvPr/>
        </p:nvSpPr>
        <p:spPr>
          <a:xfrm>
            <a:off x="9160172" y="1567262"/>
            <a:ext cx="370935" cy="332489"/>
          </a:xfrm>
          <a:prstGeom prst="ellipse">
            <a:avLst/>
          </a:prstGeom>
          <a:solidFill>
            <a:srgbClr val="00B050"/>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a:t>
            </a:r>
            <a:endParaRPr lang="en-GB" b="1" dirty="0"/>
          </a:p>
        </p:txBody>
      </p:sp>
      <p:sp>
        <p:nvSpPr>
          <p:cNvPr id="24" name="Oval 23"/>
          <p:cNvSpPr/>
          <p:nvPr/>
        </p:nvSpPr>
        <p:spPr>
          <a:xfrm>
            <a:off x="9160172" y="2576718"/>
            <a:ext cx="370935" cy="332489"/>
          </a:xfrm>
          <a:prstGeom prst="ellipse">
            <a:avLst/>
          </a:prstGeom>
          <a:solidFill>
            <a:srgbClr val="FF8029"/>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endParaRPr lang="en-GB" b="1" dirty="0"/>
          </a:p>
        </p:txBody>
      </p:sp>
      <p:sp>
        <p:nvSpPr>
          <p:cNvPr id="25" name="Oval 24"/>
          <p:cNvSpPr/>
          <p:nvPr/>
        </p:nvSpPr>
        <p:spPr>
          <a:xfrm>
            <a:off x="9160172" y="3048992"/>
            <a:ext cx="370935" cy="332489"/>
          </a:xfrm>
          <a:prstGeom prst="ellipse">
            <a:avLst/>
          </a:prstGeom>
          <a:solidFill>
            <a:srgbClr val="FF8029"/>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endParaRPr lang="en-GB"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4" y="2287806"/>
            <a:ext cx="1222523" cy="122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6813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111</a:t>
            </a:fld>
            <a:endParaRPr lang="en-US">
              <a:solidFill>
                <a:srgbClr val="FFFFFF"/>
              </a:solidFill>
            </a:endParaRPr>
          </a:p>
        </p:txBody>
      </p:sp>
      <p:sp>
        <p:nvSpPr>
          <p:cNvPr id="7" name="Subtitle 4"/>
          <p:cNvSpPr>
            <a:spLocks/>
          </p:cNvSpPr>
          <p:nvPr/>
        </p:nvSpPr>
        <p:spPr bwMode="auto">
          <a:xfrm>
            <a:off x="454173" y="1438544"/>
            <a:ext cx="8783313" cy="4753249"/>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gıda alışverişi yaparlarken en çok hangi hususlara dikkat ettikleri sorulduğunda 1. sırada ve açık arayla (%65) </a:t>
            </a:r>
            <a:r>
              <a:rPr lang="tr-TR" sz="1700" b="1" noProof="1">
                <a:solidFill>
                  <a:srgbClr val="808080"/>
                </a:solidFill>
                <a:latin typeface="Calibri" panose="020F0502020204030204" pitchFamily="34" charset="0"/>
                <a:cs typeface="Arial" charset="0"/>
              </a:rPr>
              <a:t>ürünün son kullanma tarihi </a:t>
            </a:r>
            <a:r>
              <a:rPr lang="tr-TR" sz="1700" noProof="1">
                <a:solidFill>
                  <a:srgbClr val="808080"/>
                </a:solidFill>
                <a:latin typeface="Calibri" panose="020F0502020204030204" pitchFamily="34" charset="0"/>
                <a:cs typeface="Arial" charset="0"/>
              </a:rPr>
              <a:t>ifade edilmiştir. Bu % 12 ile </a:t>
            </a:r>
            <a:r>
              <a:rPr lang="tr-TR" sz="1700" b="1" noProof="1">
                <a:solidFill>
                  <a:srgbClr val="808080"/>
                </a:solidFill>
                <a:latin typeface="Calibri" panose="020F0502020204030204" pitchFamily="34" charset="0"/>
                <a:cs typeface="Arial" charset="0"/>
              </a:rPr>
              <a:t>ürünün fiyatı </a:t>
            </a:r>
            <a:r>
              <a:rPr lang="tr-TR" sz="1700" noProof="1">
                <a:solidFill>
                  <a:srgbClr val="808080"/>
                </a:solidFill>
                <a:latin typeface="Calibri" panose="020F0502020204030204" pitchFamily="34" charset="0"/>
                <a:cs typeface="Arial" charset="0"/>
              </a:rPr>
              <a:t>izlemektedir.</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Toplam cevaplarda ise ürünün son kullanma tarihi (%86), ürünün fiyatı (%52) ve markası (%50) en çok ifade edilen ilk 3 özelliktir.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 tercihlerinin önemini daha belirgin biçimde anlayabilmek için önceki 2 soruda olduğu gibi, burada da elde edilen sonuçlar endeks puanlamasına tabi tutuldu. İlk sırada belirtilen her bir seçenek 3, ikinci sırada söylenenler 2, 3. sırada söylenenler de 1 ile ağırlıklandırıldı. Elde edilen kümülatif sonuçlar 100 puan üzerinden tekrar hesaplandı.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Endeks puanı hesaplamasına göre de ebeveynlerin gıda ürünü satın alırlarken en fazla önem verdikleri ilk 3 unsur sırasıyla </a:t>
            </a:r>
            <a:r>
              <a:rPr lang="tr-TR" sz="1700" b="1" noProof="1">
                <a:solidFill>
                  <a:srgbClr val="808080"/>
                </a:solidFill>
                <a:latin typeface="Calibri" panose="020F0502020204030204" pitchFamily="34" charset="0"/>
                <a:cs typeface="Arial" charset="0"/>
              </a:rPr>
              <a:t>ürünün son kullanma tarihi </a:t>
            </a:r>
            <a:r>
              <a:rPr lang="tr-TR" sz="1700" noProof="1">
                <a:solidFill>
                  <a:srgbClr val="808080"/>
                </a:solidFill>
                <a:latin typeface="Calibri" panose="020F0502020204030204" pitchFamily="34" charset="0"/>
                <a:cs typeface="Arial" charset="0"/>
              </a:rPr>
              <a:t>(39 puan), </a:t>
            </a:r>
            <a:r>
              <a:rPr lang="tr-TR" sz="1700" b="1" noProof="1">
                <a:solidFill>
                  <a:srgbClr val="808080"/>
                </a:solidFill>
                <a:latin typeface="Calibri" panose="020F0502020204030204" pitchFamily="34" charset="0"/>
                <a:cs typeface="Arial" charset="0"/>
              </a:rPr>
              <a:t>fiyatı </a:t>
            </a:r>
            <a:r>
              <a:rPr lang="tr-TR" sz="1700" noProof="1">
                <a:solidFill>
                  <a:srgbClr val="808080"/>
                </a:solidFill>
                <a:latin typeface="Calibri" panose="020F0502020204030204" pitchFamily="34" charset="0"/>
                <a:cs typeface="Arial" charset="0"/>
              </a:rPr>
              <a:t>(17 puan) ve </a:t>
            </a:r>
            <a:r>
              <a:rPr lang="tr-TR" sz="1700" b="1" noProof="1">
                <a:solidFill>
                  <a:srgbClr val="808080"/>
                </a:solidFill>
                <a:latin typeface="Calibri" panose="020F0502020204030204" pitchFamily="34" charset="0"/>
                <a:cs typeface="Arial" charset="0"/>
              </a:rPr>
              <a:t>markası </a:t>
            </a:r>
            <a:r>
              <a:rPr lang="tr-TR" sz="1700" noProof="1">
                <a:solidFill>
                  <a:srgbClr val="808080"/>
                </a:solidFill>
                <a:latin typeface="Calibri" panose="020F0502020204030204" pitchFamily="34" charset="0"/>
                <a:cs typeface="Arial" charset="0"/>
              </a:rPr>
              <a:t>(14 puan) olarak belirlenmiştir.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Satın alınan ürünün sağlıklı olması, yerli ürün olması ve kalorisi gibi özelliklerin satın alma kararı üzerinde neredeyse hiç etkisi olmadığı görülmektedir. </a:t>
            </a:r>
          </a:p>
        </p:txBody>
      </p:sp>
      <p:sp>
        <p:nvSpPr>
          <p:cNvPr id="5" name="Text Box 4"/>
          <p:cNvSpPr txBox="1">
            <a:spLocks noChangeArrowheads="1"/>
          </p:cNvSpPr>
          <p:nvPr/>
        </p:nvSpPr>
        <p:spPr bwMode="auto">
          <a:xfrm>
            <a:off x="1371219" y="424711"/>
            <a:ext cx="7442935"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Gıda Ürünü Alışverişi Yaparlarken En Çok  Neye Dikkat Ediyorlar?</a:t>
            </a:r>
          </a:p>
        </p:txBody>
      </p:sp>
    </p:spTree>
    <p:extLst>
      <p:ext uri="{BB962C8B-B14F-4D97-AF65-F5344CB8AC3E}">
        <p14:creationId xmlns:p14="http://schemas.microsoft.com/office/powerpoint/2010/main" val="14958424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112</a:t>
            </a:fld>
            <a:endParaRPr lang="en-US">
              <a:solidFill>
                <a:srgbClr val="FFFFFF"/>
              </a:solidFill>
            </a:endParaRPr>
          </a:p>
        </p:txBody>
      </p:sp>
      <p:graphicFrame>
        <p:nvGraphicFramePr>
          <p:cNvPr id="6" name="Chart 5"/>
          <p:cNvGraphicFramePr/>
          <p:nvPr>
            <p:extLst>
              <p:ext uri="{D42A27DB-BD31-4B8C-83A1-F6EECF244321}">
                <p14:modId xmlns:p14="http://schemas.microsoft.com/office/powerpoint/2010/main" val="3994504934"/>
              </p:ext>
            </p:extLst>
          </p:nvPr>
        </p:nvGraphicFramePr>
        <p:xfrm>
          <a:off x="640081" y="1410789"/>
          <a:ext cx="7471954" cy="49865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52543" y="1663086"/>
            <a:ext cx="958917" cy="338554"/>
          </a:xfrm>
          <a:prstGeom prst="rect">
            <a:avLst/>
          </a:prstGeom>
          <a:noFill/>
        </p:spPr>
        <p:txBody>
          <a:bodyPr wrap="none" rtlCol="0">
            <a:spAutoFit/>
          </a:bodyPr>
          <a:lstStyle/>
          <a:p>
            <a:r>
              <a:rPr lang="tr-TR" sz="1600" b="1" i="1" dirty="0">
                <a:solidFill>
                  <a:srgbClr val="C00000"/>
                </a:solidFill>
              </a:rPr>
              <a:t>39 puan</a:t>
            </a:r>
          </a:p>
        </p:txBody>
      </p:sp>
      <p:sp>
        <p:nvSpPr>
          <p:cNvPr id="8" name="TextBox 7"/>
          <p:cNvSpPr txBox="1"/>
          <p:nvPr/>
        </p:nvSpPr>
        <p:spPr>
          <a:xfrm>
            <a:off x="7852543" y="2183276"/>
            <a:ext cx="958917" cy="338554"/>
          </a:xfrm>
          <a:prstGeom prst="rect">
            <a:avLst/>
          </a:prstGeom>
          <a:noFill/>
        </p:spPr>
        <p:txBody>
          <a:bodyPr wrap="none" rtlCol="0">
            <a:spAutoFit/>
          </a:bodyPr>
          <a:lstStyle/>
          <a:p>
            <a:r>
              <a:rPr lang="tr-TR" sz="1600" b="1" i="1" dirty="0">
                <a:solidFill>
                  <a:srgbClr val="C00000"/>
                </a:solidFill>
              </a:rPr>
              <a:t>17 puan</a:t>
            </a:r>
          </a:p>
        </p:txBody>
      </p:sp>
      <p:sp>
        <p:nvSpPr>
          <p:cNvPr id="9" name="TextBox 8"/>
          <p:cNvSpPr txBox="1"/>
          <p:nvPr/>
        </p:nvSpPr>
        <p:spPr>
          <a:xfrm>
            <a:off x="7852543" y="2682534"/>
            <a:ext cx="958917" cy="338554"/>
          </a:xfrm>
          <a:prstGeom prst="rect">
            <a:avLst/>
          </a:prstGeom>
          <a:noFill/>
        </p:spPr>
        <p:txBody>
          <a:bodyPr wrap="none" rtlCol="0">
            <a:spAutoFit/>
          </a:bodyPr>
          <a:lstStyle/>
          <a:p>
            <a:r>
              <a:rPr lang="tr-TR" sz="1600" b="1" i="1" dirty="0">
                <a:solidFill>
                  <a:srgbClr val="C00000"/>
                </a:solidFill>
              </a:rPr>
              <a:t>14 puan</a:t>
            </a:r>
          </a:p>
        </p:txBody>
      </p:sp>
      <p:sp>
        <p:nvSpPr>
          <p:cNvPr id="10" name="TextBox 9"/>
          <p:cNvSpPr txBox="1"/>
          <p:nvPr/>
        </p:nvSpPr>
        <p:spPr>
          <a:xfrm>
            <a:off x="7966357" y="3218123"/>
            <a:ext cx="845103" cy="338554"/>
          </a:xfrm>
          <a:prstGeom prst="rect">
            <a:avLst/>
          </a:prstGeom>
          <a:noFill/>
        </p:spPr>
        <p:txBody>
          <a:bodyPr wrap="none" rtlCol="0">
            <a:spAutoFit/>
          </a:bodyPr>
          <a:lstStyle/>
          <a:p>
            <a:r>
              <a:rPr lang="tr-TR" sz="1600" b="1" i="1" dirty="0">
                <a:solidFill>
                  <a:srgbClr val="C00000"/>
                </a:solidFill>
              </a:rPr>
              <a:t>9 puan</a:t>
            </a:r>
          </a:p>
        </p:txBody>
      </p:sp>
      <p:sp>
        <p:nvSpPr>
          <p:cNvPr id="11" name="TextBox 10"/>
          <p:cNvSpPr txBox="1"/>
          <p:nvPr/>
        </p:nvSpPr>
        <p:spPr>
          <a:xfrm>
            <a:off x="7966357" y="3733489"/>
            <a:ext cx="845103" cy="338554"/>
          </a:xfrm>
          <a:prstGeom prst="rect">
            <a:avLst/>
          </a:prstGeom>
          <a:noFill/>
        </p:spPr>
        <p:txBody>
          <a:bodyPr wrap="none" rtlCol="0">
            <a:spAutoFit/>
          </a:bodyPr>
          <a:lstStyle/>
          <a:p>
            <a:r>
              <a:rPr lang="tr-TR" sz="1600" b="1" i="1" dirty="0">
                <a:solidFill>
                  <a:srgbClr val="C00000"/>
                </a:solidFill>
              </a:rPr>
              <a:t>6 puan</a:t>
            </a:r>
          </a:p>
        </p:txBody>
      </p:sp>
      <p:sp>
        <p:nvSpPr>
          <p:cNvPr id="12" name="TextBox 11"/>
          <p:cNvSpPr txBox="1"/>
          <p:nvPr/>
        </p:nvSpPr>
        <p:spPr>
          <a:xfrm>
            <a:off x="7966357" y="4295503"/>
            <a:ext cx="845103" cy="338554"/>
          </a:xfrm>
          <a:prstGeom prst="rect">
            <a:avLst/>
          </a:prstGeom>
          <a:noFill/>
        </p:spPr>
        <p:txBody>
          <a:bodyPr wrap="none" rtlCol="0">
            <a:spAutoFit/>
          </a:bodyPr>
          <a:lstStyle/>
          <a:p>
            <a:r>
              <a:rPr lang="tr-TR" sz="1600" b="1" i="1" dirty="0">
                <a:solidFill>
                  <a:srgbClr val="C00000"/>
                </a:solidFill>
              </a:rPr>
              <a:t>6 puan</a:t>
            </a:r>
          </a:p>
        </p:txBody>
      </p:sp>
      <p:sp>
        <p:nvSpPr>
          <p:cNvPr id="13" name="TextBox 12"/>
          <p:cNvSpPr txBox="1"/>
          <p:nvPr/>
        </p:nvSpPr>
        <p:spPr>
          <a:xfrm>
            <a:off x="7966357" y="4791855"/>
            <a:ext cx="845103" cy="338554"/>
          </a:xfrm>
          <a:prstGeom prst="rect">
            <a:avLst/>
          </a:prstGeom>
          <a:noFill/>
        </p:spPr>
        <p:txBody>
          <a:bodyPr wrap="none" rtlCol="0">
            <a:spAutoFit/>
          </a:bodyPr>
          <a:lstStyle/>
          <a:p>
            <a:r>
              <a:rPr lang="tr-TR" sz="1600" b="1" i="1" dirty="0">
                <a:solidFill>
                  <a:srgbClr val="C00000"/>
                </a:solidFill>
              </a:rPr>
              <a:t>4 puan</a:t>
            </a:r>
          </a:p>
        </p:txBody>
      </p:sp>
      <p:sp>
        <p:nvSpPr>
          <p:cNvPr id="14" name="TextBox 13"/>
          <p:cNvSpPr txBox="1"/>
          <p:nvPr/>
        </p:nvSpPr>
        <p:spPr>
          <a:xfrm>
            <a:off x="7966357" y="5773775"/>
            <a:ext cx="845103" cy="338554"/>
          </a:xfrm>
          <a:prstGeom prst="rect">
            <a:avLst/>
          </a:prstGeom>
          <a:noFill/>
        </p:spPr>
        <p:txBody>
          <a:bodyPr wrap="none" rtlCol="0">
            <a:spAutoFit/>
          </a:bodyPr>
          <a:lstStyle/>
          <a:p>
            <a:r>
              <a:rPr lang="tr-TR" sz="1600" b="1" i="1" dirty="0">
                <a:solidFill>
                  <a:srgbClr val="C00000"/>
                </a:solidFill>
              </a:rPr>
              <a:t>2 puan</a:t>
            </a:r>
          </a:p>
        </p:txBody>
      </p:sp>
      <p:sp>
        <p:nvSpPr>
          <p:cNvPr id="15" name="TextBox 14"/>
          <p:cNvSpPr txBox="1"/>
          <p:nvPr/>
        </p:nvSpPr>
        <p:spPr>
          <a:xfrm>
            <a:off x="7966357" y="5275199"/>
            <a:ext cx="845103" cy="338554"/>
          </a:xfrm>
          <a:prstGeom prst="rect">
            <a:avLst/>
          </a:prstGeom>
          <a:noFill/>
        </p:spPr>
        <p:txBody>
          <a:bodyPr wrap="none" rtlCol="0">
            <a:spAutoFit/>
          </a:bodyPr>
          <a:lstStyle/>
          <a:p>
            <a:r>
              <a:rPr lang="tr-TR" sz="1600" b="1" i="1" dirty="0">
                <a:solidFill>
                  <a:srgbClr val="C00000"/>
                </a:solidFill>
              </a:rPr>
              <a:t>3 puan</a:t>
            </a:r>
          </a:p>
        </p:txBody>
      </p:sp>
      <p:sp>
        <p:nvSpPr>
          <p:cNvPr id="17" name="TextBox 16"/>
          <p:cNvSpPr txBox="1"/>
          <p:nvPr/>
        </p:nvSpPr>
        <p:spPr>
          <a:xfrm>
            <a:off x="7845274" y="1107887"/>
            <a:ext cx="1595885" cy="523220"/>
          </a:xfrm>
          <a:prstGeom prst="rect">
            <a:avLst/>
          </a:prstGeom>
          <a:noFill/>
        </p:spPr>
        <p:txBody>
          <a:bodyPr wrap="none" rtlCol="0">
            <a:spAutoFit/>
          </a:bodyPr>
          <a:lstStyle/>
          <a:p>
            <a:pPr algn="ctr"/>
            <a:r>
              <a:rPr lang="tr-TR" sz="1600" b="1" u="sng" dirty="0">
                <a:solidFill>
                  <a:srgbClr val="C00000"/>
                </a:solidFill>
              </a:rPr>
              <a:t>Endeks skoru </a:t>
            </a:r>
          </a:p>
          <a:p>
            <a:pPr algn="ctr"/>
            <a:r>
              <a:rPr lang="tr-TR" sz="1200" dirty="0">
                <a:solidFill>
                  <a:srgbClr val="C00000"/>
                </a:solidFill>
              </a:rPr>
              <a:t>(Toplam = 100 puan)</a:t>
            </a:r>
          </a:p>
        </p:txBody>
      </p:sp>
      <p:sp>
        <p:nvSpPr>
          <p:cNvPr id="21" name="Text Box 4"/>
          <p:cNvSpPr txBox="1">
            <a:spLocks noChangeArrowheads="1"/>
          </p:cNvSpPr>
          <p:nvPr/>
        </p:nvSpPr>
        <p:spPr bwMode="auto">
          <a:xfrm>
            <a:off x="1371219" y="424711"/>
            <a:ext cx="7442935"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Yaşam ve Sorunlar</a:t>
            </a:r>
          </a:p>
          <a:p>
            <a:pPr>
              <a:lnSpc>
                <a:spcPts val="2000"/>
              </a:lnSpc>
            </a:pPr>
            <a:r>
              <a:rPr lang="tr-TR" b="1" noProof="1">
                <a:solidFill>
                  <a:srgbClr val="FFFFFF"/>
                </a:solidFill>
                <a:latin typeface="Calibri" pitchFamily="34" charset="0"/>
              </a:rPr>
              <a:t>Ebeveynler Gıda Ürünü Alışverişi Yaparlarken En Çok  Neye Dikkat Ediyorlar?</a:t>
            </a:r>
          </a:p>
        </p:txBody>
      </p:sp>
      <p:sp>
        <p:nvSpPr>
          <p:cNvPr id="3" name="Rectangle 2"/>
          <p:cNvSpPr/>
          <p:nvPr/>
        </p:nvSpPr>
        <p:spPr>
          <a:xfrm>
            <a:off x="29724" y="6296408"/>
            <a:ext cx="7505700" cy="2308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H3.</a:t>
            </a:r>
            <a:r>
              <a:rPr lang="tr-TR" sz="900" dirty="0">
                <a:solidFill>
                  <a:schemeClr val="bg2">
                    <a:lumMod val="50000"/>
                  </a:schemeClr>
                </a:solidFill>
                <a:latin typeface="Calibri" pitchFamily="34" charset="0"/>
                <a:cs typeface="Calibri" pitchFamily="34" charset="0"/>
              </a:rPr>
              <a:t> Gıda ürünü alışverişi yaparken en fazla hangisine dikkat edersiniz? Lütfen en önemli gördüğünüz 3 tanesini önem sırasına göre belirtir misiniz? </a:t>
            </a:r>
          </a:p>
        </p:txBody>
      </p:sp>
      <p:sp>
        <p:nvSpPr>
          <p:cNvPr id="22" name="Oval 21"/>
          <p:cNvSpPr/>
          <p:nvPr/>
        </p:nvSpPr>
        <p:spPr>
          <a:xfrm>
            <a:off x="8935896" y="1708454"/>
            <a:ext cx="370935" cy="332489"/>
          </a:xfrm>
          <a:prstGeom prst="ellipse">
            <a:avLst/>
          </a:prstGeom>
          <a:solidFill>
            <a:srgbClr val="3A5818"/>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1</a:t>
            </a:r>
            <a:endParaRPr lang="en-GB" b="1" dirty="0"/>
          </a:p>
        </p:txBody>
      </p:sp>
      <p:sp>
        <p:nvSpPr>
          <p:cNvPr id="23" name="Oval 22"/>
          <p:cNvSpPr/>
          <p:nvPr/>
        </p:nvSpPr>
        <p:spPr>
          <a:xfrm>
            <a:off x="8935896" y="2196960"/>
            <a:ext cx="370935" cy="332489"/>
          </a:xfrm>
          <a:prstGeom prst="ellipse">
            <a:avLst/>
          </a:prstGeom>
          <a:solidFill>
            <a:srgbClr val="00B050"/>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2</a:t>
            </a:r>
            <a:endParaRPr lang="en-GB" b="1" dirty="0"/>
          </a:p>
        </p:txBody>
      </p:sp>
      <p:sp>
        <p:nvSpPr>
          <p:cNvPr id="24" name="Oval 23"/>
          <p:cNvSpPr/>
          <p:nvPr/>
        </p:nvSpPr>
        <p:spPr>
          <a:xfrm>
            <a:off x="8935896" y="2688856"/>
            <a:ext cx="370935" cy="332489"/>
          </a:xfrm>
          <a:prstGeom prst="ellipse">
            <a:avLst/>
          </a:prstGeom>
          <a:solidFill>
            <a:srgbClr val="FF8029"/>
          </a:solidFill>
          <a:ln>
            <a:noFill/>
          </a:ln>
          <a:effectLst>
            <a:glow rad="635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3</a:t>
            </a:r>
            <a:endParaRPr lang="en-GB"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8779" y="3269430"/>
            <a:ext cx="746440" cy="7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94" y="1471090"/>
            <a:ext cx="1232570" cy="123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5215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535113" y="361950"/>
            <a:ext cx="3671887" cy="519113"/>
          </a:xfrm>
          <a:prstGeom prst="rect">
            <a:avLst/>
          </a:prstGeom>
          <a:noFill/>
          <a:ln w="9525">
            <a:noFill/>
            <a:miter lim="800000"/>
            <a:headEnd/>
            <a:tailEnd/>
          </a:ln>
        </p:spPr>
        <p:txBody>
          <a:bodyPr wrap="none">
            <a:spAutoFit/>
          </a:bodyPr>
          <a:lstStyle/>
          <a:p>
            <a:r>
              <a:rPr lang="tr-TR" sz="2800" b="1">
                <a:solidFill>
                  <a:schemeClr val="bg1"/>
                </a:solidFill>
                <a:latin typeface="Calibri" pitchFamily="34" charset="0"/>
              </a:rPr>
              <a:t>Ana Çalışma Bulguları</a:t>
            </a:r>
            <a:endParaRPr lang="en-US" sz="2800" b="1">
              <a:solidFill>
                <a:schemeClr val="bg1"/>
              </a:solidFill>
              <a:latin typeface="Calibri" pitchFamily="34" charset="0"/>
            </a:endParaRPr>
          </a:p>
        </p:txBody>
      </p:sp>
      <p:sp>
        <p:nvSpPr>
          <p:cNvPr id="34819" name="Text Box 4"/>
          <p:cNvSpPr txBox="1">
            <a:spLocks noChangeArrowheads="1"/>
          </p:cNvSpPr>
          <p:nvPr/>
        </p:nvSpPr>
        <p:spPr bwMode="auto">
          <a:xfrm>
            <a:off x="5421313" y="5381625"/>
            <a:ext cx="4248150" cy="1285875"/>
          </a:xfrm>
          <a:prstGeom prst="rect">
            <a:avLst/>
          </a:prstGeom>
          <a:noFill/>
          <a:ln w="9525">
            <a:noFill/>
            <a:miter lim="800000"/>
            <a:headEnd/>
            <a:tailEnd/>
          </a:ln>
          <a:effectLst/>
        </p:spPr>
        <p:txBody>
          <a:bodyPr>
            <a:spAutoFit/>
          </a:bodyPr>
          <a:lstStyle/>
          <a:p>
            <a:pPr>
              <a:lnSpc>
                <a:spcPct val="75000"/>
              </a:lnSpc>
              <a:spcBef>
                <a:spcPct val="20000"/>
              </a:spcBef>
            </a:pPr>
            <a:r>
              <a:rPr lang="tr-TR" sz="1200" b="1" dirty="0">
                <a:solidFill>
                  <a:srgbClr val="FF6600"/>
                </a:solidFill>
              </a:rPr>
              <a:t>Artı Piyasa Araştırma ve Danışmanlık Hizmetleri Ltd. Şti.</a:t>
            </a:r>
          </a:p>
          <a:p>
            <a:pPr>
              <a:lnSpc>
                <a:spcPct val="75000"/>
              </a:lnSpc>
              <a:spcBef>
                <a:spcPct val="20000"/>
              </a:spcBef>
            </a:pPr>
            <a:r>
              <a:rPr lang="tr-TR" sz="1200" dirty="0">
                <a:solidFill>
                  <a:schemeClr val="bg2"/>
                </a:solidFill>
              </a:rPr>
              <a:t>Eski Üsküdar Cad. Topçu İbrahim Sok. </a:t>
            </a:r>
          </a:p>
          <a:p>
            <a:pPr>
              <a:lnSpc>
                <a:spcPct val="75000"/>
              </a:lnSpc>
              <a:spcBef>
                <a:spcPct val="20000"/>
              </a:spcBef>
            </a:pPr>
            <a:r>
              <a:rPr lang="tr-TR" sz="1200" dirty="0">
                <a:solidFill>
                  <a:schemeClr val="bg2"/>
                </a:solidFill>
              </a:rPr>
              <a:t>Pak Plaza No:5 Kat:8 D:16</a:t>
            </a:r>
          </a:p>
          <a:p>
            <a:pPr>
              <a:lnSpc>
                <a:spcPct val="75000"/>
              </a:lnSpc>
              <a:spcBef>
                <a:spcPct val="20000"/>
              </a:spcBef>
            </a:pPr>
            <a:r>
              <a:rPr lang="tr-TR" sz="1200" dirty="0">
                <a:solidFill>
                  <a:schemeClr val="bg2"/>
                </a:solidFill>
              </a:rPr>
              <a:t>34752 İçerenköy-Ataşehir-İstanbul</a:t>
            </a:r>
          </a:p>
          <a:p>
            <a:pPr>
              <a:lnSpc>
                <a:spcPct val="75000"/>
              </a:lnSpc>
              <a:spcBef>
                <a:spcPct val="20000"/>
              </a:spcBef>
            </a:pPr>
            <a:r>
              <a:rPr lang="tr-TR" sz="1200" dirty="0">
                <a:solidFill>
                  <a:schemeClr val="bg2"/>
                </a:solidFill>
              </a:rPr>
              <a:t>Tel    : (216) 577 20 98 - Pbx</a:t>
            </a:r>
          </a:p>
          <a:p>
            <a:pPr>
              <a:lnSpc>
                <a:spcPct val="80000"/>
              </a:lnSpc>
              <a:spcBef>
                <a:spcPct val="20000"/>
              </a:spcBef>
            </a:pPr>
            <a:r>
              <a:rPr lang="tr-TR" sz="1200" dirty="0">
                <a:solidFill>
                  <a:schemeClr val="bg2"/>
                </a:solidFill>
              </a:rPr>
              <a:t>Faks : (216) 469 43 67</a:t>
            </a:r>
          </a:p>
          <a:p>
            <a:pPr>
              <a:lnSpc>
                <a:spcPct val="80000"/>
              </a:lnSpc>
              <a:spcBef>
                <a:spcPct val="20000"/>
              </a:spcBef>
            </a:pPr>
            <a:r>
              <a:rPr lang="tr-TR" sz="1200" dirty="0">
                <a:solidFill>
                  <a:schemeClr val="bg2"/>
                </a:solidFill>
              </a:rPr>
              <a:t>www.artiarastirma.com.tr</a:t>
            </a:r>
          </a:p>
        </p:txBody>
      </p:sp>
      <p:pic>
        <p:nvPicPr>
          <p:cNvPr id="34820" name="Picture 4" descr="logo"/>
          <p:cNvPicPr>
            <a:picLocks noChangeAspect="1" noChangeArrowheads="1"/>
          </p:cNvPicPr>
          <p:nvPr/>
        </p:nvPicPr>
        <p:blipFill>
          <a:blip r:embed="rId2"/>
          <a:srcRect/>
          <a:stretch>
            <a:fillRect/>
          </a:stretch>
        </p:blipFill>
        <p:spPr bwMode="auto">
          <a:xfrm>
            <a:off x="5487988" y="2709863"/>
            <a:ext cx="2179637" cy="2586037"/>
          </a:xfrm>
          <a:prstGeom prst="rect">
            <a:avLst/>
          </a:prstGeom>
          <a:noFill/>
        </p:spPr>
      </p:pic>
      <p:pic>
        <p:nvPicPr>
          <p:cNvPr id="6" name="Picture 5" descr="C:\Users\ElifS\Desktop\KKTCell\Rudex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246" y="3908932"/>
            <a:ext cx="2802221" cy="990841"/>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Rudex Danışmanlık Ltd.&#10;Şehit Ahmet Aydın Sokak&#10;A Blok No:2 Yenişehir, Lefkoşa&#10;Kuzey Kıbrıs&#10;Tel    : 0090 (548) 880 37 88 &#10;info@rudex.com&#10;https://tr.rudexconsultancy.co/&#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078" y="5234983"/>
            <a:ext cx="4248150" cy="1300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986" y="931504"/>
            <a:ext cx="4796314" cy="1107996"/>
          </a:xfrm>
          <a:prstGeom prst="rect">
            <a:avLst/>
          </a:prstGeom>
          <a:noFill/>
        </p:spPr>
        <p:txBody>
          <a:bodyPr wrap="none" lIns="91440" tIns="45720" rIns="91440" bIns="45720">
            <a:spAutoFit/>
          </a:bodyPr>
          <a:lstStyle/>
          <a:p>
            <a:pPr algn="ctr"/>
            <a:r>
              <a:rPr lang="tr-TR" sz="6600" b="1" i="1" cap="none" spc="0" dirty="0">
                <a:ln w="12700">
                  <a:noFill/>
                  <a:prstDash val="solid"/>
                </a:ln>
                <a:gradFill flip="none" rotWithShape="1">
                  <a:gsLst>
                    <a:gs pos="0">
                      <a:srgbClr val="FF9933"/>
                    </a:gs>
                    <a:gs pos="100000">
                      <a:srgbClr val="C00000"/>
                    </a:gs>
                  </a:gsLst>
                  <a:path path="rect">
                    <a:fillToRect l="50000" t="50000" r="50000" b="50000"/>
                  </a:path>
                  <a:tileRect/>
                </a:gradFill>
                <a:effectLst>
                  <a:outerShdw blurRad="41275" dist="20320" dir="1800000" algn="tl" rotWithShape="0">
                    <a:srgbClr val="000000">
                      <a:alpha val="40000"/>
                    </a:srgbClr>
                  </a:outerShdw>
                </a:effectLst>
                <a:latin typeface="Calibri" pitchFamily="34" charset="0"/>
                <a:cs typeface="Calibri" pitchFamily="34" charset="0"/>
              </a:rPr>
              <a:t>Teşekkürler...</a:t>
            </a:r>
            <a:endParaRPr lang="en-US" sz="6600" b="1" i="1" cap="none" spc="0" dirty="0">
              <a:ln w="12700">
                <a:noFill/>
                <a:prstDash val="solid"/>
              </a:ln>
              <a:gradFill flip="none" rotWithShape="1">
                <a:gsLst>
                  <a:gs pos="0">
                    <a:srgbClr val="FF9933"/>
                  </a:gs>
                  <a:gs pos="100000">
                    <a:srgbClr val="C00000"/>
                  </a:gs>
                </a:gsLst>
                <a:path path="rect">
                  <a:fillToRect l="50000" t="50000" r="50000" b="50000"/>
                </a:path>
                <a:tileRect/>
              </a:gradFill>
              <a:effectLst>
                <a:outerShdw blurRad="41275" dist="20320" dir="1800000" algn="tl" rotWithShape="0">
                  <a:srgbClr val="000000">
                    <a:alpha val="40000"/>
                  </a:srgbClr>
                </a:outerShdw>
              </a:effectLst>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12</a:t>
            </a:fld>
            <a:endParaRPr lang="en-US" dirty="0">
              <a:solidFill>
                <a:srgbClr val="FFFFFF"/>
              </a:solidFill>
            </a:endParaRPr>
          </a:p>
        </p:txBody>
      </p:sp>
      <p:sp>
        <p:nvSpPr>
          <p:cNvPr id="3" name="Text Box 4"/>
          <p:cNvSpPr txBox="1">
            <a:spLocks noChangeArrowheads="1"/>
          </p:cNvSpPr>
          <p:nvPr/>
        </p:nvSpPr>
        <p:spPr bwMode="auto">
          <a:xfrm>
            <a:off x="1535115" y="165276"/>
            <a:ext cx="2277803"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Kalite Kontrol</a:t>
            </a:r>
            <a:endParaRPr lang="tr-TR" sz="1600" b="1" i="1" noProof="1">
              <a:solidFill>
                <a:srgbClr val="FFFFFF"/>
              </a:solidFill>
              <a:latin typeface="Calibri" pitchFamily="34" charset="0"/>
            </a:endParaRPr>
          </a:p>
        </p:txBody>
      </p:sp>
      <p:sp>
        <p:nvSpPr>
          <p:cNvPr id="4" name="Rectangle 6"/>
          <p:cNvSpPr>
            <a:spLocks noChangeArrowheads="1"/>
          </p:cNvSpPr>
          <p:nvPr/>
        </p:nvSpPr>
        <p:spPr bwMode="auto">
          <a:xfrm>
            <a:off x="433030" y="1718714"/>
            <a:ext cx="9099159" cy="4586862"/>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Her bir veri toplama ekibiyle, saha çalışması öncesinde kendisi için özel olarak oluşturulmuş kota çizelgesi paylaşılmıştır. Veri toplama ekipleri günlük çalışmalarını kendilerine tanımlanan yerleşim bölgelerinde (mahalle, bucak veya köy) gerçekleştirmiştir. Her bir ekibe farklı yerleşim birimleri tanımlanmış, böylece hiçbir ekip bir diğerinin çalışma alanına – yanlışlıkla da olsa- girmemiştir.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Görüşmeler sırasında, çalışmanın Kıbrıs Türk Diyabet Derneği  için yürütüldüğü bilgisi paylaşılmıştır. Böylelikle deneklerin zihinlerinde herhangi bir soru işareti oluşmasının da önüne geçilmiştir.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Her bir ekibin çalışmasına farklı günlerde saha süpervizörleri de eşlik etmiştir.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Saha çalışması sonrasında Rudex ofisinde toplanan tüm anket formları önce birebir masa başı kontrolünden geçirilmiş, eksik ya da çelişkili cevaplar içeren formlara telefonla geri dönülmüş, ayrıca her bir veri toplama uzmanının gerçekleştirdiği anketler arasından belli bir kısmı tesadüfi olarak seçilmiş ve bu anketlere de telefon kontrolü uygulanmıştır.</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Masabaşı ve telefon kontrolleri sonrasında kalite kontrol standartlarına uymadığı tespit edilen görüşmeler iptal edilmiştir. </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289" y="384285"/>
            <a:ext cx="1451425" cy="1320960"/>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52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13</a:t>
            </a:fld>
            <a:endParaRPr lang="en-US" dirty="0">
              <a:solidFill>
                <a:srgbClr val="FFFFFF"/>
              </a:solidFill>
            </a:endParaRPr>
          </a:p>
        </p:txBody>
      </p:sp>
      <p:sp>
        <p:nvSpPr>
          <p:cNvPr id="3" name="Text Box 4"/>
          <p:cNvSpPr txBox="1">
            <a:spLocks noChangeArrowheads="1"/>
          </p:cNvSpPr>
          <p:nvPr/>
        </p:nvSpPr>
        <p:spPr bwMode="auto">
          <a:xfrm>
            <a:off x="1535115" y="165276"/>
            <a:ext cx="3174074"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Kalite Kontrol, </a:t>
            </a:r>
            <a:r>
              <a:rPr lang="tr-TR" sz="2000" b="1" i="1" noProof="1">
                <a:solidFill>
                  <a:srgbClr val="FFFFFF"/>
                </a:solidFill>
                <a:latin typeface="Calibri" pitchFamily="34" charset="0"/>
              </a:rPr>
              <a:t>devamı</a:t>
            </a:r>
            <a:endParaRPr lang="tr-TR" sz="1200" b="1" i="1" noProof="1">
              <a:solidFill>
                <a:srgbClr val="FFFFFF"/>
              </a:solidFill>
              <a:latin typeface="Calibri" pitchFamily="34" charset="0"/>
            </a:endParaRPr>
          </a:p>
        </p:txBody>
      </p:sp>
      <p:sp>
        <p:nvSpPr>
          <p:cNvPr id="4" name="Rectangle 6"/>
          <p:cNvSpPr>
            <a:spLocks noChangeArrowheads="1"/>
          </p:cNvSpPr>
          <p:nvPr/>
        </p:nvSpPr>
        <p:spPr bwMode="auto">
          <a:xfrm>
            <a:off x="433030" y="1787722"/>
            <a:ext cx="9099159" cy="4586862"/>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Anket formlarının bilgisayar ortamına aktarılması (veri girişi) sonrasında da her bir veri girişçisi personelin yaptığı girişler üzerinden kontroller gerçekleştirilmiştir. İnsan hatasını minimize etmek üzere yapılan bu kontrollerde her bir girişçinin veri girişini yaptığı anketlerin %10’u tesadüfi olarak seçilmiş, o anketin datası ve anket formu bire bir karşılaştırılmıştır.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Ayrıca, veri girişi kontrolü sonrasında tablolama ve analiz ekibimiz çeşitli sorulara ait sıklık (frequency tables) ve çapraz tabloları (cross tables) öncelikli olarak hazırlamış ve bu tablolarda herhangi bir olağandışılık olup olmadığı kontrol edilmiştir.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Yapılan denetimler sonrasında gerek görüldüğü durumlarda deneklere telefonla dönüş sağlanıp formdaki  ilgili verinin teyidi yapılmış ya da veri girişi hataları tespit edilmişse bunlar düzeltilmiştir.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Veritabanı, tüm bu kalite kontrol aşamalarından sonra analize hazır hale gelmiştir.  </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289" y="384285"/>
            <a:ext cx="1451425" cy="1320960"/>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78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14</a:t>
            </a:fld>
            <a:endParaRPr lang="en-US" dirty="0">
              <a:solidFill>
                <a:srgbClr val="FFFFFF"/>
              </a:solidFill>
            </a:endParaRPr>
          </a:p>
        </p:txBody>
      </p:sp>
      <p:sp>
        <p:nvSpPr>
          <p:cNvPr id="3" name="Text Box 4"/>
          <p:cNvSpPr txBox="1">
            <a:spLocks noChangeArrowheads="1"/>
          </p:cNvSpPr>
          <p:nvPr/>
        </p:nvSpPr>
        <p:spPr bwMode="auto">
          <a:xfrm>
            <a:off x="1535115" y="165276"/>
            <a:ext cx="4283417"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Saha Çalışması Zaman Planı</a:t>
            </a:r>
            <a:endParaRPr lang="tr-TR" sz="2000" b="1" noProof="1">
              <a:solidFill>
                <a:srgbClr val="FFFFFF"/>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30208088"/>
              </p:ext>
            </p:extLst>
          </p:nvPr>
        </p:nvGraphicFramePr>
        <p:xfrm>
          <a:off x="952508" y="2370971"/>
          <a:ext cx="7035861" cy="3193717"/>
        </p:xfrm>
        <a:graphic>
          <a:graphicData uri="http://schemas.openxmlformats.org/drawingml/2006/table">
            <a:tbl>
              <a:tblPr/>
              <a:tblGrid>
                <a:gridCol w="3524066">
                  <a:extLst>
                    <a:ext uri="{9D8B030D-6E8A-4147-A177-3AD203B41FA5}">
                      <a16:colId xmlns:a16="http://schemas.microsoft.com/office/drawing/2014/main" val="20000"/>
                    </a:ext>
                  </a:extLst>
                </a:gridCol>
                <a:gridCol w="3511795">
                  <a:extLst>
                    <a:ext uri="{9D8B030D-6E8A-4147-A177-3AD203B41FA5}">
                      <a16:colId xmlns:a16="http://schemas.microsoft.com/office/drawing/2014/main" val="20001"/>
                    </a:ext>
                  </a:extLst>
                </a:gridCol>
              </a:tblGrid>
              <a:tr h="304800">
                <a:tc>
                  <a:txBody>
                    <a:bodyPr/>
                    <a:lstStyle/>
                    <a:p>
                      <a:pPr algn="r" fontAlgn="b"/>
                      <a:r>
                        <a:rPr lang="tr-TR" sz="2000" b="1" i="0" u="none" strike="noStrike" dirty="0">
                          <a:solidFill>
                            <a:schemeClr val="bg1"/>
                          </a:solidFill>
                          <a:effectLst/>
                          <a:latin typeface="Calibri" panose="020F0502020204030204" pitchFamily="34" charset="0"/>
                          <a:cs typeface="Calibri" panose="020F0502020204030204" pitchFamily="34" charset="0"/>
                        </a:rPr>
                        <a:t>Süreç</a:t>
                      </a:r>
                      <a:r>
                        <a:rPr lang="tr-TR" sz="2000" b="0" i="0" u="none" strike="noStrike" dirty="0">
                          <a:solidFill>
                            <a:schemeClr val="bg1"/>
                          </a:solidFill>
                          <a:effectLst/>
                          <a:latin typeface="Calibri" panose="020F0502020204030204" pitchFamily="34" charset="0"/>
                          <a:cs typeface="Calibri" panose="020F0502020204030204" pitchFamily="34" charset="0"/>
                        </a:rPr>
                        <a:t> </a:t>
                      </a:r>
                    </a:p>
                  </a:txBody>
                  <a:tcPr marL="9525"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2000" b="1" i="0" u="none" strike="noStrike" dirty="0">
                          <a:solidFill>
                            <a:schemeClr val="bg1"/>
                          </a:solidFill>
                          <a:effectLst/>
                          <a:latin typeface="Calibri" panose="020F0502020204030204" pitchFamily="34" charset="0"/>
                          <a:cs typeface="Calibri" panose="020F0502020204030204" pitchFamily="34" charset="0"/>
                        </a:rPr>
                        <a:t>Gerçekleşme tarihi</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8100"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59924">
                <a:tc>
                  <a:txBody>
                    <a:bodyPr/>
                    <a:lstStyle/>
                    <a:p>
                      <a:pPr algn="r" fontAlgn="t"/>
                      <a:r>
                        <a:rPr lang="tr-TR" sz="2000" b="0" i="0" u="none" strike="noStrike" dirty="0">
                          <a:solidFill>
                            <a:schemeClr val="bg2">
                              <a:lumMod val="75000"/>
                            </a:schemeClr>
                          </a:solidFill>
                          <a:effectLst/>
                          <a:latin typeface="Calibri" panose="020F0502020204030204" pitchFamily="34" charset="0"/>
                          <a:cs typeface="Calibri" panose="020F0502020204030204" pitchFamily="34" charset="0"/>
                        </a:rPr>
                        <a:t>Saha eğitimi</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dirty="0">
                          <a:solidFill>
                            <a:schemeClr val="bg2">
                              <a:lumMod val="75000"/>
                            </a:schemeClr>
                          </a:solidFill>
                          <a:effectLst/>
                          <a:latin typeface="Calibri" panose="020F0502020204030204" pitchFamily="34" charset="0"/>
                          <a:cs typeface="Calibri" panose="020F0502020204030204" pitchFamily="34" charset="0"/>
                        </a:rPr>
                        <a:t>05 - 07.05.2018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9924">
                <a:tc>
                  <a:txBody>
                    <a:bodyPr/>
                    <a:lstStyle/>
                    <a:p>
                      <a:pPr algn="r" fontAlgn="t"/>
                      <a:r>
                        <a:rPr lang="tr-TR" sz="2000" b="0" i="0" u="none" strike="noStrike" dirty="0">
                          <a:solidFill>
                            <a:schemeClr val="bg2">
                              <a:lumMod val="75000"/>
                            </a:schemeClr>
                          </a:solidFill>
                          <a:effectLst/>
                          <a:latin typeface="Calibri" panose="020F0502020204030204" pitchFamily="34" charset="0"/>
                          <a:cs typeface="Calibri" panose="020F0502020204030204" pitchFamily="34" charset="0"/>
                        </a:rPr>
                        <a:t>Pilot çalışma</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dirty="0">
                          <a:solidFill>
                            <a:schemeClr val="bg2">
                              <a:lumMod val="75000"/>
                            </a:schemeClr>
                          </a:solidFill>
                          <a:effectLst/>
                          <a:latin typeface="Calibri" panose="020F0502020204030204" pitchFamily="34" charset="0"/>
                          <a:cs typeface="Calibri" panose="020F0502020204030204" pitchFamily="34" charset="0"/>
                        </a:rPr>
                        <a:t>07-11.05.2018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9924">
                <a:tc>
                  <a:txBody>
                    <a:bodyPr/>
                    <a:lstStyle/>
                    <a:p>
                      <a:pPr algn="r" fontAlgn="t"/>
                      <a:r>
                        <a:rPr lang="tr-TR" sz="2000" b="0" i="0" u="none" strike="noStrike" dirty="0">
                          <a:solidFill>
                            <a:schemeClr val="bg2">
                              <a:lumMod val="75000"/>
                            </a:schemeClr>
                          </a:solidFill>
                          <a:effectLst/>
                          <a:latin typeface="Calibri" panose="020F0502020204030204" pitchFamily="34" charset="0"/>
                          <a:cs typeface="Calibri" panose="020F0502020204030204" pitchFamily="34" charset="0"/>
                        </a:rPr>
                        <a:t>Saha çalışması</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dirty="0">
                          <a:solidFill>
                            <a:schemeClr val="bg2">
                              <a:lumMod val="75000"/>
                            </a:schemeClr>
                          </a:solidFill>
                          <a:effectLst/>
                          <a:latin typeface="Calibri" panose="020F0502020204030204" pitchFamily="34" charset="0"/>
                          <a:cs typeface="Calibri" panose="020F0502020204030204" pitchFamily="34" charset="0"/>
                        </a:rPr>
                        <a:t>14.05- 29.06.2018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9924">
                <a:tc>
                  <a:txBody>
                    <a:bodyPr/>
                    <a:lstStyle/>
                    <a:p>
                      <a:pPr algn="r" fontAlgn="t"/>
                      <a:r>
                        <a:rPr lang="tr-TR" sz="2000" b="0" i="0" u="none" strike="noStrike" dirty="0">
                          <a:solidFill>
                            <a:schemeClr val="bg2">
                              <a:lumMod val="75000"/>
                            </a:schemeClr>
                          </a:solidFill>
                          <a:effectLst/>
                          <a:latin typeface="Calibri" panose="020F0502020204030204" pitchFamily="34" charset="0"/>
                          <a:cs typeface="Calibri" panose="020F0502020204030204" pitchFamily="34" charset="0"/>
                        </a:rPr>
                        <a:t>Kalite kontrol </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dirty="0">
                          <a:solidFill>
                            <a:schemeClr val="bg2">
                              <a:lumMod val="75000"/>
                            </a:schemeClr>
                          </a:solidFill>
                          <a:effectLst/>
                          <a:latin typeface="Calibri" panose="020F0502020204030204" pitchFamily="34" charset="0"/>
                          <a:cs typeface="Calibri" panose="020F0502020204030204" pitchFamily="34" charset="0"/>
                        </a:rPr>
                        <a:t>14.05-</a:t>
                      </a:r>
                      <a:r>
                        <a:rPr lang="tr-TR" sz="2000" b="1" i="0" u="none" strike="noStrike" baseline="0" dirty="0">
                          <a:solidFill>
                            <a:schemeClr val="bg2">
                              <a:lumMod val="75000"/>
                            </a:schemeClr>
                          </a:solidFill>
                          <a:effectLst/>
                          <a:latin typeface="Calibri" panose="020F0502020204030204" pitchFamily="34" charset="0"/>
                          <a:cs typeface="Calibri" panose="020F0502020204030204" pitchFamily="34" charset="0"/>
                        </a:rPr>
                        <a:t> 29.06.2018</a:t>
                      </a:r>
                      <a:endParaRPr lang="tr-TR" sz="2000" b="1" i="0" u="none" strike="noStrike" dirty="0">
                        <a:solidFill>
                          <a:schemeClr val="bg2">
                            <a:lumMod val="75000"/>
                          </a:schemeClr>
                        </a:solidFill>
                        <a:effectLst/>
                        <a:latin typeface="Calibri" panose="020F0502020204030204" pitchFamily="34" charset="0"/>
                        <a:cs typeface="Calibri" panose="020F0502020204030204" pitchFamily="34" charset="0"/>
                      </a:endParaRP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9924">
                <a:tc>
                  <a:txBody>
                    <a:bodyPr/>
                    <a:lstStyle/>
                    <a:p>
                      <a:pPr algn="r" fontAlgn="t"/>
                      <a:r>
                        <a:rPr lang="tr-TR" sz="2000" b="0" i="0" u="none" strike="noStrike" dirty="0">
                          <a:solidFill>
                            <a:schemeClr val="bg2">
                              <a:lumMod val="75000"/>
                            </a:schemeClr>
                          </a:solidFill>
                          <a:effectLst/>
                          <a:latin typeface="Calibri" panose="020F0502020204030204" pitchFamily="34" charset="0"/>
                          <a:cs typeface="Calibri" panose="020F0502020204030204" pitchFamily="34" charset="0"/>
                        </a:rPr>
                        <a:t>Döküm</a:t>
                      </a:r>
                      <a:r>
                        <a:rPr lang="tr-TR" sz="2000" b="0" i="0" u="none" strike="noStrike" baseline="0" dirty="0">
                          <a:solidFill>
                            <a:schemeClr val="bg2">
                              <a:lumMod val="75000"/>
                            </a:schemeClr>
                          </a:solidFill>
                          <a:effectLst/>
                          <a:latin typeface="Calibri" panose="020F0502020204030204" pitchFamily="34" charset="0"/>
                          <a:cs typeface="Calibri" panose="020F0502020204030204" pitchFamily="34" charset="0"/>
                        </a:rPr>
                        <a:t> ve kodlama</a:t>
                      </a:r>
                      <a:endParaRPr lang="tr-TR" sz="2000" b="0" i="0" u="none" strike="noStrike" dirty="0">
                        <a:solidFill>
                          <a:schemeClr val="bg2">
                            <a:lumMod val="75000"/>
                          </a:schemeClr>
                        </a:solidFill>
                        <a:effectLst/>
                        <a:latin typeface="Calibri" panose="020F0502020204030204" pitchFamily="34" charset="0"/>
                        <a:cs typeface="Calibri" panose="020F0502020204030204" pitchFamily="34" charset="0"/>
                      </a:endParaRP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dirty="0">
                          <a:solidFill>
                            <a:schemeClr val="bg2">
                              <a:lumMod val="75000"/>
                            </a:schemeClr>
                          </a:solidFill>
                          <a:effectLst/>
                          <a:latin typeface="Calibri" panose="020F0502020204030204" pitchFamily="34" charset="0"/>
                          <a:cs typeface="Calibri" panose="020F0502020204030204" pitchFamily="34" charset="0"/>
                        </a:rPr>
                        <a:t>04.-29.06.2018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9924">
                <a:tc>
                  <a:txBody>
                    <a:bodyPr/>
                    <a:lstStyle/>
                    <a:p>
                      <a:pPr algn="r" fontAlgn="t"/>
                      <a:r>
                        <a:rPr lang="tr-TR" sz="2000" b="0" i="0" u="none" strike="noStrike" kern="1200" dirty="0">
                          <a:solidFill>
                            <a:schemeClr val="bg2">
                              <a:lumMod val="75000"/>
                            </a:schemeClr>
                          </a:solidFill>
                          <a:effectLst/>
                          <a:latin typeface="Calibri" panose="020F0502020204030204" pitchFamily="34" charset="0"/>
                          <a:ea typeface="+mn-ea"/>
                          <a:cs typeface="Calibri" panose="020F0502020204030204" pitchFamily="34" charset="0"/>
                        </a:rPr>
                        <a:t>Veri girişi</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kern="1200" dirty="0">
                          <a:solidFill>
                            <a:schemeClr val="bg2">
                              <a:lumMod val="75000"/>
                            </a:schemeClr>
                          </a:solidFill>
                          <a:effectLst/>
                          <a:latin typeface="Calibri" panose="020F0502020204030204" pitchFamily="34" charset="0"/>
                          <a:ea typeface="+mn-ea"/>
                          <a:cs typeface="Calibri" panose="020F0502020204030204" pitchFamily="34" charset="0"/>
                        </a:rPr>
                        <a:t>20.06-06.07.2018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9924">
                <a:tc>
                  <a:txBody>
                    <a:bodyPr/>
                    <a:lstStyle/>
                    <a:p>
                      <a:pPr algn="r" fontAlgn="t"/>
                      <a:r>
                        <a:rPr lang="tr-TR" sz="2000" b="0" i="0" u="none" strike="noStrike" kern="1200">
                          <a:solidFill>
                            <a:schemeClr val="bg2">
                              <a:lumMod val="75000"/>
                            </a:schemeClr>
                          </a:solidFill>
                          <a:effectLst/>
                          <a:latin typeface="Calibri" panose="020F0502020204030204" pitchFamily="34" charset="0"/>
                          <a:ea typeface="+mn-ea"/>
                          <a:cs typeface="Calibri" panose="020F0502020204030204" pitchFamily="34" charset="0"/>
                        </a:rPr>
                        <a:t>Tablolama, </a:t>
                      </a:r>
                      <a:r>
                        <a:rPr lang="tr-TR" sz="2000" b="0" i="0" u="none" strike="noStrike" kern="1200" baseline="0">
                          <a:solidFill>
                            <a:schemeClr val="bg2">
                              <a:lumMod val="75000"/>
                            </a:schemeClr>
                          </a:solidFill>
                          <a:effectLst/>
                          <a:latin typeface="Calibri" panose="020F0502020204030204" pitchFamily="34" charset="0"/>
                          <a:ea typeface="+mn-ea"/>
                          <a:cs typeface="Calibri" panose="020F0502020204030204" pitchFamily="34" charset="0"/>
                        </a:rPr>
                        <a:t>analiz ve raporlama</a:t>
                      </a:r>
                      <a:endParaRPr lang="tr-TR" sz="2000" b="0" i="0" u="none" strike="noStrike" kern="1200" dirty="0">
                        <a:solidFill>
                          <a:schemeClr val="bg2">
                            <a:lumMod val="75000"/>
                          </a:schemeClr>
                        </a:solidFill>
                        <a:effectLst/>
                        <a:latin typeface="Calibri" panose="020F0502020204030204" pitchFamily="34" charset="0"/>
                        <a:ea typeface="+mn-ea"/>
                        <a:cs typeface="Calibri" panose="020F0502020204030204" pitchFamily="34" charset="0"/>
                      </a:endParaRP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b="1" i="0" u="none" strike="noStrike" kern="1200" dirty="0">
                          <a:solidFill>
                            <a:schemeClr val="bg2">
                              <a:lumMod val="75000"/>
                            </a:schemeClr>
                          </a:solidFill>
                          <a:effectLst/>
                          <a:latin typeface="Calibri" panose="020F0502020204030204" pitchFamily="34" charset="0"/>
                          <a:ea typeface="+mn-ea"/>
                          <a:cs typeface="Calibri" panose="020F0502020204030204" pitchFamily="34" charset="0"/>
                        </a:rPr>
                        <a:t>09- 27.07.2018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59924">
                <a:tc>
                  <a:txBody>
                    <a:bodyPr/>
                    <a:lstStyle/>
                    <a:p>
                      <a:pPr algn="r" fontAlgn="t"/>
                      <a:r>
                        <a:rPr lang="tr-TR" sz="2000" b="1" i="0" u="none" strike="noStrike" kern="1200" dirty="0">
                          <a:solidFill>
                            <a:srgbClr val="C00000"/>
                          </a:solidFill>
                          <a:effectLst/>
                          <a:latin typeface="Calibri" panose="020F0502020204030204" pitchFamily="34" charset="0"/>
                          <a:ea typeface="+mn-ea"/>
                          <a:cs typeface="Calibri" panose="020F0502020204030204" pitchFamily="34" charset="0"/>
                        </a:rPr>
                        <a:t>Rapor teslimi</a:t>
                      </a:r>
                    </a:p>
                  </a:txBody>
                  <a:tcPr marL="36000" marR="72000" marT="9525" marB="0" anchor="ctr">
                    <a:lnL w="38100" cap="flat" cmpd="sng" algn="ctr">
                      <a:solidFill>
                        <a:schemeClr val="bg1">
                          <a:lumMod val="6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tr-TR" sz="2000" b="1" i="0" u="none" strike="noStrike" kern="1200" dirty="0">
                          <a:solidFill>
                            <a:srgbClr val="C00000"/>
                          </a:solidFill>
                          <a:effectLst/>
                          <a:latin typeface="Calibri" panose="020F0502020204030204" pitchFamily="34" charset="0"/>
                          <a:ea typeface="+mn-ea"/>
                          <a:cs typeface="Calibri" panose="020F0502020204030204" pitchFamily="34" charset="0"/>
                        </a:rPr>
                        <a:t>30.07.2018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chemeClr val="bg1">
                          <a:lumMod val="6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628" y="509928"/>
            <a:ext cx="1370631" cy="1370631"/>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07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15</a:t>
            </a:fld>
            <a:endParaRPr lang="en-US" dirty="0">
              <a:solidFill>
                <a:srgbClr val="FFFFFF"/>
              </a:solidFill>
            </a:endParaRPr>
          </a:p>
        </p:txBody>
      </p:sp>
      <p:sp>
        <p:nvSpPr>
          <p:cNvPr id="3" name="Text Box 4"/>
          <p:cNvSpPr txBox="1">
            <a:spLocks noChangeArrowheads="1"/>
          </p:cNvSpPr>
          <p:nvPr/>
        </p:nvSpPr>
        <p:spPr bwMode="auto">
          <a:xfrm>
            <a:off x="1535115" y="165276"/>
            <a:ext cx="5655010"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Öngörülen ve Gerçekleşen Örneklem</a:t>
            </a:r>
            <a:endParaRPr lang="tr-TR" sz="2000" b="1" noProof="1">
              <a:solidFill>
                <a:srgbClr val="FFFFFF"/>
              </a:solidFill>
              <a:latin typeface="Calibri" pitchFamily="34" charset="0"/>
            </a:endParaRPr>
          </a:p>
        </p:txBody>
      </p:sp>
      <p:sp>
        <p:nvSpPr>
          <p:cNvPr id="6" name="Rectangle 1"/>
          <p:cNvSpPr>
            <a:spLocks noChangeArrowheads="1"/>
          </p:cNvSpPr>
          <p:nvPr/>
        </p:nvSpPr>
        <p:spPr bwMode="auto">
          <a:xfrm>
            <a:off x="2536825" y="151485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049" y="479718"/>
            <a:ext cx="1984142" cy="992071"/>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6"/>
          <p:cNvSpPr>
            <a:spLocks noChangeArrowheads="1"/>
          </p:cNvSpPr>
          <p:nvPr/>
        </p:nvSpPr>
        <p:spPr bwMode="auto">
          <a:xfrm>
            <a:off x="433030" y="1787722"/>
            <a:ext cx="9099159" cy="4586862"/>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Çalışmada 6 ilçenin ilçe merkezlerinde, bucaklarında ve köylerindeki 12-15 yaş arası çocuklu toplam 600 hanenin kapsanması öngörülmüştü. Saha çalışması sonrasında kapsanan toplam hane sayısı 607 olmuştur. 607 hanede de 12-15 yaş aralığında toplam </a:t>
            </a:r>
            <a:r>
              <a:rPr lang="tr-TR" altLang="en-US" b="1" dirty="0">
                <a:solidFill>
                  <a:srgbClr val="808080"/>
                </a:solidFill>
                <a:latin typeface="Calibri" panose="020F0502020204030204" pitchFamily="34" charset="0"/>
                <a:cs typeface="Arial" charset="0"/>
              </a:rPr>
              <a:t>698 çocuğun </a:t>
            </a:r>
            <a:r>
              <a:rPr lang="tr-TR" altLang="en-US" dirty="0">
                <a:solidFill>
                  <a:srgbClr val="808080"/>
                </a:solidFill>
                <a:latin typeface="Calibri" panose="020F0502020204030204" pitchFamily="34" charset="0"/>
                <a:cs typeface="Arial" charset="0"/>
              </a:rPr>
              <a:t>bilgileri derlenmiştir. Hane başına düşen 12-15 yaş  grubu çocuk sayısı 1.15’tir. (Örneklemeden kaynaklanan hata payı sınırı %95 güven aralığında ±%3,6’dır.)</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Kapsanan hanelerin %85’inde 12-15 yaş grubunda 1 çocuk , %14’ünde 2 çocuk ve % 0,7’sinde 3 çocuk bulunmaktadır.</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Kapsanan hanelerin %59’u kentsel alanda, yani ilçe merkezlerinde yer almaktadır. İlçe merkezleri dışındaki diğer yerleşim birimleri (bucaklar ve köyler) kırsal alan kapsamında değerlendirilmiştir.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İstisnai olarak Lefkoşa’da Gönyeli ve Yenikent kentsel gelişim itibarıyla Lefkoşa ilçe merkeziyle birleşmiş bir yapıya sahip olduklarından «kentsel alan» kapsamına alınmıştır.</a:t>
            </a:r>
          </a:p>
        </p:txBody>
      </p:sp>
    </p:spTree>
    <p:extLst>
      <p:ext uri="{BB962C8B-B14F-4D97-AF65-F5344CB8AC3E}">
        <p14:creationId xmlns:p14="http://schemas.microsoft.com/office/powerpoint/2010/main" val="406397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16</a:t>
            </a:fld>
            <a:endParaRPr lang="en-US" dirty="0">
              <a:solidFill>
                <a:srgbClr val="FFFFFF"/>
              </a:solidFill>
            </a:endParaRPr>
          </a:p>
        </p:txBody>
      </p:sp>
      <p:sp>
        <p:nvSpPr>
          <p:cNvPr id="3" name="Text Box 4"/>
          <p:cNvSpPr txBox="1">
            <a:spLocks noChangeArrowheads="1"/>
          </p:cNvSpPr>
          <p:nvPr/>
        </p:nvSpPr>
        <p:spPr bwMode="auto">
          <a:xfrm>
            <a:off x="1535115" y="165276"/>
            <a:ext cx="5655010"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Öngörülen ve Gerçekleşen Örneklem</a:t>
            </a:r>
            <a:endParaRPr lang="tr-TR" sz="2000" b="1" noProof="1">
              <a:solidFill>
                <a:srgbClr val="FFFFFF"/>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98760768"/>
              </p:ext>
            </p:extLst>
          </p:nvPr>
        </p:nvGraphicFramePr>
        <p:xfrm>
          <a:off x="704188" y="1404836"/>
          <a:ext cx="7388475" cy="5098444"/>
        </p:xfrm>
        <a:graphic>
          <a:graphicData uri="http://schemas.openxmlformats.org/drawingml/2006/table">
            <a:tbl>
              <a:tblPr firstRow="1" firstCol="1" bandRow="1">
                <a:tableStyleId>{5C22544A-7EE6-4342-B048-85BDC9FD1C3A}</a:tableStyleId>
              </a:tblPr>
              <a:tblGrid>
                <a:gridCol w="1543577">
                  <a:extLst>
                    <a:ext uri="{9D8B030D-6E8A-4147-A177-3AD203B41FA5}">
                      <a16:colId xmlns:a16="http://schemas.microsoft.com/office/drawing/2014/main" val="20000"/>
                    </a:ext>
                  </a:extLst>
                </a:gridCol>
                <a:gridCol w="3234174">
                  <a:extLst>
                    <a:ext uri="{9D8B030D-6E8A-4147-A177-3AD203B41FA5}">
                      <a16:colId xmlns:a16="http://schemas.microsoft.com/office/drawing/2014/main" val="20001"/>
                    </a:ext>
                  </a:extLst>
                </a:gridCol>
                <a:gridCol w="1254562">
                  <a:extLst>
                    <a:ext uri="{9D8B030D-6E8A-4147-A177-3AD203B41FA5}">
                      <a16:colId xmlns:a16="http://schemas.microsoft.com/office/drawing/2014/main" val="20002"/>
                    </a:ext>
                  </a:extLst>
                </a:gridCol>
                <a:gridCol w="1356162">
                  <a:extLst>
                    <a:ext uri="{9D8B030D-6E8A-4147-A177-3AD203B41FA5}">
                      <a16:colId xmlns:a16="http://schemas.microsoft.com/office/drawing/2014/main" val="20003"/>
                    </a:ext>
                  </a:extLst>
                </a:gridCol>
              </a:tblGrid>
              <a:tr h="315840">
                <a:tc>
                  <a:txBody>
                    <a:bodyPr/>
                    <a:lstStyle/>
                    <a:p>
                      <a:pPr algn="r">
                        <a:spcAft>
                          <a:spcPts val="0"/>
                        </a:spcAft>
                      </a:pPr>
                      <a:r>
                        <a:rPr lang="tr-TR" sz="1800" dirty="0">
                          <a:solidFill>
                            <a:schemeClr val="bg1"/>
                          </a:solidFill>
                          <a:effectLst/>
                          <a:latin typeface="Calibri" panose="020F0502020204030204" pitchFamily="34" charset="0"/>
                          <a:cs typeface="Calibri" panose="020F0502020204030204" pitchFamily="34" charset="0"/>
                        </a:rPr>
                        <a:t>KOTA BİLGİSİ</a:t>
                      </a:r>
                      <a:endParaRPr lang="tr-TR" sz="18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F6600"/>
                    </a:solidFill>
                  </a:tcPr>
                </a:tc>
                <a:tc>
                  <a:txBody>
                    <a:bodyPr/>
                    <a:lstStyle/>
                    <a:p>
                      <a:pPr algn="r"/>
                      <a:endParaRPr lang="tr-TR" sz="1600" dirty="0">
                        <a:solidFill>
                          <a:schemeClr val="bg1"/>
                        </a:solidFill>
                        <a:effectLst/>
                        <a:latin typeface="Times New Roman"/>
                      </a:endParaRPr>
                    </a:p>
                  </a:txBody>
                  <a:tcPr marL="72000" marR="7200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F6600"/>
                    </a:solidFill>
                  </a:tcPr>
                </a:tc>
                <a:tc>
                  <a:txBody>
                    <a:bodyPr/>
                    <a:lstStyle/>
                    <a:p>
                      <a:r>
                        <a:rPr lang="tr-TR" sz="1600" b="1" kern="1200" dirty="0">
                          <a:solidFill>
                            <a:schemeClr val="bg1"/>
                          </a:solidFill>
                          <a:effectLst/>
                          <a:latin typeface="+mn-lt"/>
                          <a:ea typeface="+mn-ea"/>
                          <a:cs typeface="+mn-cs"/>
                        </a:rPr>
                        <a:t>Öngörülen*</a:t>
                      </a:r>
                    </a:p>
                  </a:txBody>
                  <a:tcPr marL="45462" marR="45462"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FF6600"/>
                    </a:solidFill>
                  </a:tcPr>
                </a:tc>
                <a:tc>
                  <a:txBody>
                    <a:bodyPr/>
                    <a:lstStyle/>
                    <a:p>
                      <a:r>
                        <a:rPr lang="tr-TR" sz="1600" b="1" kern="1200" dirty="0">
                          <a:solidFill>
                            <a:schemeClr val="bg1"/>
                          </a:solidFill>
                          <a:effectLst/>
                          <a:latin typeface="+mn-lt"/>
                          <a:ea typeface="+mn-ea"/>
                          <a:cs typeface="+mn-cs"/>
                        </a:rPr>
                        <a:t>Gerçekleşen</a:t>
                      </a:r>
                    </a:p>
                  </a:txBody>
                  <a:tcPr marL="45462" marR="45462" marT="0" marB="0"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315840">
                <a:tc rowSpan="2">
                  <a:txBody>
                    <a:bodyPr/>
                    <a:lstStyle/>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Cinsiyet </a:t>
                      </a:r>
                      <a:endParaRPr lang="tr-TR" sz="24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tc>
                  <a:txBody>
                    <a:bodyPr/>
                    <a:lstStyle/>
                    <a:p>
                      <a:pPr algn="r">
                        <a:spcAft>
                          <a:spcPts val="0"/>
                        </a:spcAft>
                      </a:pPr>
                      <a:r>
                        <a:rPr lang="tr-TR" sz="1600" b="1" dirty="0">
                          <a:solidFill>
                            <a:schemeClr val="bg1"/>
                          </a:solidFill>
                          <a:effectLst/>
                          <a:latin typeface="Calibri" panose="020F0502020204030204" pitchFamily="34" charset="0"/>
                          <a:cs typeface="Calibri" panose="020F0502020204030204" pitchFamily="34" charset="0"/>
                        </a:rPr>
                        <a:t>Kız</a:t>
                      </a:r>
                      <a:endParaRPr lang="tr-TR" sz="18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pPr>
                      <a:r>
                        <a:rPr lang="tr-TR" sz="1600" b="1" kern="1200" dirty="0">
                          <a:solidFill>
                            <a:schemeClr val="bg1"/>
                          </a:solidFill>
                          <a:effectLst/>
                          <a:latin typeface="Calibri"/>
                          <a:ea typeface="Calibri"/>
                          <a:cs typeface="+mn-cs"/>
                        </a:rPr>
                        <a:t>300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pPr>
                      <a:r>
                        <a:rPr lang="tr-TR" sz="1600" b="1" kern="1200" dirty="0">
                          <a:solidFill>
                            <a:schemeClr val="bg1"/>
                          </a:solidFill>
                          <a:effectLst/>
                          <a:latin typeface="Calibri"/>
                          <a:ea typeface="Calibri"/>
                          <a:cs typeface="+mn-cs"/>
                        </a:rPr>
                        <a:t>324</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600" b="1" dirty="0">
                          <a:solidFill>
                            <a:schemeClr val="bg1"/>
                          </a:solidFill>
                          <a:effectLst/>
                          <a:latin typeface="Calibri" panose="020F0502020204030204" pitchFamily="34" charset="0"/>
                          <a:cs typeface="Calibri" panose="020F0502020204030204" pitchFamily="34" charset="0"/>
                        </a:rPr>
                        <a:t>Erkek</a:t>
                      </a:r>
                      <a:endParaRPr lang="tr-TR" sz="18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pPr>
                      <a:r>
                        <a:rPr lang="tr-TR" sz="1600" b="1" kern="1200" dirty="0">
                          <a:solidFill>
                            <a:schemeClr val="bg1"/>
                          </a:solidFill>
                          <a:effectLst/>
                          <a:latin typeface="Calibri"/>
                          <a:ea typeface="Calibri"/>
                          <a:cs typeface="+mn-cs"/>
                        </a:rPr>
                        <a:t>300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pPr>
                      <a:r>
                        <a:rPr lang="tr-TR" sz="1600" b="1" kern="1200" dirty="0">
                          <a:solidFill>
                            <a:schemeClr val="bg1"/>
                          </a:solidFill>
                          <a:effectLst/>
                          <a:latin typeface="Calibri"/>
                          <a:ea typeface="Calibri"/>
                          <a:cs typeface="+mn-cs"/>
                        </a:rPr>
                        <a:t>374</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315840">
                <a:tc rowSpan="4">
                  <a:txBody>
                    <a:bodyPr/>
                    <a:lstStyle/>
                    <a:p>
                      <a:pPr algn="r">
                        <a:spcAft>
                          <a:spcPts val="0"/>
                        </a:spcAft>
                      </a:pPr>
                      <a:endParaRPr lang="tr-TR" sz="2000" dirty="0">
                        <a:solidFill>
                          <a:schemeClr val="bg1"/>
                        </a:solidFill>
                        <a:effectLst/>
                        <a:latin typeface="Calibri" panose="020F0502020204030204" pitchFamily="34" charset="0"/>
                        <a:cs typeface="Calibri" panose="020F0502020204030204" pitchFamily="34" charset="0"/>
                      </a:endParaRPr>
                    </a:p>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Yaş</a:t>
                      </a:r>
                      <a:endParaRPr lang="tr-TR" sz="2400" dirty="0">
                        <a:solidFill>
                          <a:schemeClr val="bg1"/>
                        </a:solidFill>
                        <a:effectLst/>
                        <a:latin typeface="Calibri" panose="020F0502020204030204" pitchFamily="34" charset="0"/>
                        <a:ea typeface="Calibri"/>
                        <a:cs typeface="Calibri" panose="020F0502020204030204" pitchFamily="34" charset="0"/>
                      </a:endParaRPr>
                    </a:p>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 </a:t>
                      </a:r>
                      <a:endParaRPr lang="tr-TR" sz="24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r">
                        <a:spcAft>
                          <a:spcPts val="0"/>
                        </a:spcAft>
                      </a:pPr>
                      <a:r>
                        <a:rPr lang="tr-TR" sz="1400" b="1" dirty="0">
                          <a:solidFill>
                            <a:schemeClr val="bg1"/>
                          </a:solidFill>
                          <a:effectLst/>
                          <a:latin typeface="Calibri" panose="020F0502020204030204" pitchFamily="34" charset="0"/>
                          <a:cs typeface="Calibri" panose="020F0502020204030204" pitchFamily="34" charset="0"/>
                        </a:rPr>
                        <a:t>12 yaş</a:t>
                      </a:r>
                      <a:endParaRPr lang="tr-TR" sz="16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173</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400" b="1" dirty="0">
                          <a:solidFill>
                            <a:schemeClr val="bg1"/>
                          </a:solidFill>
                          <a:effectLst/>
                          <a:latin typeface="Calibri" panose="020F0502020204030204" pitchFamily="34" charset="0"/>
                          <a:cs typeface="Calibri" panose="020F0502020204030204" pitchFamily="34" charset="0"/>
                        </a:rPr>
                        <a:t>13 yaş</a:t>
                      </a:r>
                      <a:endParaRPr lang="tr-TR" sz="16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186</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4"/>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400" b="1" dirty="0">
                          <a:solidFill>
                            <a:schemeClr val="bg1"/>
                          </a:solidFill>
                          <a:effectLst/>
                          <a:latin typeface="Calibri" panose="020F0502020204030204" pitchFamily="34" charset="0"/>
                          <a:cs typeface="Calibri" panose="020F0502020204030204" pitchFamily="34" charset="0"/>
                        </a:rPr>
                        <a:t>14 yaş</a:t>
                      </a:r>
                      <a:endParaRPr lang="tr-TR" sz="16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a:ea typeface="Calibri"/>
                          <a:cs typeface="+mn-cs"/>
                        </a:rPr>
                        <a:t>183</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5"/>
                  </a:ext>
                </a:extLst>
              </a:tr>
              <a:tr h="315840">
                <a:tc vMerge="1">
                  <a:txBody>
                    <a:bodyPr/>
                    <a:lstStyle/>
                    <a:p>
                      <a:pPr algn="r">
                        <a:spcAft>
                          <a:spcPts val="0"/>
                        </a:spcAft>
                      </a:pPr>
                      <a:endParaRPr lang="tr-TR" sz="24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r">
                        <a:spcAft>
                          <a:spcPts val="0"/>
                        </a:spcAft>
                      </a:pPr>
                      <a:r>
                        <a:rPr lang="tr-TR" sz="1400" b="1" kern="1200" dirty="0">
                          <a:solidFill>
                            <a:schemeClr val="bg1"/>
                          </a:solidFill>
                          <a:effectLst/>
                          <a:latin typeface="Calibri" panose="020F0502020204030204" pitchFamily="34" charset="0"/>
                          <a:ea typeface="+mn-ea"/>
                          <a:cs typeface="Calibri" panose="020F0502020204030204" pitchFamily="34" charset="0"/>
                        </a:rPr>
                        <a:t>15 yaş</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panose="020F0502020204030204" pitchFamily="34" charset="0"/>
                          <a:ea typeface="+mn-ea"/>
                          <a:cs typeface="Calibri" panose="020F0502020204030204" pitchFamily="34" charset="0"/>
                        </a:rPr>
                        <a:t>150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a:spcAft>
                          <a:spcPts val="0"/>
                        </a:spcAft>
                      </a:pPr>
                      <a:r>
                        <a:rPr lang="tr-TR" sz="1600" b="1" kern="1200" dirty="0">
                          <a:solidFill>
                            <a:schemeClr val="bg1"/>
                          </a:solidFill>
                          <a:effectLst/>
                          <a:latin typeface="Calibri" panose="020F0502020204030204" pitchFamily="34" charset="0"/>
                          <a:ea typeface="+mn-ea"/>
                          <a:cs typeface="Calibri" panose="020F0502020204030204" pitchFamily="34" charset="0"/>
                        </a:rPr>
                        <a:t>156</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6"/>
                  </a:ext>
                </a:extLst>
              </a:tr>
              <a:tr h="315840">
                <a:tc rowSpan="6">
                  <a:txBody>
                    <a:bodyPr/>
                    <a:lstStyle/>
                    <a:p>
                      <a:pPr algn="r">
                        <a:spcAft>
                          <a:spcPts val="0"/>
                        </a:spcAft>
                      </a:pPr>
                      <a:endParaRPr lang="tr-TR" sz="2000" dirty="0">
                        <a:solidFill>
                          <a:schemeClr val="bg1"/>
                        </a:solidFill>
                        <a:effectLst/>
                        <a:latin typeface="Calibri" panose="020F0502020204030204" pitchFamily="34" charset="0"/>
                        <a:cs typeface="Calibri" panose="020F0502020204030204" pitchFamily="34" charset="0"/>
                      </a:endParaRPr>
                    </a:p>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İlçeler</a:t>
                      </a:r>
                      <a:endParaRPr lang="tr-TR" sz="2400" dirty="0">
                        <a:solidFill>
                          <a:schemeClr val="bg1"/>
                        </a:solidFill>
                        <a:effectLst/>
                        <a:latin typeface="Calibri" panose="020F0502020204030204" pitchFamily="34" charset="0"/>
                        <a:ea typeface="Calibri"/>
                        <a:cs typeface="Calibri" panose="020F0502020204030204" pitchFamily="34" charset="0"/>
                      </a:endParaRPr>
                    </a:p>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 </a:t>
                      </a:r>
                      <a:endParaRPr lang="tr-TR" sz="24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r">
                        <a:spcAft>
                          <a:spcPts val="0"/>
                        </a:spcAft>
                      </a:pPr>
                      <a:r>
                        <a:rPr lang="tr-TR" sz="1600" b="1" dirty="0">
                          <a:solidFill>
                            <a:schemeClr val="bg1"/>
                          </a:solidFill>
                          <a:effectLst/>
                          <a:latin typeface="Calibri" panose="020F0502020204030204" pitchFamily="34" charset="0"/>
                          <a:ea typeface="Calibri"/>
                          <a:cs typeface="Calibri" panose="020F0502020204030204" pitchFamily="34" charset="0"/>
                        </a:rPr>
                        <a:t>Lefkoşa</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185</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227 (196)</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07"/>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600" b="1" dirty="0">
                          <a:solidFill>
                            <a:schemeClr val="bg1"/>
                          </a:solidFill>
                          <a:effectLst/>
                          <a:latin typeface="Calibri" panose="020F0502020204030204" pitchFamily="34" charset="0"/>
                          <a:ea typeface="Calibri"/>
                          <a:cs typeface="Calibri" panose="020F0502020204030204" pitchFamily="34" charset="0"/>
                        </a:rPr>
                        <a:t>Girne</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140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150 (130)</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08"/>
                  </a:ext>
                </a:extLst>
              </a:tr>
              <a:tr h="315840">
                <a:tc vMerge="1">
                  <a:txBody>
                    <a:bodyPr/>
                    <a:lstStyle/>
                    <a:p>
                      <a:endParaRPr lang="tr-TR"/>
                    </a:p>
                  </a:txBody>
                  <a:tcPr/>
                </a:tc>
                <a:tc>
                  <a:txBody>
                    <a:bodyPr/>
                    <a:lstStyle/>
                    <a:p>
                      <a:pPr algn="r">
                        <a:spcAft>
                          <a:spcPts val="0"/>
                        </a:spcAft>
                      </a:pPr>
                      <a:r>
                        <a:rPr lang="tr-TR" sz="1600" b="1" dirty="0">
                          <a:solidFill>
                            <a:schemeClr val="bg1"/>
                          </a:solidFill>
                          <a:effectLst/>
                          <a:latin typeface="Calibri" panose="020F0502020204030204" pitchFamily="34" charset="0"/>
                          <a:ea typeface="Calibri"/>
                          <a:cs typeface="Calibri" panose="020F0502020204030204" pitchFamily="34" charset="0"/>
                        </a:rPr>
                        <a:t>Gazimağusa</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135</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162 (145)</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09"/>
                  </a:ext>
                </a:extLst>
              </a:tr>
              <a:tr h="315840">
                <a:tc vMerge="1">
                  <a:txBody>
                    <a:bodyPr/>
                    <a:lstStyle/>
                    <a:p>
                      <a:endParaRPr lang="tr-TR"/>
                    </a:p>
                  </a:txBody>
                  <a:tcPr/>
                </a:tc>
                <a:tc>
                  <a:txBody>
                    <a:bodyPr/>
                    <a:lstStyle/>
                    <a:p>
                      <a:pPr algn="r">
                        <a:spcAft>
                          <a:spcPts val="0"/>
                        </a:spcAft>
                      </a:pPr>
                      <a:r>
                        <a:rPr lang="tr-TR" sz="1600" b="1" dirty="0">
                          <a:solidFill>
                            <a:schemeClr val="bg1"/>
                          </a:solidFill>
                          <a:effectLst/>
                          <a:latin typeface="Calibri" panose="020F0502020204030204" pitchFamily="34" charset="0"/>
                          <a:ea typeface="Calibri"/>
                          <a:cs typeface="Calibri" panose="020F0502020204030204" pitchFamily="34" charset="0"/>
                        </a:rPr>
                        <a:t>Güzelyurt</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45</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45 (40)</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10"/>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600" b="1" kern="1200" dirty="0">
                          <a:solidFill>
                            <a:schemeClr val="bg1"/>
                          </a:solidFill>
                          <a:effectLst/>
                          <a:latin typeface="Calibri" panose="020F0502020204030204" pitchFamily="34" charset="0"/>
                          <a:ea typeface="Calibri"/>
                          <a:cs typeface="Calibri" panose="020F0502020204030204" pitchFamily="34" charset="0"/>
                        </a:rPr>
                        <a:t>İskele</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60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74 (61)</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11"/>
                  </a:ext>
                </a:extLst>
              </a:tr>
              <a:tr h="315840">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600" b="1" kern="1200" dirty="0">
                          <a:solidFill>
                            <a:schemeClr val="bg1"/>
                          </a:solidFill>
                          <a:effectLst/>
                          <a:latin typeface="Calibri" panose="020F0502020204030204" pitchFamily="34" charset="0"/>
                          <a:ea typeface="Calibri"/>
                          <a:cs typeface="Calibri" panose="020F0502020204030204" pitchFamily="34" charset="0"/>
                        </a:rPr>
                        <a:t>Lefke</a:t>
                      </a: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35</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tc>
                  <a:txBody>
                    <a:bodyPr/>
                    <a:lstStyle/>
                    <a:p>
                      <a:pPr algn="ctr">
                        <a:spcAft>
                          <a:spcPts val="0"/>
                        </a:spcAft>
                      </a:pPr>
                      <a:r>
                        <a:rPr lang="tr-TR" sz="1600" b="1" kern="1200" dirty="0">
                          <a:solidFill>
                            <a:schemeClr val="bg1"/>
                          </a:solidFill>
                          <a:effectLst/>
                          <a:latin typeface="Calibri"/>
                          <a:ea typeface="Calibri"/>
                          <a:cs typeface="+mn-cs"/>
                        </a:rPr>
                        <a:t>40 (35)</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60093"/>
                    </a:solidFill>
                  </a:tcPr>
                </a:tc>
                <a:extLst>
                  <a:ext uri="{0D108BD9-81ED-4DB2-BD59-A6C34878D82A}">
                    <a16:rowId xmlns:a16="http://schemas.microsoft.com/office/drawing/2014/main" val="10012"/>
                  </a:ext>
                </a:extLst>
              </a:tr>
              <a:tr h="315840">
                <a:tc rowSpan="2">
                  <a:txBody>
                    <a:bodyPr/>
                    <a:lstStyle/>
                    <a:p>
                      <a:pPr algn="r">
                        <a:spcAft>
                          <a:spcPts val="0"/>
                        </a:spcAft>
                      </a:pPr>
                      <a:r>
                        <a:rPr lang="tr-TR" sz="2000" dirty="0">
                          <a:solidFill>
                            <a:schemeClr val="bg1"/>
                          </a:solidFill>
                          <a:effectLst/>
                          <a:latin typeface="Calibri" panose="020F0502020204030204" pitchFamily="34" charset="0"/>
                          <a:cs typeface="Calibri" panose="020F0502020204030204" pitchFamily="34" charset="0"/>
                        </a:rPr>
                        <a:t>Kent/</a:t>
                      </a:r>
                      <a:r>
                        <a:rPr lang="tr-TR" sz="2000" baseline="0" dirty="0">
                          <a:solidFill>
                            <a:schemeClr val="bg1"/>
                          </a:solidFill>
                          <a:effectLst/>
                          <a:latin typeface="Calibri" panose="020F0502020204030204" pitchFamily="34" charset="0"/>
                          <a:cs typeface="Calibri" panose="020F0502020204030204" pitchFamily="34" charset="0"/>
                        </a:rPr>
                        <a:t> Kır</a:t>
                      </a:r>
                      <a:endParaRPr lang="tr-TR" sz="2400"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tc>
                  <a:txBody>
                    <a:bodyPr/>
                    <a:lstStyle/>
                    <a:p>
                      <a:pPr algn="r">
                        <a:spcAft>
                          <a:spcPts val="0"/>
                        </a:spcAft>
                      </a:pPr>
                      <a:r>
                        <a:rPr lang="tr-TR" sz="1400" b="1" dirty="0">
                          <a:solidFill>
                            <a:schemeClr val="bg1"/>
                          </a:solidFill>
                          <a:effectLst/>
                          <a:latin typeface="Calibri" panose="020F0502020204030204" pitchFamily="34" charset="0"/>
                          <a:cs typeface="Calibri" panose="020F0502020204030204" pitchFamily="34" charset="0"/>
                        </a:rPr>
                        <a:t>Kent</a:t>
                      </a:r>
                      <a:endParaRPr lang="tr-TR" sz="16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tc>
                  <a:txBody>
                    <a:bodyPr/>
                    <a:lstStyle/>
                    <a:p>
                      <a:pPr algn="ctr">
                        <a:spcAft>
                          <a:spcPts val="0"/>
                        </a:spcAft>
                      </a:pPr>
                      <a:r>
                        <a:rPr lang="tr-TR" sz="1600" b="1" dirty="0">
                          <a:solidFill>
                            <a:schemeClr val="bg1"/>
                          </a:solidFill>
                          <a:effectLst/>
                          <a:latin typeface="Calibri"/>
                          <a:ea typeface="Calibri"/>
                        </a:rPr>
                        <a:t>350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tc>
                  <a:txBody>
                    <a:bodyPr/>
                    <a:lstStyle/>
                    <a:p>
                      <a:pPr algn="ctr">
                        <a:spcAft>
                          <a:spcPts val="0"/>
                        </a:spcAft>
                      </a:pPr>
                      <a:r>
                        <a:rPr lang="tr-TR" sz="1600" b="1" dirty="0">
                          <a:solidFill>
                            <a:schemeClr val="bg1"/>
                          </a:solidFill>
                          <a:effectLst/>
                          <a:latin typeface="Calibri"/>
                          <a:ea typeface="Calibri"/>
                        </a:rPr>
                        <a:t>407 ( 358)</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extLst>
                  <a:ext uri="{0D108BD9-81ED-4DB2-BD59-A6C34878D82A}">
                    <a16:rowId xmlns:a16="http://schemas.microsoft.com/office/drawing/2014/main" val="10013"/>
                  </a:ext>
                </a:extLst>
              </a:tr>
              <a:tr h="360844">
                <a:tc vMerge="1">
                  <a:txBody>
                    <a:bodyPr/>
                    <a:lstStyle/>
                    <a:p>
                      <a:pPr>
                        <a:spcAft>
                          <a:spcPts val="0"/>
                        </a:spcAft>
                      </a:pPr>
                      <a:endParaRPr lang="tr-TR" sz="1600" dirty="0">
                        <a:effectLst/>
                        <a:latin typeface="Calibri"/>
                        <a:ea typeface="Calibri"/>
                      </a:endParaRPr>
                    </a:p>
                  </a:txBody>
                  <a:tcPr marL="45462" marR="45462" marT="0" marB="0">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F0"/>
                    </a:solidFill>
                  </a:tcPr>
                </a:tc>
                <a:tc>
                  <a:txBody>
                    <a:bodyPr/>
                    <a:lstStyle/>
                    <a:p>
                      <a:pPr algn="r">
                        <a:spcAft>
                          <a:spcPts val="0"/>
                        </a:spcAft>
                      </a:pPr>
                      <a:r>
                        <a:rPr lang="tr-TR" sz="1400" b="1" dirty="0">
                          <a:solidFill>
                            <a:schemeClr val="bg1"/>
                          </a:solidFill>
                          <a:effectLst/>
                          <a:latin typeface="Calibri" panose="020F0502020204030204" pitchFamily="34" charset="0"/>
                          <a:ea typeface="+mn-ea"/>
                          <a:cs typeface="Calibri" panose="020F0502020204030204" pitchFamily="34" charset="0"/>
                        </a:rPr>
                        <a:t>Kır</a:t>
                      </a:r>
                      <a:endParaRPr lang="tr-TR" sz="16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tc>
                  <a:txBody>
                    <a:bodyPr/>
                    <a:lstStyle/>
                    <a:p>
                      <a:pPr algn="ctr">
                        <a:spcAft>
                          <a:spcPts val="0"/>
                        </a:spcAft>
                      </a:pPr>
                      <a:r>
                        <a:rPr lang="tr-TR" sz="1600" b="1" kern="1200" dirty="0">
                          <a:solidFill>
                            <a:schemeClr val="bg1"/>
                          </a:solidFill>
                          <a:effectLst/>
                          <a:latin typeface="Calibri"/>
                          <a:ea typeface="Calibri"/>
                          <a:cs typeface="+mn-cs"/>
                        </a:rPr>
                        <a:t>250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tc>
                  <a:txBody>
                    <a:bodyPr/>
                    <a:lstStyle/>
                    <a:p>
                      <a:pPr algn="ctr">
                        <a:spcAft>
                          <a:spcPts val="0"/>
                        </a:spcAft>
                      </a:pPr>
                      <a:r>
                        <a:rPr lang="tr-TR" sz="1600" b="1" kern="1200" dirty="0">
                          <a:solidFill>
                            <a:schemeClr val="bg1"/>
                          </a:solidFill>
                          <a:effectLst/>
                          <a:latin typeface="Calibri"/>
                          <a:ea typeface="Calibri"/>
                          <a:cs typeface="+mn-cs"/>
                        </a:rPr>
                        <a:t>291 ( 249)</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6600"/>
                    </a:solidFill>
                  </a:tcPr>
                </a:tc>
                <a:extLst>
                  <a:ext uri="{0D108BD9-81ED-4DB2-BD59-A6C34878D82A}">
                    <a16:rowId xmlns:a16="http://schemas.microsoft.com/office/drawing/2014/main" val="10014"/>
                  </a:ext>
                </a:extLst>
              </a:tr>
              <a:tr h="315840">
                <a:tc gridSpan="2">
                  <a:txBody>
                    <a:bodyPr/>
                    <a:lstStyle/>
                    <a:p>
                      <a:pPr algn="r">
                        <a:spcAft>
                          <a:spcPts val="0"/>
                        </a:spcAft>
                      </a:pPr>
                      <a:r>
                        <a:rPr lang="tr-TR" sz="1800" dirty="0">
                          <a:solidFill>
                            <a:schemeClr val="bg1"/>
                          </a:solidFill>
                          <a:effectLst/>
                          <a:latin typeface="Calibri" panose="020F0502020204030204" pitchFamily="34" charset="0"/>
                          <a:cs typeface="Calibri" panose="020F0502020204030204" pitchFamily="34" charset="0"/>
                        </a:rPr>
                        <a:t>TOPLAM</a:t>
                      </a:r>
                      <a:endParaRPr lang="tr-TR" sz="1800" b="1" dirty="0">
                        <a:solidFill>
                          <a:schemeClr val="bg1"/>
                        </a:solidFill>
                        <a:effectLst/>
                        <a:latin typeface="Calibri" panose="020F0502020204030204" pitchFamily="34" charset="0"/>
                        <a:ea typeface="Calibri"/>
                        <a:cs typeface="Calibri" panose="020F0502020204030204" pitchFamily="34" charset="0"/>
                      </a:endParaRPr>
                    </a:p>
                  </a:txBody>
                  <a:tcPr marL="72000" marR="72000" marT="0" marB="0"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F6600"/>
                    </a:solidFill>
                  </a:tcPr>
                </a:tc>
                <a:tc hMerge="1">
                  <a:txBody>
                    <a:bodyPr/>
                    <a:lstStyle/>
                    <a:p>
                      <a:pPr algn="r">
                        <a:spcAft>
                          <a:spcPts val="0"/>
                        </a:spcAft>
                      </a:pPr>
                      <a:endParaRPr lang="tr-TR" sz="1800" b="1" dirty="0">
                        <a:solidFill>
                          <a:schemeClr val="bg1"/>
                        </a:solidFill>
                        <a:effectLst/>
                        <a:latin typeface="Calibri" panose="020F0502020204030204" pitchFamily="34" charset="0"/>
                        <a:ea typeface="Calibri"/>
                        <a:cs typeface="Calibri" panose="020F0502020204030204" pitchFamily="34" charset="0"/>
                      </a:endParaRP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F6600"/>
                    </a:solidFill>
                  </a:tcPr>
                </a:tc>
                <a:tc>
                  <a:txBody>
                    <a:bodyPr/>
                    <a:lstStyle/>
                    <a:p>
                      <a:pPr algn="ctr">
                        <a:spcAft>
                          <a:spcPts val="0"/>
                        </a:spcAft>
                      </a:pPr>
                      <a:r>
                        <a:rPr lang="tr-TR" sz="1600" b="1" kern="1200" dirty="0">
                          <a:solidFill>
                            <a:schemeClr val="bg1"/>
                          </a:solidFill>
                          <a:effectLst/>
                          <a:latin typeface="Calibri" panose="020F0502020204030204" pitchFamily="34" charset="0"/>
                          <a:ea typeface="+mn-ea"/>
                          <a:cs typeface="Calibri" panose="020F0502020204030204" pitchFamily="34" charset="0"/>
                        </a:rPr>
                        <a:t>600</a:t>
                      </a:r>
                    </a:p>
                  </a:txBody>
                  <a:tcPr marL="45462" marR="45462" marT="36000" marB="360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rgbClr val="FF6600"/>
                    </a:solidFill>
                  </a:tcPr>
                </a:tc>
                <a:tc>
                  <a:txBody>
                    <a:bodyPr/>
                    <a:lstStyle/>
                    <a:p>
                      <a:pPr algn="ctr">
                        <a:spcAft>
                          <a:spcPts val="0"/>
                        </a:spcAft>
                      </a:pPr>
                      <a:r>
                        <a:rPr lang="tr-TR" sz="1600" b="1" kern="1200" dirty="0">
                          <a:solidFill>
                            <a:schemeClr val="bg1"/>
                          </a:solidFill>
                          <a:effectLst/>
                          <a:latin typeface="Calibri" panose="020F0502020204030204" pitchFamily="34" charset="0"/>
                          <a:ea typeface="+mn-ea"/>
                          <a:cs typeface="Calibri" panose="020F0502020204030204" pitchFamily="34" charset="0"/>
                        </a:rPr>
                        <a:t>698 (607)</a:t>
                      </a:r>
                    </a:p>
                  </a:txBody>
                  <a:tcPr marL="45462" marR="45462" marT="36000" marB="36000"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rgbClr val="FF6600"/>
                    </a:solidFill>
                  </a:tcPr>
                </a:tc>
                <a:extLst>
                  <a:ext uri="{0D108BD9-81ED-4DB2-BD59-A6C34878D82A}">
                    <a16:rowId xmlns:a16="http://schemas.microsoft.com/office/drawing/2014/main" val="10015"/>
                  </a:ext>
                </a:extLst>
              </a:tr>
            </a:tbl>
          </a:graphicData>
        </a:graphic>
      </p:graphicFrame>
      <p:sp>
        <p:nvSpPr>
          <p:cNvPr id="6" name="Rectangle 1"/>
          <p:cNvSpPr>
            <a:spLocks noChangeArrowheads="1"/>
          </p:cNvSpPr>
          <p:nvPr/>
        </p:nvSpPr>
        <p:spPr bwMode="auto">
          <a:xfrm>
            <a:off x="2536825" y="151485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049" y="479718"/>
            <a:ext cx="1984142" cy="992071"/>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90411" y="5015699"/>
            <a:ext cx="1557528" cy="1223412"/>
          </a:xfrm>
          <a:prstGeom prst="rect">
            <a:avLst/>
          </a:prstGeom>
          <a:noFill/>
        </p:spPr>
        <p:txBody>
          <a:bodyPr wrap="square" rtlCol="0">
            <a:spAutoFit/>
          </a:bodyPr>
          <a:lstStyle/>
          <a:p>
            <a:r>
              <a:rPr lang="tr-TR" sz="1050" b="1" i="1" dirty="0">
                <a:solidFill>
                  <a:schemeClr val="bg2">
                    <a:lumMod val="50000"/>
                  </a:schemeClr>
                </a:solidFill>
              </a:rPr>
              <a:t>(*) Ziyaret edilen 600 hanede 12-15 yaş arası 1 çocuk olacağı varsayımı ile hesaplanmıştır. </a:t>
            </a:r>
          </a:p>
          <a:p>
            <a:r>
              <a:rPr lang="tr-TR" sz="1050" b="1" i="1" dirty="0">
                <a:solidFill>
                  <a:schemeClr val="bg2">
                    <a:lumMod val="50000"/>
                  </a:schemeClr>
                </a:solidFill>
              </a:rPr>
              <a:t>(  ) içindeki rakamlar hane sayılarıdır.</a:t>
            </a:r>
          </a:p>
        </p:txBody>
      </p:sp>
    </p:spTree>
    <p:extLst>
      <p:ext uri="{BB962C8B-B14F-4D97-AF65-F5344CB8AC3E}">
        <p14:creationId xmlns:p14="http://schemas.microsoft.com/office/powerpoint/2010/main" val="278100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17</a:t>
            </a:fld>
            <a:endParaRPr lang="en-US">
              <a:solidFill>
                <a:srgbClr val="FFFFFF"/>
              </a:solidFill>
            </a:endParaRPr>
          </a:p>
        </p:txBody>
      </p:sp>
      <p:sp>
        <p:nvSpPr>
          <p:cNvPr id="3" name="Text Box 4"/>
          <p:cNvSpPr txBox="1">
            <a:spLocks noChangeArrowheads="1"/>
          </p:cNvSpPr>
          <p:nvPr/>
        </p:nvSpPr>
        <p:spPr bwMode="auto">
          <a:xfrm>
            <a:off x="1535114" y="165276"/>
            <a:ext cx="3343544"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tr-TR" sz="2800" b="1" noProof="1">
                <a:solidFill>
                  <a:srgbClr val="FFFFFF"/>
                </a:solidFill>
                <a:latin typeface="Calibri" pitchFamily="34" charset="0"/>
              </a:rPr>
              <a:t>Raporlama Kırılımları</a:t>
            </a:r>
            <a:endParaRPr lang="tr-TR" sz="2000" b="1" noProof="1">
              <a:solidFill>
                <a:srgbClr val="FFFFFF"/>
              </a:solidFill>
              <a:latin typeface="Calibri" pitchFamily="34" charset="0"/>
            </a:endParaRPr>
          </a:p>
        </p:txBody>
      </p:sp>
      <p:sp>
        <p:nvSpPr>
          <p:cNvPr id="4" name="Rectangle 6"/>
          <p:cNvSpPr>
            <a:spLocks noChangeArrowheads="1"/>
          </p:cNvSpPr>
          <p:nvPr/>
        </p:nvSpPr>
        <p:spPr bwMode="auto">
          <a:xfrm>
            <a:off x="622802" y="1444958"/>
            <a:ext cx="8943231" cy="4222613"/>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sz="1600" dirty="0">
                <a:solidFill>
                  <a:srgbClr val="808080"/>
                </a:solidFill>
                <a:latin typeface="Calibri" panose="020F0502020204030204" pitchFamily="34" charset="0"/>
                <a:cs typeface="Arial" charset="0"/>
              </a:rPr>
              <a:t> Çalışma sonuçları toplam kitle bazında raporlanmıştır. </a:t>
            </a:r>
          </a:p>
          <a:p>
            <a:pPr>
              <a:spcBef>
                <a:spcPts val="1000"/>
              </a:spcBef>
              <a:buClr>
                <a:srgbClr val="FF6600"/>
              </a:buClr>
              <a:buSzPct val="120000"/>
              <a:buFont typeface="Wingdings" pitchFamily="2" charset="2"/>
              <a:buChar char="§"/>
            </a:pPr>
            <a:r>
              <a:rPr lang="tr-TR" altLang="en-US" sz="1600" dirty="0">
                <a:solidFill>
                  <a:srgbClr val="808080"/>
                </a:solidFill>
                <a:latin typeface="Calibri" panose="020F0502020204030204" pitchFamily="34" charset="0"/>
                <a:cs typeface="Arial" charset="0"/>
              </a:rPr>
              <a:t> Bunun haricinde, örneklem büyüklüğünün elverdiği ölçüde aşağıda yer alan alt kırılımlar bazında  temel bulgular incelenmiş ve istatistiki farklılaşmalar ilgili bölümlerde «</a:t>
            </a:r>
            <a:r>
              <a:rPr lang="tr-TR" altLang="en-US" sz="1600" dirty="0">
                <a:solidFill>
                  <a:srgbClr val="FF0000"/>
                </a:solidFill>
                <a:latin typeface="Calibri" panose="020F0502020204030204" pitchFamily="34" charset="0"/>
                <a:cs typeface="Arial" charset="0"/>
              </a:rPr>
              <a:t>kırmızı/</a:t>
            </a:r>
            <a:r>
              <a:rPr lang="tr-TR" altLang="en-US" sz="1600" dirty="0">
                <a:solidFill>
                  <a:srgbClr val="00B050"/>
                </a:solidFill>
                <a:latin typeface="Calibri" panose="020F0502020204030204" pitchFamily="34" charset="0"/>
                <a:cs typeface="Arial" charset="0"/>
              </a:rPr>
              <a:t>yeşil</a:t>
            </a:r>
            <a:r>
              <a:rPr lang="tr-TR" altLang="en-US" sz="1600" dirty="0">
                <a:solidFill>
                  <a:srgbClr val="808080"/>
                </a:solidFill>
                <a:latin typeface="Calibri" panose="020F0502020204030204" pitchFamily="34" charset="0"/>
                <a:cs typeface="Arial" charset="0"/>
              </a:rPr>
              <a:t>» yazılar ya da oklar (</a:t>
            </a:r>
            <a:r>
              <a:rPr lang="tr-TR" altLang="en-US" sz="1600" dirty="0">
                <a:solidFill>
                  <a:srgbClr val="00B050"/>
                </a:solidFill>
                <a:latin typeface="Calibri" panose="020F0502020204030204" pitchFamily="34" charset="0"/>
                <a:cs typeface="Arial" charset="0"/>
                <a:sym typeface="Wingdings"/>
              </a:rPr>
              <a:t></a:t>
            </a:r>
            <a:r>
              <a:rPr lang="tr-TR" altLang="en-US" sz="1600" dirty="0">
                <a:solidFill>
                  <a:srgbClr val="FF0000"/>
                </a:solidFill>
                <a:latin typeface="Calibri" panose="020F0502020204030204" pitchFamily="34" charset="0"/>
                <a:cs typeface="Arial" charset="0"/>
                <a:sym typeface="Wingdings"/>
              </a:rPr>
              <a:t></a:t>
            </a:r>
            <a:r>
              <a:rPr lang="tr-TR" altLang="en-US" sz="1600" dirty="0">
                <a:solidFill>
                  <a:srgbClr val="808080"/>
                </a:solidFill>
                <a:latin typeface="Calibri" panose="020F0502020204030204" pitchFamily="34" charset="0"/>
                <a:cs typeface="Arial" charset="0"/>
                <a:sym typeface="Wingdings"/>
              </a:rPr>
              <a:t>)</a:t>
            </a:r>
            <a:r>
              <a:rPr lang="tr-TR" altLang="en-US" sz="1600" dirty="0">
                <a:solidFill>
                  <a:srgbClr val="808080"/>
                </a:solidFill>
                <a:latin typeface="Calibri" panose="020F0502020204030204" pitchFamily="34" charset="0"/>
                <a:cs typeface="Arial" charset="0"/>
              </a:rPr>
              <a:t>* ile belirtilmiştir. </a:t>
            </a:r>
          </a:p>
          <a:p>
            <a:pPr lvl="1">
              <a:spcBef>
                <a:spcPts val="1000"/>
              </a:spcBef>
              <a:buClr>
                <a:srgbClr val="FF6600"/>
              </a:buClr>
              <a:buSzPct val="120000"/>
              <a:buFont typeface="Wingdings" pitchFamily="2" charset="2"/>
              <a:buChar char="§"/>
            </a:pPr>
            <a:r>
              <a:rPr lang="tr-TR" altLang="en-US" sz="1600" b="1" dirty="0">
                <a:solidFill>
                  <a:srgbClr val="808080"/>
                </a:solidFill>
                <a:latin typeface="Calibri" panose="020F0502020204030204" pitchFamily="34" charset="0"/>
                <a:cs typeface="Arial" charset="0"/>
              </a:rPr>
              <a:t> BKI persentili </a:t>
            </a:r>
            <a:r>
              <a:rPr lang="tr-TR" altLang="en-US" sz="1600" b="1" dirty="0">
                <a:solidFill>
                  <a:srgbClr val="808080"/>
                </a:solidFill>
                <a:latin typeface="Calibri" panose="020F0502020204030204" pitchFamily="34" charset="0"/>
                <a:cs typeface="Arial" charset="0"/>
                <a:sym typeface="Wingdings" pitchFamily="2" charset="2"/>
              </a:rPr>
              <a:t> </a:t>
            </a:r>
            <a:r>
              <a:rPr lang="tr-TR" altLang="en-US" sz="1600" dirty="0">
                <a:solidFill>
                  <a:srgbClr val="808080"/>
                </a:solidFill>
                <a:latin typeface="Calibri" panose="020F0502020204030204" pitchFamily="34" charset="0"/>
                <a:cs typeface="Arial" charset="0"/>
                <a:sym typeface="Wingdings" pitchFamily="2" charset="2"/>
              </a:rPr>
              <a:t>Az kilolu/ Normal/ Fazla kilolu/ Obez </a:t>
            </a:r>
          </a:p>
          <a:p>
            <a:pPr lvl="1">
              <a:spcBef>
                <a:spcPts val="1000"/>
              </a:spcBef>
              <a:buClr>
                <a:srgbClr val="FF6600"/>
              </a:buClr>
              <a:buSzPct val="120000"/>
              <a:buFont typeface="Wingdings" pitchFamily="2" charset="2"/>
              <a:buChar char="§"/>
            </a:pPr>
            <a:r>
              <a:rPr lang="tr-TR" altLang="en-US" sz="1600" b="1" dirty="0">
                <a:solidFill>
                  <a:srgbClr val="808080"/>
                </a:solidFill>
                <a:latin typeface="Calibri" panose="020F0502020204030204" pitchFamily="34" charset="0"/>
                <a:cs typeface="Arial" charset="0"/>
                <a:sym typeface="Wingdings" pitchFamily="2" charset="2"/>
              </a:rPr>
              <a:t> Yaş  </a:t>
            </a:r>
            <a:r>
              <a:rPr lang="tr-TR" altLang="en-US" sz="1600" dirty="0">
                <a:solidFill>
                  <a:srgbClr val="808080"/>
                </a:solidFill>
                <a:latin typeface="Calibri" panose="020F0502020204030204" pitchFamily="34" charset="0"/>
                <a:cs typeface="Arial" charset="0"/>
                <a:sym typeface="Wingdings" pitchFamily="2" charset="2"/>
              </a:rPr>
              <a:t>12 yaş / 13 yaş / 14 yaş / 15 yaş</a:t>
            </a:r>
          </a:p>
          <a:p>
            <a:pPr lvl="1">
              <a:spcBef>
                <a:spcPts val="1000"/>
              </a:spcBef>
              <a:buClr>
                <a:srgbClr val="FF6600"/>
              </a:buClr>
              <a:buSzPct val="120000"/>
              <a:buFont typeface="Wingdings" pitchFamily="2" charset="2"/>
              <a:buChar char="§"/>
            </a:pPr>
            <a:r>
              <a:rPr lang="tr-TR" altLang="en-US" sz="1600" b="1" dirty="0">
                <a:solidFill>
                  <a:srgbClr val="808080"/>
                </a:solidFill>
                <a:latin typeface="Calibri" panose="020F0502020204030204" pitchFamily="34" charset="0"/>
                <a:cs typeface="Arial" charset="0"/>
                <a:sym typeface="Wingdings" pitchFamily="2" charset="2"/>
              </a:rPr>
              <a:t> Cinsiyet  </a:t>
            </a:r>
            <a:r>
              <a:rPr lang="tr-TR" altLang="en-US" sz="1600" dirty="0">
                <a:solidFill>
                  <a:srgbClr val="808080"/>
                </a:solidFill>
                <a:latin typeface="Calibri" panose="020F0502020204030204" pitchFamily="34" charset="0"/>
                <a:cs typeface="Arial" charset="0"/>
                <a:sym typeface="Wingdings" pitchFamily="2" charset="2"/>
              </a:rPr>
              <a:t>Kız / Erkek </a:t>
            </a:r>
            <a:r>
              <a:rPr lang="tr-TR" altLang="en-US" sz="1600" dirty="0">
                <a:solidFill>
                  <a:srgbClr val="808080"/>
                </a:solidFill>
                <a:latin typeface="Calibri" panose="020F0502020204030204" pitchFamily="34" charset="0"/>
                <a:cs typeface="Arial" charset="0"/>
              </a:rPr>
              <a:t> </a:t>
            </a:r>
          </a:p>
          <a:p>
            <a:pPr lvl="1">
              <a:spcBef>
                <a:spcPts val="1000"/>
              </a:spcBef>
              <a:buClr>
                <a:srgbClr val="FF6600"/>
              </a:buClr>
              <a:buSzPct val="120000"/>
              <a:buFont typeface="Wingdings" pitchFamily="2" charset="2"/>
              <a:buChar char="§"/>
            </a:pPr>
            <a:r>
              <a:rPr lang="tr-TR" altLang="en-US" sz="1600" b="1" dirty="0">
                <a:solidFill>
                  <a:srgbClr val="808080"/>
                </a:solidFill>
                <a:latin typeface="Calibri" panose="020F0502020204030204" pitchFamily="34" charset="0"/>
                <a:cs typeface="Arial" charset="0"/>
              </a:rPr>
              <a:t> İlçe</a:t>
            </a:r>
            <a:r>
              <a:rPr lang="tr-TR" altLang="en-US" sz="1600" b="1" dirty="0">
                <a:solidFill>
                  <a:srgbClr val="808080"/>
                </a:solidFill>
                <a:latin typeface="Calibri" panose="020F0502020204030204" pitchFamily="34" charset="0"/>
                <a:cs typeface="Arial" charset="0"/>
                <a:sym typeface="Wingdings" pitchFamily="2" charset="2"/>
              </a:rPr>
              <a:t> </a:t>
            </a:r>
            <a:r>
              <a:rPr lang="tr-TR" altLang="en-US" sz="1600" dirty="0">
                <a:solidFill>
                  <a:srgbClr val="808080"/>
                </a:solidFill>
                <a:latin typeface="Calibri" panose="020F0502020204030204" pitchFamily="34" charset="0"/>
                <a:cs typeface="Arial" charset="0"/>
                <a:sym typeface="Wingdings" pitchFamily="2" charset="2"/>
              </a:rPr>
              <a:t>Lefkoşa, Gazimağusa, Girne, Güzelyurt, İskele, Lefke</a:t>
            </a:r>
          </a:p>
          <a:p>
            <a:pPr lvl="1">
              <a:spcBef>
                <a:spcPts val="1000"/>
              </a:spcBef>
              <a:buClr>
                <a:srgbClr val="FF6600"/>
              </a:buClr>
              <a:buSzPct val="120000"/>
              <a:buFont typeface="Wingdings" pitchFamily="2" charset="2"/>
              <a:buChar char="§"/>
            </a:pPr>
            <a:r>
              <a:rPr lang="tr-TR" altLang="en-US" sz="1600" dirty="0">
                <a:solidFill>
                  <a:srgbClr val="808080"/>
                </a:solidFill>
                <a:latin typeface="Calibri" panose="020F0502020204030204" pitchFamily="34" charset="0"/>
                <a:cs typeface="Arial" charset="0"/>
                <a:sym typeface="Wingdings" pitchFamily="2" charset="2"/>
              </a:rPr>
              <a:t> </a:t>
            </a:r>
            <a:r>
              <a:rPr lang="tr-TR" altLang="en-US" sz="1600" b="1" dirty="0">
                <a:solidFill>
                  <a:srgbClr val="808080"/>
                </a:solidFill>
                <a:latin typeface="Calibri" panose="020F0502020204030204" pitchFamily="34" charset="0"/>
                <a:cs typeface="Arial" charset="0"/>
                <a:sym typeface="Wingdings" pitchFamily="2" charset="2"/>
              </a:rPr>
              <a:t>Yerleşim yeri özelliği  </a:t>
            </a:r>
            <a:r>
              <a:rPr lang="tr-TR" altLang="en-US" sz="1600" dirty="0">
                <a:solidFill>
                  <a:srgbClr val="808080"/>
                </a:solidFill>
                <a:latin typeface="Calibri" panose="020F0502020204030204" pitchFamily="34" charset="0"/>
                <a:cs typeface="Arial" charset="0"/>
                <a:sym typeface="Wingdings" pitchFamily="2" charset="2"/>
              </a:rPr>
              <a:t>Kent / Kır</a:t>
            </a:r>
            <a:endParaRPr lang="tr-TR" altLang="en-US" sz="1600" dirty="0">
              <a:solidFill>
                <a:srgbClr val="808080"/>
              </a:solidFill>
              <a:latin typeface="Calibri" panose="020F0502020204030204" pitchFamily="34" charset="0"/>
              <a:cs typeface="Arial" charset="0"/>
            </a:endParaRPr>
          </a:p>
          <a:p>
            <a:pPr>
              <a:spcBef>
                <a:spcPts val="600"/>
              </a:spcBef>
              <a:buClr>
                <a:srgbClr val="FF6600"/>
              </a:buClr>
              <a:buSzPct val="110000"/>
              <a:buFont typeface="Wingdings" pitchFamily="2" charset="2"/>
              <a:buChar char="§"/>
            </a:pPr>
            <a:endParaRPr lang="tr-TR" altLang="en-US" sz="500" i="1" dirty="0">
              <a:solidFill>
                <a:srgbClr val="808080"/>
              </a:solidFill>
              <a:latin typeface="Calibri" panose="020F0502020204030204" pitchFamily="34" charset="0"/>
              <a:cs typeface="Arial" charset="0"/>
            </a:endParaRPr>
          </a:p>
          <a:p>
            <a:pPr>
              <a:spcBef>
                <a:spcPts val="600"/>
              </a:spcBef>
              <a:buClr>
                <a:srgbClr val="FF6600"/>
              </a:buClr>
              <a:buSzPct val="110000"/>
              <a:buFont typeface="Wingdings" pitchFamily="2" charset="2"/>
              <a:buChar char="§"/>
            </a:pPr>
            <a:r>
              <a:rPr lang="tr-TR" altLang="en-US" sz="1600" i="1" dirty="0">
                <a:solidFill>
                  <a:srgbClr val="808080"/>
                </a:solidFill>
                <a:latin typeface="Calibri" panose="020F0502020204030204" pitchFamily="34" charset="0"/>
                <a:cs typeface="Arial" charset="0"/>
              </a:rPr>
              <a:t>  </a:t>
            </a:r>
            <a:r>
              <a:rPr lang="tr-TR" altLang="en-US" sz="1600" i="1" u="sng" dirty="0">
                <a:solidFill>
                  <a:srgbClr val="808080"/>
                </a:solidFill>
                <a:latin typeface="Calibri" panose="020F0502020204030204" pitchFamily="34" charset="0"/>
                <a:cs typeface="Arial" charset="0"/>
              </a:rPr>
              <a:t>Raporlamaya ilişkin bir ek not</a:t>
            </a:r>
            <a:r>
              <a:rPr lang="tr-TR" altLang="en-US" sz="1600" i="1" dirty="0">
                <a:solidFill>
                  <a:srgbClr val="808080"/>
                </a:solidFill>
                <a:latin typeface="Calibri" panose="020F0502020204030204" pitchFamily="34" charset="0"/>
                <a:cs typeface="Arial" charset="0"/>
              </a:rPr>
              <a:t>; tablolu / grafikli gösterimlerde çoklu cevaplı soruların tablo dip toplamları doğal olarak %100’ü aşmaktadır. Sadece tek cevaplı sorularda ve dağılım alınan sorularda tablolar %100 etmektedir.</a:t>
            </a:r>
          </a:p>
        </p:txBody>
      </p:sp>
      <p:sp>
        <p:nvSpPr>
          <p:cNvPr id="6" name="Rectangle 5"/>
          <p:cNvSpPr/>
          <p:nvPr/>
        </p:nvSpPr>
        <p:spPr>
          <a:xfrm>
            <a:off x="596923" y="4536903"/>
            <a:ext cx="8943231" cy="983290"/>
          </a:xfrm>
          <a:prstGeom prst="rect">
            <a:avLst/>
          </a:prstGeom>
          <a:noFill/>
          <a:ln>
            <a:solidFill>
              <a:srgbClr val="DA58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96924" y="5572891"/>
            <a:ext cx="7848336" cy="1184940"/>
          </a:xfrm>
          <a:prstGeom prst="rect">
            <a:avLst/>
          </a:prstGeom>
          <a:noFill/>
        </p:spPr>
        <p:txBody>
          <a:bodyPr wrap="square" rtlCol="0">
            <a:spAutoFit/>
          </a:bodyPr>
          <a:lstStyle/>
          <a:p>
            <a:r>
              <a:rPr lang="tr-TR" sz="1200" b="1" dirty="0">
                <a:solidFill>
                  <a:schemeClr val="bg2">
                    <a:lumMod val="50000"/>
                  </a:schemeClr>
                </a:solidFill>
                <a:latin typeface="Calibri" pitchFamily="34" charset="0"/>
                <a:cs typeface="Calibri" pitchFamily="34" charset="0"/>
              </a:rPr>
              <a:t>*: Örneğin: </a:t>
            </a:r>
          </a:p>
          <a:p>
            <a:r>
              <a:rPr lang="tr-TR" sz="1200" b="1" dirty="0">
                <a:solidFill>
                  <a:srgbClr val="00B050"/>
                </a:solidFill>
                <a:latin typeface="Calibri" pitchFamily="34" charset="0"/>
                <a:cs typeface="Calibri" pitchFamily="34" charset="0"/>
              </a:rPr>
              <a:t>«Lefkoşa, Girne, 12 yaş, Fazla kilolu Girne vb.» </a:t>
            </a:r>
            <a:r>
              <a:rPr lang="tr-TR" sz="1200" b="1" dirty="0">
                <a:solidFill>
                  <a:srgbClr val="00B050"/>
                </a:solidFill>
                <a:latin typeface="Calibri" pitchFamily="34" charset="0"/>
                <a:cs typeface="Calibri" pitchFamily="34" charset="0"/>
                <a:sym typeface="Wingdings" pitchFamily="2" charset="2"/>
              </a:rPr>
              <a:t> </a:t>
            </a:r>
            <a:r>
              <a:rPr lang="tr-TR" sz="1200" b="1" dirty="0">
                <a:solidFill>
                  <a:srgbClr val="00B050"/>
                </a:solidFill>
                <a:latin typeface="Calibri" pitchFamily="34" charset="0"/>
                <a:cs typeface="Calibri" pitchFamily="34" charset="0"/>
              </a:rPr>
              <a:t>Bu not ya da </a:t>
            </a:r>
            <a:r>
              <a:rPr lang="tr-TR" sz="1200" b="1" dirty="0">
                <a:solidFill>
                  <a:srgbClr val="00B050"/>
                </a:solidFill>
                <a:latin typeface="Calibri" pitchFamily="34" charset="0"/>
                <a:cs typeface="Calibri" pitchFamily="34" charset="0"/>
                <a:sym typeface="Wingdings"/>
              </a:rPr>
              <a:t> </a:t>
            </a:r>
            <a:r>
              <a:rPr lang="tr-TR" sz="1200" b="1" dirty="0">
                <a:solidFill>
                  <a:srgbClr val="00B050"/>
                </a:solidFill>
                <a:latin typeface="Calibri" pitchFamily="34" charset="0"/>
                <a:cs typeface="Calibri" pitchFamily="34" charset="0"/>
              </a:rPr>
              <a:t>bulunan bölümlerde ilgili sonuç «toplama kıyasla istatistiki olarak anlamlı derecede yüksektir» anlamına gelmektedir. </a:t>
            </a:r>
          </a:p>
          <a:p>
            <a:r>
              <a:rPr lang="tr-TR" sz="1200" b="1" dirty="0">
                <a:solidFill>
                  <a:srgbClr val="FF0000"/>
                </a:solidFill>
                <a:latin typeface="Calibri" pitchFamily="34" charset="0"/>
                <a:cs typeface="Calibri" pitchFamily="34" charset="0"/>
              </a:rPr>
              <a:t>«Lefke, 15 yaş, Obez vb.» </a:t>
            </a:r>
            <a:r>
              <a:rPr lang="tr-TR" sz="1200" b="1" dirty="0">
                <a:solidFill>
                  <a:srgbClr val="FF0000"/>
                </a:solidFill>
                <a:latin typeface="Calibri" pitchFamily="34" charset="0"/>
                <a:cs typeface="Calibri" pitchFamily="34" charset="0"/>
                <a:sym typeface="Wingdings" pitchFamily="2" charset="2"/>
              </a:rPr>
              <a:t> </a:t>
            </a:r>
            <a:r>
              <a:rPr lang="tr-TR" sz="1200" b="1" dirty="0">
                <a:solidFill>
                  <a:srgbClr val="FF0000"/>
                </a:solidFill>
                <a:latin typeface="Calibri" pitchFamily="34" charset="0"/>
                <a:cs typeface="Calibri" pitchFamily="34" charset="0"/>
              </a:rPr>
              <a:t>Bu not ya da </a:t>
            </a:r>
            <a:r>
              <a:rPr lang="tr-TR" sz="1200" b="1" dirty="0">
                <a:solidFill>
                  <a:srgbClr val="FF0000"/>
                </a:solidFill>
                <a:latin typeface="Calibri" pitchFamily="34" charset="0"/>
                <a:cs typeface="Calibri" pitchFamily="34" charset="0"/>
                <a:sym typeface="Wingdings"/>
              </a:rPr>
              <a:t></a:t>
            </a:r>
            <a:r>
              <a:rPr lang="tr-TR" sz="1200" b="1" dirty="0">
                <a:solidFill>
                  <a:srgbClr val="FF0000"/>
                </a:solidFill>
                <a:latin typeface="Calibri" pitchFamily="34" charset="0"/>
                <a:cs typeface="Calibri" pitchFamily="34" charset="0"/>
              </a:rPr>
              <a:t> bulunan bölümlerde ilgili sonuç «toplama kıyasla istatistiki olarak anlamlı derecede düşüktür» anlamına gelmektedir. </a:t>
            </a:r>
            <a:endParaRPr lang="en-GB" sz="1200" b="1" dirty="0">
              <a:solidFill>
                <a:srgbClr val="FF0000"/>
              </a:solidFill>
              <a:latin typeface="Calibri" pitchFamily="34" charset="0"/>
              <a:cs typeface="Calibri" pitchFamily="34" charset="0"/>
            </a:endParaRPr>
          </a:p>
          <a:p>
            <a:endParaRPr lang="en-GB" sz="1100" b="1" dirty="0">
              <a:solidFill>
                <a:srgbClr val="FF0000"/>
              </a:solidFill>
              <a:latin typeface="Calibri" pitchFamily="34" charset="0"/>
              <a:cs typeface="Calibri" pitchFamily="34" charset="0"/>
            </a:endParaRP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399" y="337602"/>
            <a:ext cx="1862645" cy="169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0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8720" y="1426186"/>
            <a:ext cx="2793255" cy="2300582"/>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18</a:t>
            </a:fld>
            <a:endParaRPr lang="en-US">
              <a:solidFill>
                <a:srgbClr val="FFFFFF"/>
              </a:solidFill>
            </a:endParaRPr>
          </a:p>
        </p:txBody>
      </p:sp>
      <p:sp>
        <p:nvSpPr>
          <p:cNvPr id="3" name="Text Box 4"/>
          <p:cNvSpPr txBox="1">
            <a:spLocks noChangeArrowheads="1"/>
          </p:cNvSpPr>
          <p:nvPr/>
        </p:nvSpPr>
        <p:spPr bwMode="auto">
          <a:xfrm>
            <a:off x="1535114" y="387472"/>
            <a:ext cx="2629694" cy="608885"/>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Örneklem Profili</a:t>
            </a:r>
          </a:p>
          <a:p>
            <a:pPr>
              <a:lnSpc>
                <a:spcPts val="2000"/>
              </a:lnSpc>
            </a:pPr>
            <a:r>
              <a:rPr lang="tr-TR" sz="2000" b="1" noProof="1">
                <a:solidFill>
                  <a:srgbClr val="FFFFFF"/>
                </a:solidFill>
                <a:latin typeface="Calibri" pitchFamily="34" charset="0"/>
              </a:rPr>
              <a:t>demografi</a:t>
            </a:r>
            <a:endParaRPr lang="tr-TR" sz="160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1490122931"/>
              </p:ext>
            </p:extLst>
          </p:nvPr>
        </p:nvGraphicFramePr>
        <p:xfrm>
          <a:off x="1683157" y="1707033"/>
          <a:ext cx="2256090" cy="16864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26358" y="1573228"/>
            <a:ext cx="954107"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Cinsiyet</a:t>
            </a:r>
            <a:endParaRPr lang="en-GB" b="1" i="1" u="sng" dirty="0">
              <a:solidFill>
                <a:srgbClr val="FF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892241" y="1426186"/>
            <a:ext cx="2801781" cy="2300582"/>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8" name="Chart 7"/>
          <p:cNvGraphicFramePr/>
          <p:nvPr>
            <p:extLst>
              <p:ext uri="{D42A27DB-BD31-4B8C-83A1-F6EECF244321}">
                <p14:modId xmlns:p14="http://schemas.microsoft.com/office/powerpoint/2010/main" val="2870485959"/>
              </p:ext>
            </p:extLst>
          </p:nvPr>
        </p:nvGraphicFramePr>
        <p:xfrm>
          <a:off x="4934970" y="1642478"/>
          <a:ext cx="2478282" cy="189154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81611" y="1573228"/>
            <a:ext cx="1349728"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Yaş dağılımı</a:t>
            </a:r>
            <a:endParaRPr lang="en-GB" b="1" i="1" u="sng" dirty="0">
              <a:solidFill>
                <a:srgbClr val="FF66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875824" y="4043445"/>
            <a:ext cx="2818197" cy="2265914"/>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11" name="Chart 10"/>
          <p:cNvGraphicFramePr/>
          <p:nvPr>
            <p:extLst>
              <p:ext uri="{D42A27DB-BD31-4B8C-83A1-F6EECF244321}">
                <p14:modId xmlns:p14="http://schemas.microsoft.com/office/powerpoint/2010/main" val="297989777"/>
              </p:ext>
            </p:extLst>
          </p:nvPr>
        </p:nvGraphicFramePr>
        <p:xfrm>
          <a:off x="4897188" y="4517233"/>
          <a:ext cx="2796833" cy="201419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721242" y="4060699"/>
            <a:ext cx="1678665"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İlçelere dağılım</a:t>
            </a:r>
            <a:endParaRPr lang="en-GB" b="1" i="1" u="sng" dirty="0">
              <a:solidFill>
                <a:srgbClr val="FF66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175973" y="3969095"/>
            <a:ext cx="2858522" cy="2340264"/>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17" name="Chart 16"/>
          <p:cNvGraphicFramePr/>
          <p:nvPr>
            <p:extLst>
              <p:ext uri="{D42A27DB-BD31-4B8C-83A1-F6EECF244321}">
                <p14:modId xmlns:p14="http://schemas.microsoft.com/office/powerpoint/2010/main" val="1655880035"/>
              </p:ext>
            </p:extLst>
          </p:nvPr>
        </p:nvGraphicFramePr>
        <p:xfrm>
          <a:off x="1502183" y="4283124"/>
          <a:ext cx="2478282" cy="1872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2146000" y="4043445"/>
            <a:ext cx="1864613"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Kent/ kır dağılımı</a:t>
            </a:r>
            <a:endParaRPr lang="en-GB" b="1" i="1" u="sng" dirty="0">
              <a:solidFill>
                <a:srgbClr val="FF66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279323" y="1506753"/>
            <a:ext cx="658368" cy="230832"/>
          </a:xfrm>
          <a:prstGeom prst="rect">
            <a:avLst/>
          </a:prstGeom>
          <a:noFill/>
        </p:spPr>
        <p:txBody>
          <a:bodyPr wrap="square" rtlCol="0">
            <a:spAutoFit/>
          </a:bodyPr>
          <a:lstStyle/>
          <a:p>
            <a:r>
              <a:rPr lang="tr-TR" sz="900" dirty="0">
                <a:solidFill>
                  <a:schemeClr val="bg2">
                    <a:lumMod val="50000"/>
                  </a:schemeClr>
                </a:solidFill>
                <a:latin typeface="Calibri" pitchFamily="34" charset="0"/>
                <a:cs typeface="Calibri" pitchFamily="34" charset="0"/>
              </a:rPr>
              <a:t>n=698</a:t>
            </a:r>
          </a:p>
        </p:txBody>
      </p:sp>
      <p:pic>
        <p:nvPicPr>
          <p:cNvPr id="440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407" y="510753"/>
            <a:ext cx="1593931" cy="915433"/>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963547" y="1499259"/>
            <a:ext cx="658368" cy="230832"/>
          </a:xfrm>
          <a:prstGeom prst="rect">
            <a:avLst/>
          </a:prstGeom>
          <a:noFill/>
        </p:spPr>
        <p:txBody>
          <a:bodyPr wrap="square" rtlCol="0">
            <a:spAutoFit/>
          </a:bodyPr>
          <a:lstStyle/>
          <a:p>
            <a:r>
              <a:rPr lang="tr-TR" sz="900" dirty="0">
                <a:solidFill>
                  <a:schemeClr val="bg2">
                    <a:lumMod val="50000"/>
                  </a:schemeClr>
                </a:solidFill>
                <a:latin typeface="Calibri" pitchFamily="34" charset="0"/>
                <a:cs typeface="Calibri" pitchFamily="34" charset="0"/>
              </a:rPr>
              <a:t>n=698</a:t>
            </a:r>
          </a:p>
        </p:txBody>
      </p:sp>
      <p:sp>
        <p:nvSpPr>
          <p:cNvPr id="26" name="TextBox 25"/>
          <p:cNvSpPr txBox="1"/>
          <p:nvPr/>
        </p:nvSpPr>
        <p:spPr>
          <a:xfrm>
            <a:off x="1216621" y="4060699"/>
            <a:ext cx="658368" cy="230832"/>
          </a:xfrm>
          <a:prstGeom prst="rect">
            <a:avLst/>
          </a:prstGeom>
          <a:noFill/>
        </p:spPr>
        <p:txBody>
          <a:bodyPr wrap="square" rtlCol="0">
            <a:spAutoFit/>
          </a:bodyPr>
          <a:lstStyle/>
          <a:p>
            <a:r>
              <a:rPr lang="tr-TR" sz="900" dirty="0">
                <a:solidFill>
                  <a:schemeClr val="bg2">
                    <a:lumMod val="50000"/>
                  </a:schemeClr>
                </a:solidFill>
                <a:latin typeface="Calibri" pitchFamily="34" charset="0"/>
                <a:cs typeface="Calibri" pitchFamily="34" charset="0"/>
              </a:rPr>
              <a:t>n=698</a:t>
            </a:r>
          </a:p>
        </p:txBody>
      </p:sp>
      <p:sp>
        <p:nvSpPr>
          <p:cNvPr id="27" name="TextBox 26"/>
          <p:cNvSpPr txBox="1"/>
          <p:nvPr/>
        </p:nvSpPr>
        <p:spPr>
          <a:xfrm>
            <a:off x="4876266" y="4103778"/>
            <a:ext cx="658368" cy="230832"/>
          </a:xfrm>
          <a:prstGeom prst="rect">
            <a:avLst/>
          </a:prstGeom>
          <a:noFill/>
        </p:spPr>
        <p:txBody>
          <a:bodyPr wrap="square" rtlCol="0">
            <a:spAutoFit/>
          </a:bodyPr>
          <a:lstStyle/>
          <a:p>
            <a:r>
              <a:rPr lang="tr-TR" sz="900" dirty="0">
                <a:solidFill>
                  <a:schemeClr val="bg2">
                    <a:lumMod val="50000"/>
                  </a:schemeClr>
                </a:solidFill>
                <a:latin typeface="Calibri" pitchFamily="34" charset="0"/>
                <a:cs typeface="Calibri" pitchFamily="34" charset="0"/>
              </a:rPr>
              <a:t>n=698</a:t>
            </a:r>
          </a:p>
        </p:txBody>
      </p:sp>
    </p:spTree>
    <p:extLst>
      <p:ext uri="{BB962C8B-B14F-4D97-AF65-F5344CB8AC3E}">
        <p14:creationId xmlns:p14="http://schemas.microsoft.com/office/powerpoint/2010/main" val="98045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5840" y="1426187"/>
            <a:ext cx="3278777" cy="2923744"/>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19</a:t>
            </a:fld>
            <a:endParaRPr lang="en-US">
              <a:solidFill>
                <a:srgbClr val="FFFFFF"/>
              </a:solidFill>
            </a:endParaRPr>
          </a:p>
        </p:txBody>
      </p:sp>
      <p:sp>
        <p:nvSpPr>
          <p:cNvPr id="3" name="Text Box 4"/>
          <p:cNvSpPr txBox="1">
            <a:spLocks noChangeArrowheads="1"/>
          </p:cNvSpPr>
          <p:nvPr/>
        </p:nvSpPr>
        <p:spPr bwMode="auto">
          <a:xfrm>
            <a:off x="1535114" y="387472"/>
            <a:ext cx="3713902"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Örneklem Profili</a:t>
            </a:r>
          </a:p>
          <a:p>
            <a:pPr>
              <a:lnSpc>
                <a:spcPts val="2000"/>
              </a:lnSpc>
            </a:pPr>
            <a:r>
              <a:rPr lang="tr-TR" sz="2000" b="1" noProof="1">
                <a:solidFill>
                  <a:srgbClr val="FFFFFF"/>
                </a:solidFill>
                <a:latin typeface="Calibri" pitchFamily="34" charset="0"/>
              </a:rPr>
              <a:t>Demografi/ Hanehalkı büyüklüğü</a:t>
            </a:r>
            <a:endParaRPr lang="tr-TR" sz="160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1249385096"/>
              </p:ext>
            </p:extLst>
          </p:nvPr>
        </p:nvGraphicFramePr>
        <p:xfrm>
          <a:off x="1209552" y="1707032"/>
          <a:ext cx="2955256" cy="22967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03223" y="1457812"/>
            <a:ext cx="2281394"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Hanehalkı büyüklüğü</a:t>
            </a:r>
            <a:endParaRPr lang="en-GB" b="1" i="1" u="sng" dirty="0">
              <a:solidFill>
                <a:srgbClr val="FF66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619040" y="1547941"/>
            <a:ext cx="4355144" cy="861774"/>
          </a:xfrm>
          <a:prstGeom prst="rect">
            <a:avLst/>
          </a:prstGeom>
          <a:noFill/>
          <a:ln w="28575">
            <a:solidFill>
              <a:srgbClr val="FF5050"/>
            </a:solidFill>
          </a:ln>
        </p:spPr>
        <p:txBody>
          <a:bodyPr wrap="square" rtlCol="0">
            <a:spAutoFit/>
          </a:bodyPr>
          <a:lstStyle/>
          <a:p>
            <a:r>
              <a:rPr lang="tr-TR" b="1" i="1" dirty="0">
                <a:solidFill>
                  <a:schemeClr val="bg2"/>
                </a:solidFill>
                <a:latin typeface="Times New Roman" panose="02020603050405020304" pitchFamily="18" charset="0"/>
                <a:cs typeface="Times New Roman" panose="02020603050405020304" pitchFamily="18" charset="0"/>
              </a:rPr>
              <a:t>Ortalama hh. büyüklüğü: 		4,73</a:t>
            </a:r>
          </a:p>
          <a:p>
            <a:r>
              <a:rPr lang="tr-TR" sz="1600" i="1" dirty="0">
                <a:solidFill>
                  <a:schemeClr val="bg2"/>
                </a:solidFill>
                <a:latin typeface="Times New Roman" panose="02020603050405020304" pitchFamily="18" charset="0"/>
                <a:cs typeface="Times New Roman" panose="02020603050405020304" pitchFamily="18" charset="0"/>
              </a:rPr>
              <a:t>Kentsel alan ortalama hh. büyüklüğü:	4,76</a:t>
            </a:r>
          </a:p>
          <a:p>
            <a:r>
              <a:rPr lang="tr-TR" sz="1600" i="1" dirty="0">
                <a:solidFill>
                  <a:schemeClr val="bg2"/>
                </a:solidFill>
                <a:latin typeface="Times New Roman" panose="02020603050405020304" pitchFamily="18" charset="0"/>
                <a:cs typeface="Times New Roman" panose="02020603050405020304" pitchFamily="18" charset="0"/>
              </a:rPr>
              <a:t>Kırsal alan ortalama hh. büyüklüğü:	4,68</a:t>
            </a:r>
            <a:endParaRPr lang="en-GB" sz="1600" i="1" dirty="0">
              <a:solidFill>
                <a:schemeClr val="bg2"/>
              </a:solidFill>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407" y="510753"/>
            <a:ext cx="1593931" cy="915433"/>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039062" y="1527062"/>
            <a:ext cx="658368" cy="230832"/>
          </a:xfrm>
          <a:prstGeom prst="rect">
            <a:avLst/>
          </a:prstGeom>
          <a:noFill/>
        </p:spPr>
        <p:txBody>
          <a:bodyPr wrap="square" rtlCol="0">
            <a:spAutoFit/>
          </a:bodyPr>
          <a:lstStyle/>
          <a:p>
            <a:r>
              <a:rPr lang="tr-TR" sz="900" dirty="0">
                <a:solidFill>
                  <a:schemeClr val="bg2">
                    <a:lumMod val="50000"/>
                  </a:schemeClr>
                </a:solidFill>
                <a:latin typeface="Calibri" pitchFamily="34" charset="0"/>
                <a:cs typeface="Calibri" pitchFamily="34" charset="0"/>
              </a:rPr>
              <a:t>n=607</a:t>
            </a:r>
          </a:p>
        </p:txBody>
      </p:sp>
      <p:graphicFrame>
        <p:nvGraphicFramePr>
          <p:cNvPr id="22" name="Table 21"/>
          <p:cNvGraphicFramePr>
            <a:graphicFrameLocks noGrp="1"/>
          </p:cNvGraphicFramePr>
          <p:nvPr>
            <p:extLst>
              <p:ext uri="{D42A27DB-BD31-4B8C-83A1-F6EECF244321}">
                <p14:modId xmlns:p14="http://schemas.microsoft.com/office/powerpoint/2010/main" val="169482697"/>
              </p:ext>
            </p:extLst>
          </p:nvPr>
        </p:nvGraphicFramePr>
        <p:xfrm>
          <a:off x="4645472" y="2586435"/>
          <a:ext cx="3432221" cy="2004060"/>
        </p:xfrm>
        <a:graphic>
          <a:graphicData uri="http://schemas.openxmlformats.org/drawingml/2006/table">
            <a:tbl>
              <a:tblPr>
                <a:tableStyleId>{5C22544A-7EE6-4342-B048-85BDC9FD1C3A}</a:tableStyleId>
              </a:tblPr>
              <a:tblGrid>
                <a:gridCol w="2063478">
                  <a:extLst>
                    <a:ext uri="{9D8B030D-6E8A-4147-A177-3AD203B41FA5}">
                      <a16:colId xmlns:a16="http://schemas.microsoft.com/office/drawing/2014/main" val="20000"/>
                    </a:ext>
                  </a:extLst>
                </a:gridCol>
                <a:gridCol w="1368743">
                  <a:extLst>
                    <a:ext uri="{9D8B030D-6E8A-4147-A177-3AD203B41FA5}">
                      <a16:colId xmlns:a16="http://schemas.microsoft.com/office/drawing/2014/main" val="20001"/>
                    </a:ext>
                  </a:extLst>
                </a:gridCol>
              </a:tblGrid>
              <a:tr h="287383">
                <a:tc>
                  <a:txBody>
                    <a:bodyPr/>
                    <a:lstStyle/>
                    <a:p>
                      <a:pPr algn="l" fontAlgn="ctr"/>
                      <a:r>
                        <a:rPr lang="tr-TR" sz="1600" b="1" u="none" strike="noStrike" kern="1200" noProof="0" dirty="0">
                          <a:solidFill>
                            <a:schemeClr val="bg1"/>
                          </a:solidFill>
                          <a:effectLst/>
                          <a:latin typeface="Calibri" pitchFamily="34" charset="0"/>
                          <a:ea typeface="+mn-ea"/>
                          <a:cs typeface="Calibri" pitchFamily="34" charset="0"/>
                        </a:rPr>
                        <a:t> İlçeler</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a:txBody>
                    <a:bodyPr/>
                    <a:lstStyle/>
                    <a:p>
                      <a:pPr algn="ctr" fontAlgn="ctr"/>
                      <a:r>
                        <a:rPr lang="tr-TR" sz="1600" b="1" u="none" strike="noStrike" kern="1200" noProof="0" dirty="0">
                          <a:solidFill>
                            <a:schemeClr val="bg1"/>
                          </a:solidFill>
                          <a:effectLst/>
                          <a:latin typeface="Calibri" pitchFamily="34" charset="0"/>
                          <a:ea typeface="+mn-ea"/>
                          <a:cs typeface="Calibri" pitchFamily="34" charset="0"/>
                        </a:rPr>
                        <a:t>Ortalama hh. </a:t>
                      </a:r>
                    </a:p>
                    <a:p>
                      <a:pPr algn="ctr" fontAlgn="ctr"/>
                      <a:r>
                        <a:rPr lang="tr-TR" sz="1600" b="1" u="none" strike="noStrike" kern="1200" noProof="0" dirty="0">
                          <a:solidFill>
                            <a:schemeClr val="bg1"/>
                          </a:solidFill>
                          <a:effectLst/>
                          <a:latin typeface="Calibri" pitchFamily="34" charset="0"/>
                          <a:ea typeface="+mn-ea"/>
                          <a:cs typeface="Calibri" pitchFamily="34" charset="0"/>
                        </a:rPr>
                        <a:t>büyüklüğü</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extLst>
                  <a:ext uri="{0D108BD9-81ED-4DB2-BD59-A6C34878D82A}">
                    <a16:rowId xmlns:a16="http://schemas.microsoft.com/office/drawing/2014/main" val="10000"/>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Lefkoşa</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4,87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Girne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5,03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Gazimağusa</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4,32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Güzelyurt</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4,93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Lefke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4,46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0980">
                <a:tc>
                  <a:txBody>
                    <a:bodyPr/>
                    <a:lstStyle/>
                    <a:p>
                      <a:pPr algn="l" fontAlgn="ctr"/>
                      <a:r>
                        <a:rPr lang="tr-TR" sz="1600" i="1" u="none" strike="noStrike" kern="1200" noProof="0" dirty="0">
                          <a:solidFill>
                            <a:schemeClr val="bg2">
                              <a:lumMod val="50000"/>
                            </a:schemeClr>
                          </a:solidFill>
                          <a:effectLst/>
                          <a:latin typeface="Calibri" pitchFamily="34" charset="0"/>
                          <a:ea typeface="+mn-ea"/>
                          <a:cs typeface="Calibri" pitchFamily="34" charset="0"/>
                        </a:rPr>
                        <a:t>İskele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tc>
                  <a:txBody>
                    <a:bodyPr/>
                    <a:lstStyle/>
                    <a:p>
                      <a:pPr algn="ctr" fontAlgn="ctr"/>
                      <a:r>
                        <a:rPr lang="tr-TR" sz="1600" i="1" u="none" strike="noStrike" kern="1200" noProof="0" dirty="0">
                          <a:solidFill>
                            <a:schemeClr val="bg2">
                              <a:lumMod val="50000"/>
                            </a:schemeClr>
                          </a:solidFill>
                          <a:effectLst/>
                          <a:latin typeface="Calibri" pitchFamily="34" charset="0"/>
                          <a:ea typeface="+mn-ea"/>
                          <a:cs typeface="Calibri" pitchFamily="34" charset="0"/>
                        </a:rPr>
                        <a:t>4,59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060527484"/>
              </p:ext>
            </p:extLst>
          </p:nvPr>
        </p:nvGraphicFramePr>
        <p:xfrm>
          <a:off x="447941" y="4868085"/>
          <a:ext cx="6818459" cy="1392283"/>
        </p:xfrm>
        <a:graphic>
          <a:graphicData uri="http://schemas.openxmlformats.org/drawingml/2006/table">
            <a:tbl>
              <a:tblPr>
                <a:tableStyleId>{5C22544A-7EE6-4342-B048-85BDC9FD1C3A}</a:tableStyleId>
              </a:tblPr>
              <a:tblGrid>
                <a:gridCol w="4558584">
                  <a:extLst>
                    <a:ext uri="{9D8B030D-6E8A-4147-A177-3AD203B41FA5}">
                      <a16:colId xmlns:a16="http://schemas.microsoft.com/office/drawing/2014/main" val="20000"/>
                    </a:ext>
                  </a:extLst>
                </a:gridCol>
                <a:gridCol w="2259875">
                  <a:extLst>
                    <a:ext uri="{9D8B030D-6E8A-4147-A177-3AD203B41FA5}">
                      <a16:colId xmlns:a16="http://schemas.microsoft.com/office/drawing/2014/main" val="20001"/>
                    </a:ext>
                  </a:extLst>
                </a:gridCol>
              </a:tblGrid>
              <a:tr h="287383">
                <a:tc>
                  <a:txBody>
                    <a:bodyPr/>
                    <a:lstStyle/>
                    <a:p>
                      <a:pPr algn="l" fontAlgn="ctr"/>
                      <a:r>
                        <a:rPr lang="tr-TR" sz="1400" b="1" u="none" strike="noStrike" kern="1200" noProof="0" dirty="0">
                          <a:solidFill>
                            <a:schemeClr val="bg1"/>
                          </a:solidFill>
                          <a:effectLst/>
                          <a:latin typeface="Calibri" pitchFamily="34" charset="0"/>
                          <a:ea typeface="+mn-ea"/>
                          <a:cs typeface="Calibri" pitchFamily="34" charset="0"/>
                        </a:rPr>
                        <a:t> Hanehalkı kişi sayısı (n=607)</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a:txBody>
                    <a:bodyPr/>
                    <a:lstStyle/>
                    <a:p>
                      <a:pPr algn="ctr" fontAlgn="ctr"/>
                      <a:r>
                        <a:rPr lang="tr-TR" sz="1400" b="1" u="none" strike="noStrike" kern="1200" noProof="0" dirty="0">
                          <a:solidFill>
                            <a:schemeClr val="bg1"/>
                          </a:solidFill>
                          <a:effectLst/>
                          <a:latin typeface="Calibri" pitchFamily="34" charset="0"/>
                          <a:ea typeface="+mn-ea"/>
                          <a:cs typeface="Calibri" pitchFamily="34" charset="0"/>
                        </a:rPr>
                        <a:t>Ortalama sayı</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extLst>
                  <a:ext uri="{0D108BD9-81ED-4DB2-BD59-A6C34878D82A}">
                    <a16:rowId xmlns:a16="http://schemas.microsoft.com/office/drawing/2014/main" val="10000"/>
                  </a:ext>
                </a:extLst>
              </a:tr>
              <a:tr h="220980">
                <a:tc>
                  <a:txBody>
                    <a:bodyPr/>
                    <a:lstStyle/>
                    <a:p>
                      <a:pPr algn="l" fontAlgn="ctr"/>
                      <a:r>
                        <a:rPr lang="tr-TR" sz="1400" i="1" u="none" strike="noStrike" kern="1200" noProof="0" dirty="0">
                          <a:solidFill>
                            <a:schemeClr val="bg2">
                              <a:lumMod val="50000"/>
                            </a:schemeClr>
                          </a:solidFill>
                          <a:effectLst/>
                          <a:latin typeface="Calibri" pitchFamily="34" charset="0"/>
                          <a:ea typeface="+mn-ea"/>
                          <a:cs typeface="Calibri" pitchFamily="34" charset="0"/>
                        </a:rPr>
                        <a:t>Hanedeki 12 yaş altı ortalama çocuk sayısı</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fontAlgn="ctr"/>
                      <a:r>
                        <a:rPr lang="tr-TR" sz="1400" i="1" u="none" strike="noStrike" kern="1200" noProof="0" dirty="0">
                          <a:solidFill>
                            <a:schemeClr val="bg2">
                              <a:lumMod val="50000"/>
                            </a:schemeClr>
                          </a:solidFill>
                          <a:effectLst/>
                          <a:latin typeface="Calibri" pitchFamily="34" charset="0"/>
                          <a:ea typeface="+mn-ea"/>
                          <a:cs typeface="Calibri" pitchFamily="34" charset="0"/>
                        </a:rPr>
                        <a:t>0,79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400" i="1" u="none" strike="noStrike" kern="1200" noProof="0" dirty="0">
                          <a:solidFill>
                            <a:schemeClr val="bg2">
                              <a:lumMod val="50000"/>
                            </a:schemeClr>
                          </a:solidFill>
                          <a:effectLst/>
                          <a:latin typeface="Calibri" pitchFamily="34" charset="0"/>
                          <a:ea typeface="+mn-ea"/>
                          <a:cs typeface="Calibri" pitchFamily="34" charset="0"/>
                        </a:rPr>
                        <a:t>Hanedeki 12-15 yaş arası ortalama çocuk sayısı</a:t>
                      </a:r>
                    </a:p>
                  </a:txBody>
                  <a:tcPr marL="72000" marR="72000" marT="7620" marB="0" anchor="ctr">
                    <a:lnL w="28575" cap="flat" cmpd="sng" algn="ctr">
                      <a:solidFill>
                        <a:schemeClr val="accent2"/>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tc>
                  <a:txBody>
                    <a:bodyPr/>
                    <a:lstStyle/>
                    <a:p>
                      <a:pPr algn="ctr" fontAlgn="ctr"/>
                      <a:r>
                        <a:rPr lang="tr-TR" sz="1400" i="1" u="none" strike="noStrike" kern="1200" noProof="0" dirty="0">
                          <a:solidFill>
                            <a:schemeClr val="bg2">
                              <a:lumMod val="50000"/>
                            </a:schemeClr>
                          </a:solidFill>
                          <a:effectLst/>
                          <a:latin typeface="Calibri" pitchFamily="34" charset="0"/>
                          <a:ea typeface="+mn-ea"/>
                          <a:cs typeface="Calibri" pitchFamily="34" charset="0"/>
                        </a:rPr>
                        <a:t>1,15*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400" i="1" u="none" strike="noStrike" kern="1200" noProof="0" dirty="0">
                          <a:solidFill>
                            <a:schemeClr val="bg2">
                              <a:lumMod val="50000"/>
                            </a:schemeClr>
                          </a:solidFill>
                          <a:effectLst/>
                          <a:latin typeface="Calibri" pitchFamily="34" charset="0"/>
                          <a:ea typeface="+mn-ea"/>
                          <a:cs typeface="Calibri" pitchFamily="34" charset="0"/>
                        </a:rPr>
                        <a:t>Hanedeki  15 yaş üzeri ortalama çocuk sayısı</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400" i="1" u="none" strike="noStrike" kern="1200" noProof="0" dirty="0">
                          <a:solidFill>
                            <a:schemeClr val="bg2">
                              <a:lumMod val="50000"/>
                            </a:schemeClr>
                          </a:solidFill>
                          <a:effectLst/>
                          <a:latin typeface="Calibri" pitchFamily="34" charset="0"/>
                          <a:ea typeface="+mn-ea"/>
                          <a:cs typeface="Calibri" pitchFamily="34" charset="0"/>
                        </a:rPr>
                        <a:t>0,72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0980">
                <a:tc>
                  <a:txBody>
                    <a:bodyPr/>
                    <a:lstStyle/>
                    <a:p>
                      <a:pPr algn="l" fontAlgn="ctr"/>
                      <a:r>
                        <a:rPr lang="tr-TR" sz="1400" i="1" u="none" strike="noStrike" kern="1200" noProof="0" dirty="0">
                          <a:solidFill>
                            <a:schemeClr val="bg2">
                              <a:lumMod val="50000"/>
                            </a:schemeClr>
                          </a:solidFill>
                          <a:effectLst/>
                          <a:latin typeface="Calibri" pitchFamily="34" charset="0"/>
                          <a:ea typeface="+mn-ea"/>
                          <a:cs typeface="Calibri" pitchFamily="34" charset="0"/>
                        </a:rPr>
                        <a:t>Hanedeki diğer kişi ortalama</a:t>
                      </a:r>
                      <a:r>
                        <a:rPr lang="tr-TR" sz="1400" i="1" u="none" strike="noStrike" kern="1200" baseline="0" noProof="0" dirty="0">
                          <a:solidFill>
                            <a:schemeClr val="bg2">
                              <a:lumMod val="50000"/>
                            </a:schemeClr>
                          </a:solidFill>
                          <a:effectLst/>
                          <a:latin typeface="Calibri" pitchFamily="34" charset="0"/>
                          <a:ea typeface="+mn-ea"/>
                          <a:cs typeface="Calibri" pitchFamily="34" charset="0"/>
                        </a:rPr>
                        <a:t> sayısı</a:t>
                      </a:r>
                      <a:endParaRPr lang="tr-TR" sz="1400" i="1" u="none" strike="noStrike" kern="1200" noProof="0" dirty="0">
                        <a:solidFill>
                          <a:schemeClr val="bg2">
                            <a:lumMod val="50000"/>
                          </a:schemeClr>
                        </a:solidFill>
                        <a:effectLst/>
                        <a:latin typeface="Calibri" pitchFamily="34" charset="0"/>
                        <a:ea typeface="+mn-ea"/>
                        <a:cs typeface="Calibri" pitchFamily="34" charset="0"/>
                      </a:endParaRP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400" i="1" u="none" strike="noStrike" kern="1200" noProof="0" dirty="0">
                          <a:solidFill>
                            <a:schemeClr val="bg2">
                              <a:lumMod val="50000"/>
                            </a:schemeClr>
                          </a:solidFill>
                          <a:effectLst/>
                          <a:latin typeface="Calibri" pitchFamily="34" charset="0"/>
                          <a:ea typeface="+mn-ea"/>
                          <a:cs typeface="Calibri" pitchFamily="34" charset="0"/>
                        </a:rPr>
                        <a:t>2,06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0980">
                <a:tc>
                  <a:txBody>
                    <a:bodyPr/>
                    <a:lstStyle/>
                    <a:p>
                      <a:pPr algn="l" fontAlgn="ctr"/>
                      <a:r>
                        <a:rPr lang="tr-TR" sz="1400" b="1" i="1" u="none" strike="noStrike" kern="1200" noProof="0" dirty="0">
                          <a:solidFill>
                            <a:schemeClr val="bg2">
                              <a:lumMod val="50000"/>
                            </a:schemeClr>
                          </a:solidFill>
                          <a:effectLst/>
                          <a:latin typeface="Calibri" pitchFamily="34" charset="0"/>
                          <a:ea typeface="+mn-ea"/>
                          <a:cs typeface="Calibri" pitchFamily="34" charset="0"/>
                        </a:rPr>
                        <a:t>TOPLAM (ortalama</a:t>
                      </a:r>
                      <a:r>
                        <a:rPr lang="tr-TR" sz="1400" b="1" i="1" u="none" strike="noStrike" kern="1200" baseline="0" noProof="0" dirty="0">
                          <a:solidFill>
                            <a:schemeClr val="bg2">
                              <a:lumMod val="50000"/>
                            </a:schemeClr>
                          </a:solidFill>
                          <a:effectLst/>
                          <a:latin typeface="Calibri" pitchFamily="34" charset="0"/>
                          <a:ea typeface="+mn-ea"/>
                          <a:cs typeface="Calibri" pitchFamily="34" charset="0"/>
                        </a:rPr>
                        <a:t> hanehalkı büyüklüğü)</a:t>
                      </a:r>
                      <a:endParaRPr lang="tr-TR" sz="1400" b="1" i="1" u="none" strike="noStrike" kern="1200" noProof="0" dirty="0">
                        <a:solidFill>
                          <a:schemeClr val="bg2">
                            <a:lumMod val="50000"/>
                          </a:schemeClr>
                        </a:solidFill>
                        <a:effectLst/>
                        <a:latin typeface="Calibri" pitchFamily="34" charset="0"/>
                        <a:ea typeface="+mn-ea"/>
                        <a:cs typeface="Calibri" pitchFamily="34" charset="0"/>
                      </a:endParaRP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tc>
                  <a:txBody>
                    <a:bodyPr/>
                    <a:lstStyle/>
                    <a:p>
                      <a:pPr algn="ctr" fontAlgn="ctr"/>
                      <a:r>
                        <a:rPr lang="tr-TR" sz="1400" b="1" i="1" u="none" strike="noStrike" kern="1200" noProof="0" dirty="0">
                          <a:solidFill>
                            <a:schemeClr val="bg2">
                              <a:lumMod val="50000"/>
                            </a:schemeClr>
                          </a:solidFill>
                          <a:effectLst/>
                          <a:latin typeface="Calibri" pitchFamily="34" charset="0"/>
                          <a:ea typeface="+mn-ea"/>
                          <a:cs typeface="Calibri" pitchFamily="34" charset="0"/>
                        </a:rPr>
                        <a:t>4,73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TextBox 9"/>
          <p:cNvSpPr txBox="1"/>
          <p:nvPr/>
        </p:nvSpPr>
        <p:spPr>
          <a:xfrm>
            <a:off x="7432765" y="5669280"/>
            <a:ext cx="2420983" cy="561692"/>
          </a:xfrm>
          <a:prstGeom prst="rect">
            <a:avLst/>
          </a:prstGeom>
          <a:noFill/>
        </p:spPr>
        <p:txBody>
          <a:bodyPr wrap="square" rtlCol="0">
            <a:spAutoFit/>
          </a:bodyPr>
          <a:lstStyle/>
          <a:p>
            <a:r>
              <a:rPr lang="tr-TR" sz="1000" b="1" i="1" dirty="0">
                <a:solidFill>
                  <a:schemeClr val="bg2">
                    <a:lumMod val="50000"/>
                  </a:schemeClr>
                </a:solidFill>
              </a:rPr>
              <a:t>(*) Bu rakam 607 ile çoğaltıldığında bilgisi derlenen 12-15 yaş grubu </a:t>
            </a:r>
            <a:r>
              <a:rPr lang="tr-TR" sz="1050" b="1" i="1" dirty="0">
                <a:solidFill>
                  <a:schemeClr val="bg2">
                    <a:lumMod val="50000"/>
                  </a:schemeClr>
                </a:solidFill>
              </a:rPr>
              <a:t>çocuk sayısına ulaşılmaktadır.</a:t>
            </a:r>
          </a:p>
        </p:txBody>
      </p:sp>
    </p:spTree>
    <p:extLst>
      <p:ext uri="{BB962C8B-B14F-4D97-AF65-F5344CB8AC3E}">
        <p14:creationId xmlns:p14="http://schemas.microsoft.com/office/powerpoint/2010/main" val="236097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a:t>
            </a:fld>
            <a:endParaRPr lang="en-US">
              <a:solidFill>
                <a:srgbClr val="FFFFFF"/>
              </a:solidFill>
            </a:endParaRPr>
          </a:p>
        </p:txBody>
      </p:sp>
      <p:sp>
        <p:nvSpPr>
          <p:cNvPr id="3" name="Text Box 4"/>
          <p:cNvSpPr txBox="1">
            <a:spLocks noChangeArrowheads="1"/>
          </p:cNvSpPr>
          <p:nvPr/>
        </p:nvSpPr>
        <p:spPr bwMode="auto">
          <a:xfrm>
            <a:off x="1535116" y="454490"/>
            <a:ext cx="1744388" cy="379463"/>
          </a:xfrm>
          <a:prstGeom prst="rect">
            <a:avLst/>
          </a:prstGeom>
          <a:noFill/>
          <a:ln w="9525">
            <a:noFill/>
            <a:miter lim="800000"/>
            <a:headEnd/>
            <a:tailEnd/>
          </a:ln>
        </p:spPr>
        <p:txBody>
          <a:bodyPr wrap="none">
            <a:spAutoFit/>
          </a:bodyPr>
          <a:lstStyle/>
          <a:p>
            <a:pPr>
              <a:lnSpc>
                <a:spcPts val="2000"/>
              </a:lnSpc>
              <a:spcAft>
                <a:spcPts val="600"/>
              </a:spcAft>
            </a:pPr>
            <a:r>
              <a:rPr lang="tr-TR" sz="2800" b="1" noProof="1">
                <a:solidFill>
                  <a:srgbClr val="FFFFFF"/>
                </a:solidFill>
                <a:latin typeface="Calibri" pitchFamily="34" charset="0"/>
              </a:rPr>
              <a:t>İçindekiler</a:t>
            </a:r>
            <a:endParaRPr lang="tr-TR" sz="2000" b="1" noProof="1">
              <a:solidFill>
                <a:srgbClr val="FFFFFF"/>
              </a:solidFill>
              <a:latin typeface="Calibri" pitchFamily="34" charset="0"/>
            </a:endParaRPr>
          </a:p>
        </p:txBody>
      </p:sp>
      <p:sp>
        <p:nvSpPr>
          <p:cNvPr id="4" name="Subtitle 4"/>
          <p:cNvSpPr>
            <a:spLocks/>
          </p:cNvSpPr>
          <p:nvPr/>
        </p:nvSpPr>
        <p:spPr bwMode="auto">
          <a:xfrm>
            <a:off x="1284962" y="1388489"/>
            <a:ext cx="7280694" cy="4960549"/>
          </a:xfrm>
          <a:prstGeom prst="rect">
            <a:avLst/>
          </a:prstGeom>
          <a:noFill/>
          <a:ln w="9525">
            <a:noFill/>
            <a:miter lim="800000"/>
            <a:headEnd/>
            <a:tailEnd/>
          </a:ln>
        </p:spPr>
        <p:txBody>
          <a:bodyPr/>
          <a:lstStyle/>
          <a:p>
            <a:pPr marL="285750" indent="-285750">
              <a:spcBef>
                <a:spcPts val="900"/>
              </a:spcBef>
              <a:buClr>
                <a:srgbClr val="FF6600"/>
              </a:buClr>
              <a:buSzPct val="120000"/>
              <a:buFont typeface="Wingdings" pitchFamily="2" charset="2"/>
              <a:buChar char="§"/>
            </a:pPr>
            <a:r>
              <a:rPr lang="tr-TR" b="1" noProof="1">
                <a:solidFill>
                  <a:srgbClr val="808080"/>
                </a:solidFill>
                <a:latin typeface="Calibri" panose="020F0502020204030204" pitchFamily="34" charset="0"/>
                <a:cs typeface="Arial" charset="0"/>
              </a:rPr>
              <a:t>Araştırma Tasarımı					    4</a:t>
            </a:r>
          </a:p>
          <a:p>
            <a:pPr marL="285750" indent="-285750">
              <a:spcBef>
                <a:spcPts val="900"/>
              </a:spcBef>
              <a:buClr>
                <a:srgbClr val="FF6600"/>
              </a:buClr>
              <a:buSzPct val="120000"/>
              <a:buFont typeface="Wingdings" pitchFamily="2" charset="2"/>
              <a:buChar char="§"/>
            </a:pPr>
            <a:r>
              <a:rPr lang="tr-TR" b="1" noProof="1">
                <a:solidFill>
                  <a:srgbClr val="808080"/>
                </a:solidFill>
                <a:latin typeface="Calibri" panose="020F0502020204030204" pitchFamily="34" charset="0"/>
                <a:cs typeface="Arial" charset="0"/>
              </a:rPr>
              <a:t>Yönetici Özeti						  21</a:t>
            </a:r>
          </a:p>
          <a:p>
            <a:pPr marL="285750" indent="-285750">
              <a:spcBef>
                <a:spcPts val="900"/>
              </a:spcBef>
              <a:buClr>
                <a:srgbClr val="FF6600"/>
              </a:buClr>
              <a:buSzPct val="120000"/>
              <a:buFont typeface="Wingdings" pitchFamily="2" charset="2"/>
              <a:buChar char="§"/>
            </a:pPr>
            <a:r>
              <a:rPr lang="tr-TR" b="1" noProof="1">
                <a:solidFill>
                  <a:srgbClr val="808080"/>
                </a:solidFill>
                <a:latin typeface="Calibri" panose="020F0502020204030204" pitchFamily="34" charset="0"/>
                <a:cs typeface="Arial" charset="0"/>
              </a:rPr>
              <a:t>Kuzey Kıbrıs’ta Gerçekleştirilmiş Olan Çocukluk ve </a:t>
            </a:r>
          </a:p>
          <a:p>
            <a:pPr>
              <a:spcBef>
                <a:spcPts val="600"/>
              </a:spcBef>
              <a:buClr>
                <a:srgbClr val="FF6600"/>
              </a:buClr>
              <a:buSzPct val="120000"/>
            </a:pPr>
            <a:r>
              <a:rPr lang="tr-TR" b="1" noProof="1">
                <a:solidFill>
                  <a:srgbClr val="808080"/>
                </a:solidFill>
                <a:latin typeface="Calibri" panose="020F0502020204030204" pitchFamily="34" charset="0"/>
                <a:cs typeface="Arial" charset="0"/>
              </a:rPr>
              <a:t>Adolesan Obezitesi Çalışmalarına Kısa Bir Bakış			  36</a:t>
            </a:r>
          </a:p>
          <a:p>
            <a:pPr marL="285750" indent="-285750">
              <a:spcBef>
                <a:spcPts val="900"/>
              </a:spcBef>
              <a:buClr>
                <a:srgbClr val="FF6600"/>
              </a:buClr>
              <a:buSzPct val="120000"/>
              <a:buFont typeface="Wingdings" pitchFamily="2" charset="2"/>
              <a:buChar char="§"/>
            </a:pPr>
            <a:r>
              <a:rPr lang="tr-TR" b="1" noProof="1">
                <a:solidFill>
                  <a:srgbClr val="808080"/>
                </a:solidFill>
                <a:latin typeface="Calibri" panose="020F0502020204030204" pitchFamily="34" charset="0"/>
                <a:cs typeface="Arial" charset="0"/>
              </a:rPr>
              <a:t>Benzer Coğrafyalarda Gerçekleştirilmiş Olan Çocukluk </a:t>
            </a:r>
          </a:p>
          <a:p>
            <a:pPr>
              <a:spcBef>
                <a:spcPts val="600"/>
              </a:spcBef>
              <a:buClr>
                <a:srgbClr val="FF6600"/>
              </a:buClr>
              <a:buSzPct val="120000"/>
            </a:pPr>
            <a:r>
              <a:rPr lang="tr-TR" b="1" noProof="1">
                <a:solidFill>
                  <a:srgbClr val="808080"/>
                </a:solidFill>
                <a:latin typeface="Calibri" panose="020F0502020204030204" pitchFamily="34" charset="0"/>
                <a:cs typeface="Arial" charset="0"/>
              </a:rPr>
              <a:t>ve Adolesan Obezitesi Çalışmalarına Kısa Bir Bakış		  39</a:t>
            </a:r>
          </a:p>
          <a:p>
            <a:pPr marL="285750" indent="-285750">
              <a:spcBef>
                <a:spcPts val="900"/>
              </a:spcBef>
              <a:buClr>
                <a:srgbClr val="FF6600"/>
              </a:buClr>
              <a:buSzPct val="120000"/>
              <a:buFont typeface="Wingdings" pitchFamily="2" charset="2"/>
              <a:buChar char="§"/>
            </a:pPr>
            <a:r>
              <a:rPr lang="tr-TR" b="1" noProof="1">
                <a:solidFill>
                  <a:srgbClr val="808080"/>
                </a:solidFill>
                <a:latin typeface="Calibri" panose="020F0502020204030204" pitchFamily="34" charset="0"/>
                <a:cs typeface="Arial" charset="0"/>
              </a:rPr>
              <a:t> Araştırma Bulguları 					  48</a:t>
            </a:r>
          </a:p>
          <a:p>
            <a:pPr lvl="1">
              <a:spcBef>
                <a:spcPts val="900"/>
              </a:spcBef>
              <a:buClr>
                <a:srgbClr val="FF6600"/>
              </a:buClr>
              <a:buSzPct val="110000"/>
              <a:buFont typeface="Wingdings" pitchFamily="2" charset="2"/>
              <a:buChar char="§"/>
            </a:pPr>
            <a:r>
              <a:rPr lang="tr-TR" b="1" noProof="1">
                <a:solidFill>
                  <a:srgbClr val="808080"/>
                </a:solidFill>
                <a:latin typeface="Calibri" panose="020F0502020204030204" pitchFamily="34" charset="0"/>
                <a:cs typeface="Arial" charset="0"/>
              </a:rPr>
              <a:t> </a:t>
            </a:r>
            <a:r>
              <a:rPr lang="tr-TR" sz="1700" b="1" noProof="1">
                <a:solidFill>
                  <a:srgbClr val="808080"/>
                </a:solidFill>
                <a:latin typeface="Calibri" panose="020F0502020204030204" pitchFamily="34" charset="0"/>
                <a:cs typeface="Arial" charset="0"/>
              </a:rPr>
              <a:t>I. Fiziksel Ölçüm Sonuçları 				  48</a:t>
            </a:r>
          </a:p>
          <a:p>
            <a:pPr lvl="1">
              <a:spcBef>
                <a:spcPts val="900"/>
              </a:spcBef>
              <a:buClr>
                <a:srgbClr val="FF6600"/>
              </a:buClr>
              <a:buSzPct val="110000"/>
              <a:buFont typeface="Wingdings" pitchFamily="2" charset="2"/>
              <a:buChar char="§"/>
            </a:pPr>
            <a:r>
              <a:rPr lang="tr-TR" sz="1700" b="1" noProof="1">
                <a:solidFill>
                  <a:srgbClr val="808080"/>
                </a:solidFill>
                <a:latin typeface="Calibri" panose="020F0502020204030204" pitchFamily="34" charset="0"/>
                <a:cs typeface="Arial" charset="0"/>
              </a:rPr>
              <a:t> II.Beslenme Alışkanlıkları &amp; Kilo Durumuna İlişkin Görüşler	  55</a:t>
            </a:r>
          </a:p>
          <a:p>
            <a:pPr lvl="1">
              <a:spcBef>
                <a:spcPts val="900"/>
              </a:spcBef>
              <a:buClr>
                <a:srgbClr val="FF6600"/>
              </a:buClr>
              <a:buSzPct val="110000"/>
              <a:buFont typeface="Wingdings" pitchFamily="2" charset="2"/>
              <a:buChar char="§"/>
            </a:pPr>
            <a:r>
              <a:rPr lang="tr-TR" sz="1700" b="1" noProof="1">
                <a:solidFill>
                  <a:srgbClr val="808080"/>
                </a:solidFill>
                <a:latin typeface="Calibri" panose="020F0502020204030204" pitchFamily="34" charset="0"/>
                <a:cs typeface="Arial" charset="0"/>
              </a:rPr>
              <a:t> III.Çocukların Sosyal Yaşamı ve Aktiviteleri			  73</a:t>
            </a:r>
          </a:p>
          <a:p>
            <a:pPr lvl="1">
              <a:spcBef>
                <a:spcPts val="900"/>
              </a:spcBef>
              <a:buClr>
                <a:srgbClr val="FF6600"/>
              </a:buClr>
              <a:buSzPct val="110000"/>
              <a:buFont typeface="Wingdings" pitchFamily="2" charset="2"/>
              <a:buChar char="§"/>
            </a:pPr>
            <a:r>
              <a:rPr lang="tr-TR" sz="1700" b="1" noProof="1">
                <a:solidFill>
                  <a:srgbClr val="808080"/>
                </a:solidFill>
                <a:latin typeface="Calibri" panose="020F0502020204030204" pitchFamily="34" charset="0"/>
                <a:cs typeface="Arial" charset="0"/>
              </a:rPr>
              <a:t> IV.Ebeveynlere İlişkin Bulgular				  89</a:t>
            </a:r>
          </a:p>
          <a:p>
            <a:pPr lvl="1">
              <a:spcBef>
                <a:spcPts val="900"/>
              </a:spcBef>
              <a:buClr>
                <a:srgbClr val="FF6600"/>
              </a:buClr>
              <a:buSzPct val="110000"/>
              <a:buFont typeface="Wingdings" pitchFamily="2" charset="2"/>
              <a:buChar char="§"/>
            </a:pPr>
            <a:r>
              <a:rPr lang="tr-TR" sz="1700" b="1" noProof="1">
                <a:solidFill>
                  <a:srgbClr val="808080"/>
                </a:solidFill>
                <a:latin typeface="Calibri" panose="020F0502020204030204" pitchFamily="34" charset="0"/>
                <a:cs typeface="Arial" charset="0"/>
              </a:rPr>
              <a:t> V. Yaşanılan Çevre 					102</a:t>
            </a:r>
          </a:p>
          <a:p>
            <a:pPr lvl="1">
              <a:spcBef>
                <a:spcPts val="900"/>
              </a:spcBef>
              <a:buClr>
                <a:srgbClr val="FF6600"/>
              </a:buClr>
              <a:buSzPct val="110000"/>
              <a:buFont typeface="Wingdings" pitchFamily="2" charset="2"/>
              <a:buChar char="§"/>
            </a:pPr>
            <a:r>
              <a:rPr lang="tr-TR" sz="1700" b="1" noProof="1">
                <a:solidFill>
                  <a:srgbClr val="808080"/>
                </a:solidFill>
                <a:latin typeface="Calibri" panose="020F0502020204030204" pitchFamily="34" charset="0"/>
                <a:cs typeface="Arial" charset="0"/>
              </a:rPr>
              <a:t> VI. Kuzey Kıbrıs’ta Yaşam ve Sorunlar			106</a:t>
            </a:r>
            <a:endParaRPr lang="tr-TR" b="1" noProof="1">
              <a:solidFill>
                <a:srgbClr val="808080"/>
              </a:solidFill>
              <a:latin typeface="Calibri" panose="020F0502020204030204" pitchFamily="34" charset="0"/>
              <a:cs typeface="Arial" charset="0"/>
            </a:endParaRPr>
          </a:p>
        </p:txBody>
      </p:sp>
    </p:spTree>
    <p:extLst>
      <p:ext uri="{BB962C8B-B14F-4D97-AF65-F5344CB8AC3E}">
        <p14:creationId xmlns:p14="http://schemas.microsoft.com/office/powerpoint/2010/main" val="28095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5840" y="1883391"/>
            <a:ext cx="3814354" cy="3485448"/>
          </a:xfrm>
          <a:prstGeom prst="rect">
            <a:avLst/>
          </a:prstGeom>
          <a:solidFill>
            <a:schemeClr val="bg1"/>
          </a:solidFill>
          <a:ln w="38100">
            <a:solidFill>
              <a:srgbClr val="FF66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20</a:t>
            </a:fld>
            <a:endParaRPr lang="en-US">
              <a:solidFill>
                <a:srgbClr val="FFFFFF"/>
              </a:solidFill>
            </a:endParaRPr>
          </a:p>
        </p:txBody>
      </p:sp>
      <p:sp>
        <p:nvSpPr>
          <p:cNvPr id="3" name="Text Box 4"/>
          <p:cNvSpPr txBox="1">
            <a:spLocks noChangeArrowheads="1"/>
          </p:cNvSpPr>
          <p:nvPr/>
        </p:nvSpPr>
        <p:spPr bwMode="auto">
          <a:xfrm>
            <a:off x="1535114" y="387472"/>
            <a:ext cx="4675767"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Örneklem Profili</a:t>
            </a:r>
          </a:p>
          <a:p>
            <a:pPr>
              <a:lnSpc>
                <a:spcPts val="2000"/>
              </a:lnSpc>
            </a:pPr>
            <a:r>
              <a:rPr lang="tr-TR" sz="2000" b="1" noProof="1">
                <a:solidFill>
                  <a:srgbClr val="FFFFFF"/>
                </a:solidFill>
                <a:latin typeface="Calibri" pitchFamily="34" charset="0"/>
              </a:rPr>
              <a:t>Demografi/ Eğitim ( Okula Gitme Durumu)</a:t>
            </a:r>
            <a:endParaRPr lang="tr-TR" sz="160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1658350729"/>
              </p:ext>
            </p:extLst>
          </p:nvPr>
        </p:nvGraphicFramePr>
        <p:xfrm>
          <a:off x="1205930" y="2508068"/>
          <a:ext cx="3353370" cy="272133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755026" y="1888891"/>
            <a:ext cx="2961067" cy="369332"/>
          </a:xfrm>
          <a:prstGeom prst="rect">
            <a:avLst/>
          </a:prstGeom>
          <a:noFill/>
        </p:spPr>
        <p:txBody>
          <a:bodyPr wrap="none" rtlCol="0">
            <a:spAutoFit/>
          </a:bodyPr>
          <a:lstStyle/>
          <a:p>
            <a:r>
              <a:rPr lang="tr-TR" b="1" i="1" u="sng" dirty="0">
                <a:solidFill>
                  <a:srgbClr val="FF6600"/>
                </a:solidFill>
                <a:latin typeface="Times New Roman" panose="02020603050405020304" pitchFamily="18" charset="0"/>
                <a:cs typeface="Times New Roman" panose="02020603050405020304" pitchFamily="18" charset="0"/>
              </a:rPr>
              <a:t>Devam edilen eğitim kurumu</a:t>
            </a:r>
            <a:endParaRPr lang="en-GB" b="1" i="1" u="sng" dirty="0">
              <a:solidFill>
                <a:srgbClr val="FF6600"/>
              </a:solidFill>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407" y="510753"/>
            <a:ext cx="1593931" cy="915433"/>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1096658" y="5106294"/>
            <a:ext cx="658368" cy="246221"/>
          </a:xfrm>
          <a:prstGeom prst="rect">
            <a:avLst/>
          </a:prstGeom>
          <a:noFill/>
        </p:spPr>
        <p:txBody>
          <a:bodyPr wrap="square" rtlCol="0">
            <a:spAutoFit/>
          </a:bodyPr>
          <a:lstStyle/>
          <a:p>
            <a:r>
              <a:rPr lang="tr-TR" sz="1000" dirty="0">
                <a:solidFill>
                  <a:schemeClr val="bg2">
                    <a:lumMod val="50000"/>
                  </a:schemeClr>
                </a:solidFill>
                <a:latin typeface="Calibri" pitchFamily="34" charset="0"/>
                <a:cs typeface="Calibri" pitchFamily="34" charset="0"/>
              </a:rPr>
              <a:t>n=698</a:t>
            </a:r>
          </a:p>
        </p:txBody>
      </p:sp>
      <p:sp>
        <p:nvSpPr>
          <p:cNvPr id="7" name="TextBox 6"/>
          <p:cNvSpPr txBox="1"/>
          <p:nvPr/>
        </p:nvSpPr>
        <p:spPr>
          <a:xfrm>
            <a:off x="5081451" y="2189206"/>
            <a:ext cx="4572887" cy="3754874"/>
          </a:xfrm>
          <a:prstGeom prst="rect">
            <a:avLst/>
          </a:prstGeom>
          <a:solidFill>
            <a:srgbClr val="FFFFCC"/>
          </a:solidFill>
        </p:spPr>
        <p:txBody>
          <a:bodyPr wrap="square" rtlCol="0">
            <a:spAutoFit/>
          </a:bodyPr>
          <a:lstStyle/>
          <a:p>
            <a:pPr marL="285750" indent="-285750">
              <a:buClr>
                <a:srgbClr val="FF6600"/>
              </a:buClr>
              <a:buFont typeface="Wingdings" pitchFamily="2" charset="2"/>
              <a:buChar char="§"/>
            </a:pPr>
            <a:r>
              <a:rPr lang="tr-TR" sz="1400" dirty="0">
                <a:solidFill>
                  <a:schemeClr val="tx1">
                    <a:lumMod val="65000"/>
                    <a:lumOff val="35000"/>
                  </a:schemeClr>
                </a:solidFill>
              </a:rPr>
              <a:t>Ortaokula devam edenler (%69) içinde %5’lik kısım </a:t>
            </a:r>
            <a:r>
              <a:rPr lang="tr-TR" sz="1400" b="1" dirty="0">
                <a:solidFill>
                  <a:schemeClr val="tx1">
                    <a:lumMod val="65000"/>
                    <a:lumOff val="35000"/>
                  </a:schemeClr>
                </a:solidFill>
              </a:rPr>
              <a:t>özel okula/koleje</a:t>
            </a:r>
            <a:r>
              <a:rPr lang="tr-TR" sz="1400" dirty="0">
                <a:solidFill>
                  <a:schemeClr val="tx1">
                    <a:lumMod val="65000"/>
                    <a:lumOff val="35000"/>
                  </a:schemeClr>
                </a:solidFill>
              </a:rPr>
              <a:t>,</a:t>
            </a:r>
          </a:p>
          <a:p>
            <a:pPr marL="285750" indent="-285750">
              <a:buClr>
                <a:srgbClr val="FF6600"/>
              </a:buClr>
              <a:buFont typeface="Wingdings" pitchFamily="2" charset="2"/>
              <a:buChar char="§"/>
            </a:pPr>
            <a:r>
              <a:rPr lang="tr-TR" sz="1400" dirty="0">
                <a:solidFill>
                  <a:schemeClr val="tx1">
                    <a:lumMod val="65000"/>
                    <a:lumOff val="35000"/>
                  </a:schemeClr>
                </a:solidFill>
              </a:rPr>
              <a:t>Liseye devam edenler (%30) içinde de %3’lük kesim </a:t>
            </a:r>
            <a:r>
              <a:rPr lang="tr-TR" sz="1400" b="1" dirty="0">
                <a:solidFill>
                  <a:schemeClr val="tx1">
                    <a:lumMod val="65000"/>
                    <a:lumOff val="35000"/>
                  </a:schemeClr>
                </a:solidFill>
              </a:rPr>
              <a:t>özel okula/koleje</a:t>
            </a:r>
            <a:r>
              <a:rPr lang="tr-TR" sz="1400" dirty="0">
                <a:solidFill>
                  <a:schemeClr val="tx1">
                    <a:lumMod val="65000"/>
                    <a:lumOff val="35000"/>
                  </a:schemeClr>
                </a:solidFill>
              </a:rPr>
              <a:t>, %2’lik kesim de meslek lisesine/teknik liseye gitmektedir.</a:t>
            </a:r>
          </a:p>
          <a:p>
            <a:pPr marL="285750" indent="-285750">
              <a:buClr>
                <a:srgbClr val="FF6600"/>
              </a:buClr>
              <a:buFont typeface="Wingdings" pitchFamily="2" charset="2"/>
              <a:buChar char="§"/>
            </a:pPr>
            <a:r>
              <a:rPr lang="tr-TR" sz="1400" dirty="0">
                <a:solidFill>
                  <a:schemeClr val="tx1">
                    <a:lumMod val="65000"/>
                    <a:lumOff val="35000"/>
                  </a:schemeClr>
                </a:solidFill>
              </a:rPr>
              <a:t>Kentsel alanlarda özel ortaokul ya da liseye gidenlerin oranı %9 iken, kırsal alanlarda %6’dır. </a:t>
            </a:r>
          </a:p>
          <a:p>
            <a:pPr marL="285750" indent="-285750">
              <a:buClr>
                <a:srgbClr val="FF6600"/>
              </a:buClr>
              <a:buFont typeface="Wingdings" pitchFamily="2" charset="2"/>
              <a:buChar char="§"/>
            </a:pPr>
            <a:r>
              <a:rPr lang="tr-TR" sz="1400" dirty="0">
                <a:solidFill>
                  <a:schemeClr val="tx1">
                    <a:lumMod val="65000"/>
                    <a:lumOff val="35000"/>
                  </a:schemeClr>
                </a:solidFill>
              </a:rPr>
              <a:t>Okula gitmeyen çocukların tamamı kırsal alanlarda yaşamaktadır.</a:t>
            </a:r>
          </a:p>
          <a:p>
            <a:pPr marL="285750" indent="-285750">
              <a:buClr>
                <a:srgbClr val="FF6600"/>
              </a:buClr>
              <a:buFont typeface="Wingdings" pitchFamily="2" charset="2"/>
              <a:buChar char="§"/>
            </a:pPr>
            <a:r>
              <a:rPr lang="tr-TR" sz="1400" dirty="0">
                <a:solidFill>
                  <a:schemeClr val="tx1">
                    <a:lumMod val="65000"/>
                    <a:lumOff val="35000"/>
                  </a:schemeClr>
                </a:solidFill>
              </a:rPr>
              <a:t>Kız öğrencilerin %7’si </a:t>
            </a:r>
            <a:r>
              <a:rPr lang="tr-TR" sz="1400" b="1" dirty="0">
                <a:solidFill>
                  <a:schemeClr val="tx1">
                    <a:lumMod val="65000"/>
                    <a:lumOff val="35000"/>
                  </a:schemeClr>
                </a:solidFill>
              </a:rPr>
              <a:t>özel okula/koleje </a:t>
            </a:r>
            <a:r>
              <a:rPr lang="tr-TR" sz="1400" dirty="0">
                <a:solidFill>
                  <a:schemeClr val="tx1">
                    <a:lumMod val="65000"/>
                    <a:lumOff val="35000"/>
                  </a:schemeClr>
                </a:solidFill>
              </a:rPr>
              <a:t>devam ederken bu oran erkek öğrenciler arasında %8’e yükselmektedir. </a:t>
            </a:r>
          </a:p>
          <a:p>
            <a:pPr marL="285750" indent="-285750">
              <a:buClr>
                <a:srgbClr val="FF6600"/>
              </a:buClr>
              <a:buFont typeface="Wingdings" pitchFamily="2" charset="2"/>
              <a:buChar char="§"/>
            </a:pPr>
            <a:r>
              <a:rPr lang="tr-TR" sz="1400" dirty="0">
                <a:solidFill>
                  <a:schemeClr val="tx1">
                    <a:lumMod val="65000"/>
                    <a:lumOff val="35000"/>
                  </a:schemeClr>
                </a:solidFill>
              </a:rPr>
              <a:t>Okula gitmeyenlerin (7 kişi) 4’ü okulu bırakmıştır. 2 çocuk engelli olduğu için özel rehabilitasyon merkezine devam etmektedir. 1 çocuk da okulda  öğretmen şiddetine maruz kaldığı için okula gitmemektedir.</a:t>
            </a:r>
            <a:endParaRPr lang="tr-TR" dirty="0"/>
          </a:p>
        </p:txBody>
      </p:sp>
    </p:spTree>
    <p:extLst>
      <p:ext uri="{BB962C8B-B14F-4D97-AF65-F5344CB8AC3E}">
        <p14:creationId xmlns:p14="http://schemas.microsoft.com/office/powerpoint/2010/main" val="2822401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4676245" cy="2209800"/>
          </a:xfrm>
        </p:spPr>
        <p:txBody>
          <a:bodyPr/>
          <a:lstStyle/>
          <a:p>
            <a:r>
              <a:rPr lang="tr-TR" dirty="0">
                <a:latin typeface="Arial" charset="0"/>
                <a:cs typeface="Arial" charset="0"/>
              </a:rPr>
              <a:t>Yönetici Özeti</a:t>
            </a: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6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22</a:t>
            </a:fld>
            <a:endParaRPr lang="en-US">
              <a:solidFill>
                <a:srgbClr val="FFFFFF"/>
              </a:solidFill>
            </a:endParaRPr>
          </a:p>
        </p:txBody>
      </p:sp>
      <p:sp>
        <p:nvSpPr>
          <p:cNvPr id="3" name="Text Box 4"/>
          <p:cNvSpPr txBox="1">
            <a:spLocks noChangeArrowheads="1"/>
          </p:cNvSpPr>
          <p:nvPr/>
        </p:nvSpPr>
        <p:spPr bwMode="auto">
          <a:xfrm>
            <a:off x="1535119" y="488997"/>
            <a:ext cx="1893275"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Başlarken…</a:t>
            </a:r>
            <a:endParaRPr lang="tr-TR" sz="2000" b="1" noProof="1">
              <a:solidFill>
                <a:srgbClr val="FFFFFF"/>
              </a:solidFill>
              <a:latin typeface="Calibri" pitchFamily="34" charset="0"/>
            </a:endParaRPr>
          </a:p>
        </p:txBody>
      </p:sp>
      <p:sp>
        <p:nvSpPr>
          <p:cNvPr id="4" name="Subtitle 4"/>
          <p:cNvSpPr>
            <a:spLocks/>
          </p:cNvSpPr>
          <p:nvPr/>
        </p:nvSpPr>
        <p:spPr bwMode="auto">
          <a:xfrm>
            <a:off x="897158" y="1595028"/>
            <a:ext cx="8495216" cy="4624601"/>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itchFamily="2" charset="2"/>
              <a:buChar char="Ø"/>
            </a:pPr>
            <a:r>
              <a:rPr lang="tr-TR" noProof="1">
                <a:solidFill>
                  <a:srgbClr val="808080"/>
                </a:solidFill>
                <a:latin typeface="Calibri" panose="020F0502020204030204" pitchFamily="34" charset="0"/>
                <a:cs typeface="Arial" charset="0"/>
              </a:rPr>
              <a:t> Kuzey Kıbrıs’ta 12-15 yaş grubu çocuklarda obezite prevalansının saptanmasına, ayrıca bu çocuklarla ebeveynlerinin yaşam tarzı ve beslenme alışkanlıklarının belirlenmesine yönelik araştırma, </a:t>
            </a:r>
            <a:r>
              <a:rPr lang="tr-TR" b="1" noProof="1">
                <a:solidFill>
                  <a:srgbClr val="808080"/>
                </a:solidFill>
                <a:latin typeface="Calibri" panose="020F0502020204030204" pitchFamily="34" charset="0"/>
                <a:cs typeface="Arial" charset="0"/>
              </a:rPr>
              <a:t>Rudex Danışmanlık</a:t>
            </a:r>
            <a:r>
              <a:rPr lang="tr-TR" noProof="1">
                <a:solidFill>
                  <a:srgbClr val="808080"/>
                </a:solidFill>
                <a:latin typeface="Calibri" panose="020F0502020204030204" pitchFamily="34" charset="0"/>
                <a:cs typeface="Arial" charset="0"/>
              </a:rPr>
              <a:t> ve </a:t>
            </a:r>
            <a:r>
              <a:rPr lang="tr-TR" b="1" noProof="1">
                <a:solidFill>
                  <a:srgbClr val="808080"/>
                </a:solidFill>
                <a:latin typeface="Calibri" panose="020F0502020204030204" pitchFamily="34" charset="0"/>
                <a:cs typeface="Arial" charset="0"/>
              </a:rPr>
              <a:t>Artı Araştırma</a:t>
            </a:r>
            <a:r>
              <a:rPr lang="tr-TR" noProof="1">
                <a:solidFill>
                  <a:srgbClr val="808080"/>
                </a:solidFill>
                <a:latin typeface="Calibri" panose="020F0502020204030204" pitchFamily="34" charset="0"/>
                <a:cs typeface="Arial" charset="0"/>
              </a:rPr>
              <a:t> işbirliği ve ortak çalışmasıyla tamamlanmıştır. </a:t>
            </a:r>
          </a:p>
          <a:p>
            <a:pPr marL="285750" indent="-285750">
              <a:spcBef>
                <a:spcPts val="1000"/>
              </a:spcBef>
              <a:buClr>
                <a:srgbClr val="FF6600"/>
              </a:buClr>
              <a:buSzPct val="120000"/>
              <a:buFont typeface="Wingdings" pitchFamily="2" charset="2"/>
              <a:buChar char="Ø"/>
            </a:pPr>
            <a:r>
              <a:rPr lang="tr-TR" noProof="1">
                <a:solidFill>
                  <a:srgbClr val="808080"/>
                </a:solidFill>
                <a:latin typeface="Calibri" panose="020F0502020204030204" pitchFamily="34" charset="0"/>
                <a:cs typeface="Arial" charset="0"/>
              </a:rPr>
              <a:t> Çalışmada, 6 ilçe merkezinde, bunlara bağlı bucak ve köylerde çok aşamalı tesadüfi örnekleme yöntemiyle </a:t>
            </a:r>
            <a:r>
              <a:rPr lang="tr-TR" b="1" noProof="1">
                <a:solidFill>
                  <a:srgbClr val="808080"/>
                </a:solidFill>
                <a:latin typeface="Calibri" panose="020F0502020204030204" pitchFamily="34" charset="0"/>
                <a:cs typeface="Arial" charset="0"/>
              </a:rPr>
              <a:t>607 geçerli hane anketi </a:t>
            </a:r>
            <a:r>
              <a:rPr lang="tr-TR" noProof="1">
                <a:solidFill>
                  <a:srgbClr val="808080"/>
                </a:solidFill>
                <a:latin typeface="Calibri" panose="020F0502020204030204" pitchFamily="34" charset="0"/>
                <a:cs typeface="Arial" charset="0"/>
              </a:rPr>
              <a:t>gerçekleştirilmiştir. 607 hanede toplam </a:t>
            </a:r>
            <a:r>
              <a:rPr lang="tr-TR" b="1" noProof="1">
                <a:solidFill>
                  <a:srgbClr val="808080"/>
                </a:solidFill>
                <a:latin typeface="Calibri" panose="020F0502020204030204" pitchFamily="34" charset="0"/>
                <a:cs typeface="Arial" charset="0"/>
              </a:rPr>
              <a:t>698 adet 12-15 yaş grubu çocuğun bilgileri </a:t>
            </a:r>
            <a:r>
              <a:rPr lang="tr-TR" noProof="1">
                <a:solidFill>
                  <a:srgbClr val="808080"/>
                </a:solidFill>
                <a:latin typeface="Calibri" panose="020F0502020204030204" pitchFamily="34" charset="0"/>
                <a:cs typeface="Arial" charset="0"/>
              </a:rPr>
              <a:t>derlenmiştir. </a:t>
            </a:r>
          </a:p>
          <a:p>
            <a:pPr marL="285750" indent="-285750" fontAlgn="base">
              <a:spcBef>
                <a:spcPts val="1000"/>
              </a:spcBef>
              <a:spcAft>
                <a:spcPct val="0"/>
              </a:spcAft>
              <a:buClr>
                <a:srgbClr val="FF6600"/>
              </a:buClr>
              <a:buSzPct val="120000"/>
              <a:buFont typeface="Wingdings" pitchFamily="2" charset="2"/>
              <a:buChar char="Ø"/>
            </a:pPr>
            <a:r>
              <a:rPr lang="tr-TR" noProof="1">
                <a:solidFill>
                  <a:srgbClr val="808080"/>
                </a:solidFill>
                <a:latin typeface="Calibri" panose="020F0502020204030204" pitchFamily="34" charset="0"/>
                <a:cs typeface="Arial" charset="0"/>
              </a:rPr>
              <a:t> İçerik zenginliği görsel sunumlar ile desteklenmiş ve yerine göre olabildiğince kompakt grafik veya tablolu gösterimler kullanılmıştır.</a:t>
            </a:r>
          </a:p>
          <a:p>
            <a:pPr marL="285750" indent="-285750" fontAlgn="base">
              <a:spcBef>
                <a:spcPts val="1000"/>
              </a:spcBef>
              <a:spcAft>
                <a:spcPct val="0"/>
              </a:spcAft>
              <a:buClr>
                <a:srgbClr val="FF6600"/>
              </a:buClr>
              <a:buSzPct val="120000"/>
              <a:buFont typeface="Wingdings" pitchFamily="2" charset="2"/>
              <a:buChar char="Ø"/>
            </a:pPr>
            <a:r>
              <a:rPr lang="tr-TR" noProof="1">
                <a:solidFill>
                  <a:srgbClr val="808080"/>
                </a:solidFill>
                <a:latin typeface="Calibri" panose="020F0502020204030204" pitchFamily="34" charset="0"/>
                <a:cs typeface="Arial" charset="0"/>
              </a:rPr>
              <a:t> Araştırmadan elde edilen bulgular </a:t>
            </a:r>
            <a:r>
              <a:rPr lang="tr-TR" b="1" noProof="1">
                <a:solidFill>
                  <a:srgbClr val="808080"/>
                </a:solidFill>
                <a:latin typeface="Calibri" panose="020F0502020204030204" pitchFamily="34" charset="0"/>
                <a:cs typeface="Arial" charset="0"/>
              </a:rPr>
              <a:t>«özet sonuçlar» </a:t>
            </a:r>
            <a:r>
              <a:rPr lang="tr-TR" noProof="1">
                <a:solidFill>
                  <a:srgbClr val="808080"/>
                </a:solidFill>
                <a:latin typeface="Calibri" panose="020F0502020204030204" pitchFamily="34" charset="0"/>
                <a:cs typeface="Arial" charset="0"/>
              </a:rPr>
              <a:t>başlığı altında özetlenerek sunulmuştur. </a:t>
            </a:r>
          </a:p>
          <a:p>
            <a:pPr fontAlgn="base">
              <a:spcBef>
                <a:spcPts val="1000"/>
              </a:spcBef>
              <a:spcAft>
                <a:spcPct val="0"/>
              </a:spcAft>
              <a:buClr>
                <a:srgbClr val="FF6600"/>
              </a:buClr>
              <a:buSzPct val="120000"/>
            </a:pPr>
            <a:endParaRPr lang="tr-TR" b="1" i="1" noProof="1">
              <a:solidFill>
                <a:srgbClr val="808080"/>
              </a:solidFill>
              <a:latin typeface="Calibri" panose="020F0502020204030204" pitchFamily="34" charset="0"/>
              <a:cs typeface="Arial" charset="0"/>
            </a:endParaRPr>
          </a:p>
          <a:p>
            <a:pPr fontAlgn="base">
              <a:spcBef>
                <a:spcPts val="1000"/>
              </a:spcBef>
              <a:spcAft>
                <a:spcPct val="0"/>
              </a:spcAft>
              <a:buClr>
                <a:srgbClr val="FF6600"/>
              </a:buClr>
              <a:buSzPct val="120000"/>
            </a:pPr>
            <a:r>
              <a:rPr lang="tr-TR" b="1" i="1" noProof="1">
                <a:solidFill>
                  <a:srgbClr val="808080"/>
                </a:solidFill>
                <a:latin typeface="Calibri" panose="020F0502020204030204" pitchFamily="34" charset="0"/>
                <a:cs typeface="Arial" charset="0"/>
              </a:rPr>
              <a:t>Araştırma bulgu ve yorumlarının yararlı olması dileğimizle…</a:t>
            </a:r>
          </a:p>
        </p:txBody>
      </p:sp>
    </p:spTree>
    <p:extLst>
      <p:ext uri="{BB962C8B-B14F-4D97-AF65-F5344CB8AC3E}">
        <p14:creationId xmlns:p14="http://schemas.microsoft.com/office/powerpoint/2010/main" val="60771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23</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776087" y="1206410"/>
            <a:ext cx="8623408" cy="1688592"/>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12-15 YAŞ GRUBU ÇOCUKLARDA BKİ PERSENTİL DAĞILIMI:</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Araştırmadan elde edilen verilere göre, </a:t>
            </a:r>
            <a:r>
              <a:rPr lang="tr-TR" b="1" noProof="1">
                <a:solidFill>
                  <a:srgbClr val="002060"/>
                </a:solidFill>
                <a:latin typeface="Calibri" panose="020F0502020204030204" pitchFamily="34" charset="0"/>
                <a:cs typeface="Arial" charset="0"/>
              </a:rPr>
              <a:t>Kuzey Kıbrıs’taki 12-15 yaş grubu her 3 çocuktan birisinde (%32) fazla kiloluluk ve obezite problemi bulunmaktadır.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Fazla kilolu çocukların oranı Lefke’de, obezlerin oranı ise Güzelyurt’ta genel ortalamanın üzerinde tespit edilmiştir. </a:t>
            </a:r>
          </a:p>
        </p:txBody>
      </p:sp>
      <p:sp>
        <p:nvSpPr>
          <p:cNvPr id="6" name="Subtitle 4"/>
          <p:cNvSpPr>
            <a:spLocks/>
          </p:cNvSpPr>
          <p:nvPr/>
        </p:nvSpPr>
        <p:spPr bwMode="auto">
          <a:xfrm>
            <a:off x="4779264" y="2817368"/>
            <a:ext cx="4815840" cy="3578920"/>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Çocukların %60’a yakını her sabah düzenli olarak kahvaltı etmekte, %90’ı her gün öğle yemeği, %96’sı da akşam yemeği yemektedir. </a:t>
            </a:r>
            <a:r>
              <a:rPr lang="tr-TR" b="1" noProof="1">
                <a:solidFill>
                  <a:srgbClr val="002060"/>
                </a:solidFill>
                <a:latin typeface="Calibri" panose="020F0502020204030204" pitchFamily="34" charset="0"/>
                <a:cs typeface="Arial" charset="0"/>
              </a:rPr>
              <a:t>Çocukların %8’lik bölümü hiçbir zaman sabah kahvaltısı yapmamaktadır.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Unlu mamuller (ekmek, poğaça, pide vb.) ara öğünler hariç diğer öğünlerde her zaman tüketilen ürünler arasında ilk sıralarda gelmektedir.</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İzleyen tabloda çocukların hangi gıda gruplarını hangi öğünlerde ve hangi sıklıkla tükettikleri özetlenmektedir.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68" y="2877699"/>
            <a:ext cx="4334000" cy="318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1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24</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73223738"/>
              </p:ext>
            </p:extLst>
          </p:nvPr>
        </p:nvGraphicFramePr>
        <p:xfrm>
          <a:off x="134113" y="1747010"/>
          <a:ext cx="9473183" cy="4507141"/>
        </p:xfrm>
        <a:graphic>
          <a:graphicData uri="http://schemas.openxmlformats.org/drawingml/2006/table">
            <a:tbl>
              <a:tblPr>
                <a:tableStyleId>{5C22544A-7EE6-4342-B048-85BDC9FD1C3A}</a:tableStyleId>
              </a:tblPr>
              <a:tblGrid>
                <a:gridCol w="1804415">
                  <a:extLst>
                    <a:ext uri="{9D8B030D-6E8A-4147-A177-3AD203B41FA5}">
                      <a16:colId xmlns:a16="http://schemas.microsoft.com/office/drawing/2014/main" val="20000"/>
                    </a:ext>
                  </a:extLst>
                </a:gridCol>
                <a:gridCol w="2556256">
                  <a:extLst>
                    <a:ext uri="{9D8B030D-6E8A-4147-A177-3AD203B41FA5}">
                      <a16:colId xmlns:a16="http://schemas.microsoft.com/office/drawing/2014/main" val="20001"/>
                    </a:ext>
                  </a:extLst>
                </a:gridCol>
                <a:gridCol w="2556256">
                  <a:extLst>
                    <a:ext uri="{9D8B030D-6E8A-4147-A177-3AD203B41FA5}">
                      <a16:colId xmlns:a16="http://schemas.microsoft.com/office/drawing/2014/main" val="20002"/>
                    </a:ext>
                  </a:extLst>
                </a:gridCol>
                <a:gridCol w="2556256">
                  <a:extLst>
                    <a:ext uri="{9D8B030D-6E8A-4147-A177-3AD203B41FA5}">
                      <a16:colId xmlns:a16="http://schemas.microsoft.com/office/drawing/2014/main" val="20003"/>
                    </a:ext>
                  </a:extLst>
                </a:gridCol>
              </a:tblGrid>
              <a:tr h="383257">
                <a:tc>
                  <a:txBody>
                    <a:bodyPr/>
                    <a:lstStyle/>
                    <a:p>
                      <a:pPr algn="r" fontAlgn="t"/>
                      <a:r>
                        <a:rPr lang="tr-TR" sz="1200" b="1" i="0" u="none" strike="noStrike" noProof="0" dirty="0">
                          <a:solidFill>
                            <a:schemeClr val="bg1"/>
                          </a:solidFill>
                          <a:effectLst/>
                          <a:latin typeface="Calibri" pitchFamily="34" charset="0"/>
                          <a:cs typeface="Calibri" pitchFamily="34" charset="0"/>
                        </a:rPr>
                        <a:t>(İLK 5 GIDA/BESİN</a:t>
                      </a:r>
                      <a:r>
                        <a:rPr lang="tr-TR" sz="1200" b="1" i="0" u="none" strike="noStrike" baseline="0" noProof="0" dirty="0">
                          <a:solidFill>
                            <a:schemeClr val="bg1"/>
                          </a:solidFill>
                          <a:effectLst/>
                          <a:latin typeface="Calibri" pitchFamily="34" charset="0"/>
                          <a:cs typeface="Calibri" pitchFamily="34" charset="0"/>
                        </a:rPr>
                        <a:t> </a:t>
                      </a:r>
                      <a:r>
                        <a:rPr lang="tr-TR" sz="1200" b="1" i="0" u="none" strike="noStrike" kern="1200" baseline="0" noProof="0" dirty="0">
                          <a:solidFill>
                            <a:schemeClr val="bg1"/>
                          </a:solidFill>
                          <a:effectLst/>
                          <a:latin typeface="Calibri" pitchFamily="34" charset="0"/>
                          <a:ea typeface="+mn-ea"/>
                          <a:cs typeface="Calibri" pitchFamily="34" charset="0"/>
                        </a:rPr>
                        <a:t>GRUBU)</a:t>
                      </a:r>
                    </a:p>
                  </a:txBody>
                  <a:tcPr marL="36000" marR="3600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65000"/>
                      </a:schemeClr>
                    </a:solidFill>
                  </a:tcPr>
                </a:tc>
                <a:tc>
                  <a:txBody>
                    <a:bodyPr/>
                    <a:lstStyle/>
                    <a:p>
                      <a:pPr algn="ctr" fontAlgn="t"/>
                      <a:r>
                        <a:rPr lang="tr-TR" sz="1600" b="1" i="0" u="none" strike="noStrike" noProof="0" dirty="0">
                          <a:solidFill>
                            <a:schemeClr val="bg1"/>
                          </a:solidFill>
                          <a:effectLst/>
                          <a:latin typeface="Calibri" pitchFamily="34" charset="0"/>
                          <a:cs typeface="Calibri" pitchFamily="34" charset="0"/>
                        </a:rPr>
                        <a:t>HER ZAMAN</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B050"/>
                    </a:solidFill>
                  </a:tcPr>
                </a:tc>
                <a:tc>
                  <a:txBody>
                    <a:bodyPr/>
                    <a:lstStyle/>
                    <a:p>
                      <a:pPr algn="ctr" fontAlgn="t"/>
                      <a:r>
                        <a:rPr lang="tr-TR" sz="1600" b="1" i="0" u="none" strike="noStrike" noProof="0" dirty="0">
                          <a:solidFill>
                            <a:schemeClr val="bg1"/>
                          </a:solidFill>
                          <a:effectLst/>
                          <a:latin typeface="Calibri" pitchFamily="34" charset="0"/>
                          <a:cs typeface="Calibri" pitchFamily="34" charset="0"/>
                        </a:rPr>
                        <a:t>BAZEN</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8029"/>
                    </a:solidFill>
                  </a:tcPr>
                </a:tc>
                <a:tc>
                  <a:txBody>
                    <a:bodyPr/>
                    <a:lstStyle/>
                    <a:p>
                      <a:pPr algn="ctr" fontAlgn="t"/>
                      <a:r>
                        <a:rPr lang="tr-TR" sz="1600" b="1" i="0" u="none" strike="noStrike" noProof="0" dirty="0">
                          <a:solidFill>
                            <a:schemeClr val="bg1"/>
                          </a:solidFill>
                          <a:effectLst/>
                          <a:latin typeface="Calibri" pitchFamily="34" charset="0"/>
                          <a:cs typeface="Calibri" pitchFamily="34" charset="0"/>
                        </a:rPr>
                        <a:t>HİÇBİR ZAMAN</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030971">
                <a:tc>
                  <a:txBody>
                    <a:bodyPr/>
                    <a:lstStyle/>
                    <a:p>
                      <a:pPr algn="r" fontAlgn="t"/>
                      <a:r>
                        <a:rPr lang="tr-TR" sz="1800" b="1" u="none" strike="noStrike" noProof="0" dirty="0">
                          <a:solidFill>
                            <a:schemeClr val="bg1"/>
                          </a:solidFill>
                          <a:effectLst/>
                          <a:latin typeface="Calibri" pitchFamily="34" charset="0"/>
                          <a:cs typeface="Calibri" pitchFamily="34" charset="0"/>
                        </a:rPr>
                        <a:t>KAHVALTI</a:t>
                      </a:r>
                      <a:endParaRPr lang="tr-TR" sz="1800" b="1" i="0" u="none" strike="noStrike" noProof="0" dirty="0">
                        <a:solidFill>
                          <a:schemeClr val="bg1"/>
                        </a:solidFill>
                        <a:effectLst/>
                        <a:latin typeface="Calibri" pitchFamily="34" charset="0"/>
                        <a:cs typeface="Calibri" pitchFamily="34" charset="0"/>
                      </a:endParaRPr>
                    </a:p>
                  </a:txBody>
                  <a:tcPr marL="36000" marR="7200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30A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Peynir</a:t>
                      </a:r>
                      <a:r>
                        <a:rPr lang="tr-TR" sz="1200" b="0" i="0" u="none" strike="noStrike" baseline="0" noProof="0" dirty="0">
                          <a:solidFill>
                            <a:schemeClr val="bg1"/>
                          </a:solidFill>
                          <a:effectLst/>
                          <a:latin typeface="Calibri" pitchFamily="34" charset="0"/>
                          <a:cs typeface="Calibri" pitchFamily="34" charset="0"/>
                        </a:rPr>
                        <a:t> ve yumurta (%71)</a:t>
                      </a:r>
                    </a:p>
                    <a:p>
                      <a:pPr algn="ctr" fontAlgn="t"/>
                      <a:r>
                        <a:rPr lang="tr-TR" sz="1200" b="0" i="0" u="none" strike="noStrike" baseline="0" noProof="0" dirty="0">
                          <a:solidFill>
                            <a:schemeClr val="bg1"/>
                          </a:solidFill>
                          <a:effectLst/>
                          <a:latin typeface="Calibri" pitchFamily="34" charset="0"/>
                          <a:cs typeface="Calibri" pitchFamily="34" charset="0"/>
                        </a:rPr>
                        <a:t>Unlu gıdalar (%55)</a:t>
                      </a:r>
                    </a:p>
                    <a:p>
                      <a:pPr algn="ctr" fontAlgn="t"/>
                      <a:r>
                        <a:rPr lang="tr-TR" sz="1200" b="0" i="0" u="none" strike="noStrike" baseline="0" noProof="0" dirty="0">
                          <a:solidFill>
                            <a:schemeClr val="bg1"/>
                          </a:solidFill>
                          <a:effectLst/>
                          <a:latin typeface="Calibri" pitchFamily="34" charset="0"/>
                          <a:cs typeface="Calibri" pitchFamily="34" charset="0"/>
                        </a:rPr>
                        <a:t>Süt ve süt ürünleri (%41)</a:t>
                      </a:r>
                    </a:p>
                    <a:p>
                      <a:pPr algn="ctr" fontAlgn="t"/>
                      <a:r>
                        <a:rPr lang="tr-TR" sz="1200" b="0" i="0" u="none" strike="noStrike" baseline="0" noProof="0" dirty="0">
                          <a:solidFill>
                            <a:schemeClr val="bg1"/>
                          </a:solidFill>
                          <a:effectLst/>
                          <a:latin typeface="Calibri" pitchFamily="34" charset="0"/>
                          <a:cs typeface="Calibri" pitchFamily="34" charset="0"/>
                        </a:rPr>
                        <a:t>Çiğ/pişmiş sebzeler (36)</a:t>
                      </a:r>
                    </a:p>
                    <a:p>
                      <a:pPr algn="ctr" fontAlgn="t"/>
                      <a:r>
                        <a:rPr lang="tr-TR" sz="1200" b="0" i="0" u="none" strike="noStrike" baseline="0" noProof="0" dirty="0">
                          <a:solidFill>
                            <a:schemeClr val="bg1"/>
                          </a:solidFill>
                          <a:effectLst/>
                          <a:latin typeface="Calibri" pitchFamily="34" charset="0"/>
                          <a:cs typeface="Calibri" pitchFamily="34" charset="0"/>
                        </a:rPr>
                        <a:t>İşlenmiş et ürünleri (%33)</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30A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İşlenmiş et ürünleri (%40)</a:t>
                      </a:r>
                    </a:p>
                    <a:p>
                      <a:pPr algn="ctr" fontAlgn="t"/>
                      <a:r>
                        <a:rPr lang="tr-TR" sz="1200" b="0" i="0" u="none" strike="noStrike" noProof="0" dirty="0">
                          <a:solidFill>
                            <a:schemeClr val="bg1"/>
                          </a:solidFill>
                          <a:effectLst/>
                          <a:latin typeface="Calibri" pitchFamily="34" charset="0"/>
                          <a:cs typeface="Calibri" pitchFamily="34" charset="0"/>
                        </a:rPr>
                        <a:t>Unlu gıdalar (%35)</a:t>
                      </a:r>
                    </a:p>
                    <a:p>
                      <a:pPr algn="ctr" fontAlgn="t"/>
                      <a:r>
                        <a:rPr lang="tr-TR" sz="1200" b="0" i="0" u="none" strike="noStrike" noProof="0" dirty="0">
                          <a:solidFill>
                            <a:schemeClr val="bg1"/>
                          </a:solidFill>
                          <a:effectLst/>
                          <a:latin typeface="Calibri" pitchFamily="34" charset="0"/>
                          <a:cs typeface="Calibri" pitchFamily="34" charset="0"/>
                        </a:rPr>
                        <a:t>Çiğ/pişmiş</a:t>
                      </a:r>
                      <a:r>
                        <a:rPr lang="tr-TR" sz="1200" b="0" i="0" u="none" strike="noStrike" baseline="0" noProof="0" dirty="0">
                          <a:solidFill>
                            <a:schemeClr val="bg1"/>
                          </a:solidFill>
                          <a:effectLst/>
                          <a:latin typeface="Calibri" pitchFamily="34" charset="0"/>
                          <a:cs typeface="Calibri" pitchFamily="34" charset="0"/>
                        </a:rPr>
                        <a:t> sebzeler (%29)</a:t>
                      </a:r>
                    </a:p>
                    <a:p>
                      <a:pPr algn="ctr" fontAlgn="t"/>
                      <a:r>
                        <a:rPr lang="tr-TR" sz="1200" b="0" i="0" u="none" strike="noStrike" baseline="0" noProof="0" dirty="0">
                          <a:solidFill>
                            <a:schemeClr val="bg1"/>
                          </a:solidFill>
                          <a:effectLst/>
                          <a:latin typeface="Calibri" pitchFamily="34" charset="0"/>
                          <a:cs typeface="Calibri" pitchFamily="34" charset="0"/>
                        </a:rPr>
                        <a:t>Süt ve süt ürünleri (%28)</a:t>
                      </a:r>
                    </a:p>
                    <a:p>
                      <a:pPr algn="ctr" fontAlgn="t"/>
                      <a:r>
                        <a:rPr lang="tr-TR" sz="1200" b="0" i="0" u="none" strike="noStrike" baseline="0" noProof="0" dirty="0">
                          <a:solidFill>
                            <a:schemeClr val="bg1"/>
                          </a:solidFill>
                          <a:effectLst/>
                          <a:latin typeface="Calibri" pitchFamily="34" charset="0"/>
                          <a:cs typeface="Calibri" pitchFamily="34" charset="0"/>
                        </a:rPr>
                        <a:t>Fast food (%21)</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30A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Kuru meyveler (%90)</a:t>
                      </a:r>
                    </a:p>
                    <a:p>
                      <a:pPr algn="ctr" fontAlgn="t"/>
                      <a:r>
                        <a:rPr lang="tr-TR" sz="1200" b="0" i="0" u="none" strike="noStrike" noProof="0" dirty="0">
                          <a:solidFill>
                            <a:schemeClr val="bg1"/>
                          </a:solidFill>
                          <a:effectLst/>
                          <a:latin typeface="Calibri" pitchFamily="34" charset="0"/>
                          <a:cs typeface="Calibri" pitchFamily="34" charset="0"/>
                        </a:rPr>
                        <a:t>Sütlü tatlılar (%88)</a:t>
                      </a:r>
                    </a:p>
                    <a:p>
                      <a:pPr algn="ctr" fontAlgn="t"/>
                      <a:r>
                        <a:rPr lang="tr-TR" sz="1200" b="0" i="0" u="none" strike="noStrike" noProof="0" dirty="0">
                          <a:solidFill>
                            <a:schemeClr val="bg1"/>
                          </a:solidFill>
                          <a:effectLst/>
                          <a:latin typeface="Calibri" pitchFamily="34" charset="0"/>
                          <a:cs typeface="Calibri" pitchFamily="34" charset="0"/>
                        </a:rPr>
                        <a:t>Kuruyemişler (%86)</a:t>
                      </a:r>
                    </a:p>
                    <a:p>
                      <a:pPr algn="ctr" fontAlgn="t"/>
                      <a:r>
                        <a:rPr lang="tr-TR" sz="1200" b="0" i="0" u="none" strike="noStrike" noProof="0" dirty="0">
                          <a:solidFill>
                            <a:schemeClr val="bg1"/>
                          </a:solidFill>
                          <a:effectLst/>
                          <a:latin typeface="Calibri" pitchFamily="34" charset="0"/>
                          <a:cs typeface="Calibri" pitchFamily="34" charset="0"/>
                        </a:rPr>
                        <a:t>Taze meyveler (%74)</a:t>
                      </a:r>
                    </a:p>
                    <a:p>
                      <a:pPr algn="ctr" fontAlgn="t"/>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(%65)</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1030971">
                <a:tc>
                  <a:txBody>
                    <a:bodyPr/>
                    <a:lstStyle/>
                    <a:p>
                      <a:pPr algn="r" fontAlgn="t"/>
                      <a:r>
                        <a:rPr lang="tr-TR" sz="1800" b="1" i="0" u="none" strike="noStrike" noProof="0" dirty="0">
                          <a:solidFill>
                            <a:schemeClr val="bg1"/>
                          </a:solidFill>
                          <a:effectLst/>
                          <a:latin typeface="Calibri" pitchFamily="34" charset="0"/>
                          <a:cs typeface="Calibri" pitchFamily="34" charset="0"/>
                        </a:rPr>
                        <a:t>ÖĞLE YEMEĞİ</a:t>
                      </a:r>
                    </a:p>
                  </a:txBody>
                  <a:tcPr marL="36000" marR="7200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0066"/>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Unlu mamuller (%42)</a:t>
                      </a:r>
                    </a:p>
                    <a:p>
                      <a:pPr algn="ctr" fontAlgn="t"/>
                      <a:r>
                        <a:rPr lang="tr-TR" sz="1200" b="0" i="0" u="none" strike="noStrike" noProof="0" dirty="0">
                          <a:solidFill>
                            <a:schemeClr val="bg1"/>
                          </a:solidFill>
                          <a:effectLst/>
                          <a:latin typeface="Calibri" pitchFamily="34" charset="0"/>
                          <a:cs typeface="Calibri" pitchFamily="34" charset="0"/>
                        </a:rPr>
                        <a:t>Süt ve süt</a:t>
                      </a:r>
                      <a:r>
                        <a:rPr lang="tr-TR" sz="1200" b="0" i="0" u="none" strike="noStrike" baseline="0" noProof="0" dirty="0">
                          <a:solidFill>
                            <a:schemeClr val="bg1"/>
                          </a:solidFill>
                          <a:effectLst/>
                          <a:latin typeface="Calibri" pitchFamily="34" charset="0"/>
                          <a:cs typeface="Calibri" pitchFamily="34" charset="0"/>
                        </a:rPr>
                        <a:t> ürünleri (%39)</a:t>
                      </a:r>
                    </a:p>
                    <a:p>
                      <a:pPr algn="ctr" fontAlgn="t"/>
                      <a:r>
                        <a:rPr lang="tr-TR" sz="1200" b="0" i="0" u="none" strike="noStrike" baseline="0" noProof="0" dirty="0">
                          <a:solidFill>
                            <a:schemeClr val="bg1"/>
                          </a:solidFill>
                          <a:effectLst/>
                          <a:latin typeface="Calibri" pitchFamily="34" charset="0"/>
                          <a:cs typeface="Calibri" pitchFamily="34" charset="0"/>
                        </a:rPr>
                        <a:t>Çiğ/pişmiş sebzeler (%38)</a:t>
                      </a:r>
                    </a:p>
                    <a:p>
                      <a:pPr algn="ctr" fontAlgn="t"/>
                      <a:r>
                        <a:rPr lang="tr-TR" sz="1200" b="0" i="0" u="none" strike="noStrike" baseline="0" noProof="0" dirty="0">
                          <a:solidFill>
                            <a:schemeClr val="bg1"/>
                          </a:solidFill>
                          <a:effectLst/>
                          <a:latin typeface="Calibri" pitchFamily="34" charset="0"/>
                          <a:cs typeface="Calibri" pitchFamily="34" charset="0"/>
                        </a:rPr>
                        <a:t>Beyaz et/balık (%36)</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(%29)</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0066"/>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Fast food (%53)</a:t>
                      </a:r>
                    </a:p>
                    <a:p>
                      <a:pPr algn="ctr" fontAlgn="t"/>
                      <a:r>
                        <a:rPr lang="tr-TR" sz="1200" b="0" i="0" u="none" strike="noStrike" noProof="0" dirty="0">
                          <a:solidFill>
                            <a:schemeClr val="bg1"/>
                          </a:solidFill>
                          <a:effectLst/>
                          <a:latin typeface="Calibri" pitchFamily="34" charset="0"/>
                          <a:cs typeface="Calibri" pitchFamily="34" charset="0"/>
                        </a:rPr>
                        <a:t>Beyaz et/balık (%53)</a:t>
                      </a:r>
                    </a:p>
                    <a:p>
                      <a:pPr algn="ctr" fontAlgn="t"/>
                      <a:r>
                        <a:rPr lang="tr-TR" sz="1200" b="0" i="0" u="none" strike="noStrike" noProof="0" dirty="0">
                          <a:solidFill>
                            <a:schemeClr val="bg1"/>
                          </a:solidFill>
                          <a:effectLst/>
                          <a:latin typeface="Calibri" pitchFamily="34" charset="0"/>
                          <a:cs typeface="Calibri" pitchFamily="34" charset="0"/>
                        </a:rPr>
                        <a:t>Kırmızı et (%52)</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(%46)</a:t>
                      </a:r>
                    </a:p>
                    <a:p>
                      <a:pPr algn="ctr" fontAlgn="t"/>
                      <a:r>
                        <a:rPr lang="tr-TR" sz="1200" b="0" i="0" u="none" strike="noStrike" noProof="0" dirty="0">
                          <a:solidFill>
                            <a:schemeClr val="bg1"/>
                          </a:solidFill>
                          <a:effectLst/>
                          <a:latin typeface="Calibri" pitchFamily="34" charset="0"/>
                          <a:cs typeface="Calibri" pitchFamily="34" charset="0"/>
                        </a:rPr>
                        <a:t>Çiğ/pişmiş sebzeler (%43)</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0066"/>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Kuru meyveler (%81)</a:t>
                      </a:r>
                    </a:p>
                    <a:p>
                      <a:pPr algn="ctr" fontAlgn="t"/>
                      <a:r>
                        <a:rPr lang="tr-TR" sz="1200" b="0" i="0" u="none" strike="noStrike" noProof="0" dirty="0">
                          <a:solidFill>
                            <a:schemeClr val="bg1"/>
                          </a:solidFill>
                          <a:effectLst/>
                          <a:latin typeface="Calibri" pitchFamily="34" charset="0"/>
                          <a:cs typeface="Calibri" pitchFamily="34" charset="0"/>
                        </a:rPr>
                        <a:t>Kuruyemişler</a:t>
                      </a:r>
                      <a:r>
                        <a:rPr lang="tr-TR" sz="1200" b="0" i="0" u="none" strike="noStrike" baseline="0" noProof="0" dirty="0">
                          <a:solidFill>
                            <a:schemeClr val="bg1"/>
                          </a:solidFill>
                          <a:effectLst/>
                          <a:latin typeface="Calibri" pitchFamily="34" charset="0"/>
                          <a:cs typeface="Calibri" pitchFamily="34" charset="0"/>
                        </a:rPr>
                        <a:t> (%65)</a:t>
                      </a:r>
                    </a:p>
                    <a:p>
                      <a:pPr algn="ctr" fontAlgn="t"/>
                      <a:r>
                        <a:rPr lang="tr-TR" sz="1200" b="0" i="0" u="none" strike="noStrike" baseline="0" noProof="0" dirty="0">
                          <a:solidFill>
                            <a:schemeClr val="bg1"/>
                          </a:solidFill>
                          <a:effectLst/>
                          <a:latin typeface="Calibri" pitchFamily="34" charset="0"/>
                          <a:cs typeface="Calibri" pitchFamily="34" charset="0"/>
                        </a:rPr>
                        <a:t>Sütlü tatlılar (%62)</a:t>
                      </a:r>
                    </a:p>
                    <a:p>
                      <a:pPr algn="ctr" fontAlgn="t"/>
                      <a:r>
                        <a:rPr lang="tr-TR" sz="1200" b="0" i="0" u="none" strike="noStrike" baseline="0" noProof="0" dirty="0">
                          <a:solidFill>
                            <a:schemeClr val="bg1"/>
                          </a:solidFill>
                          <a:effectLst/>
                          <a:latin typeface="Calibri" pitchFamily="34" charset="0"/>
                          <a:cs typeface="Calibri" pitchFamily="34" charset="0"/>
                        </a:rPr>
                        <a:t>İşlenmiş et ürünleri (%62)</a:t>
                      </a:r>
                    </a:p>
                    <a:p>
                      <a:pPr algn="ctr" fontAlgn="t"/>
                      <a:r>
                        <a:rPr lang="tr-TR" sz="1200" b="0" i="0" u="none" strike="noStrike" baseline="0" noProof="0" dirty="0">
                          <a:solidFill>
                            <a:schemeClr val="bg1"/>
                          </a:solidFill>
                          <a:effectLst/>
                          <a:latin typeface="Calibri" pitchFamily="34" charset="0"/>
                          <a:cs typeface="Calibri" pitchFamily="34" charset="0"/>
                        </a:rPr>
                        <a:t>Peynir ve yumurta (%50)</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C0066"/>
                    </a:solidFill>
                  </a:tcPr>
                </a:tc>
                <a:extLst>
                  <a:ext uri="{0D108BD9-81ED-4DB2-BD59-A6C34878D82A}">
                    <a16:rowId xmlns:a16="http://schemas.microsoft.com/office/drawing/2014/main" val="10002"/>
                  </a:ext>
                </a:extLst>
              </a:tr>
              <a:tr h="1030971">
                <a:tc>
                  <a:txBody>
                    <a:bodyPr/>
                    <a:lstStyle/>
                    <a:p>
                      <a:pPr algn="r" fontAlgn="t"/>
                      <a:r>
                        <a:rPr lang="tr-TR" sz="1800" b="1" i="0" u="none" strike="noStrike" noProof="0" dirty="0">
                          <a:solidFill>
                            <a:schemeClr val="bg1"/>
                          </a:solidFill>
                          <a:effectLst/>
                          <a:latin typeface="Calibri" pitchFamily="34" charset="0"/>
                          <a:cs typeface="Calibri" pitchFamily="34" charset="0"/>
                        </a:rPr>
                        <a:t>AKŞAM YEMEĞİ</a:t>
                      </a:r>
                    </a:p>
                  </a:txBody>
                  <a:tcPr marL="36000" marR="7200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Unlu</a:t>
                      </a:r>
                      <a:r>
                        <a:rPr lang="tr-TR" sz="1200" b="0" i="0" u="none" strike="noStrike" baseline="0" noProof="0" dirty="0">
                          <a:solidFill>
                            <a:schemeClr val="bg1"/>
                          </a:solidFill>
                          <a:effectLst/>
                          <a:latin typeface="Calibri" pitchFamily="34" charset="0"/>
                          <a:cs typeface="Calibri" pitchFamily="34" charset="0"/>
                        </a:rPr>
                        <a:t> mamuller (%45)</a:t>
                      </a:r>
                    </a:p>
                    <a:p>
                      <a:pPr algn="ctr" fontAlgn="t"/>
                      <a:r>
                        <a:rPr lang="tr-TR" sz="1200" b="0" i="0" u="none" strike="noStrike" baseline="0" noProof="0" dirty="0">
                          <a:solidFill>
                            <a:schemeClr val="bg1"/>
                          </a:solidFill>
                          <a:effectLst/>
                          <a:latin typeface="Calibri" pitchFamily="34" charset="0"/>
                          <a:cs typeface="Calibri" pitchFamily="34" charset="0"/>
                        </a:rPr>
                        <a:t>Çiğ/pişmiş sebzeler (%43)</a:t>
                      </a:r>
                    </a:p>
                    <a:p>
                      <a:pPr algn="ctr" fontAlgn="t"/>
                      <a:r>
                        <a:rPr lang="tr-TR" sz="1200" b="0" i="0" u="none" strike="noStrike" baseline="0" noProof="0" dirty="0">
                          <a:solidFill>
                            <a:schemeClr val="bg1"/>
                          </a:solidFill>
                          <a:effectLst/>
                          <a:latin typeface="Calibri" pitchFamily="34" charset="0"/>
                          <a:cs typeface="Calibri" pitchFamily="34" charset="0"/>
                        </a:rPr>
                        <a:t>Süt ve süt ürünleri (%41)</a:t>
                      </a:r>
                    </a:p>
                    <a:p>
                      <a:pPr algn="ctr" fontAlgn="t"/>
                      <a:r>
                        <a:rPr lang="tr-TR" sz="1200" b="0" i="0" u="none" strike="noStrike" baseline="0" noProof="0" dirty="0">
                          <a:solidFill>
                            <a:schemeClr val="bg1"/>
                          </a:solidFill>
                          <a:effectLst/>
                          <a:latin typeface="Calibri" pitchFamily="34" charset="0"/>
                          <a:cs typeface="Calibri" pitchFamily="34" charset="0"/>
                        </a:rPr>
                        <a:t>Beyaz et/balık (%38)</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(%30)</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Kırmızı et (%58)</a:t>
                      </a:r>
                    </a:p>
                    <a:p>
                      <a:pPr algn="ctr" fontAlgn="t"/>
                      <a:r>
                        <a:rPr lang="tr-TR" sz="1200" b="0" i="0" u="none" strike="noStrike" noProof="0" dirty="0">
                          <a:solidFill>
                            <a:schemeClr val="bg1"/>
                          </a:solidFill>
                          <a:effectLst/>
                          <a:latin typeface="Calibri" pitchFamily="34" charset="0"/>
                          <a:cs typeface="Calibri" pitchFamily="34" charset="0"/>
                        </a:rPr>
                        <a:t>Beyaz et/balık (%57)</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(%47)</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Fast food (%44)</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Sütlü tatlılar</a:t>
                      </a:r>
                      <a:r>
                        <a:rPr lang="tr-TR" sz="1200" b="0" i="0" u="none" strike="noStrike" baseline="0" noProof="0" dirty="0">
                          <a:solidFill>
                            <a:schemeClr val="bg1"/>
                          </a:solidFill>
                          <a:effectLst/>
                          <a:latin typeface="Calibri" pitchFamily="34" charset="0"/>
                          <a:cs typeface="Calibri" pitchFamily="34" charset="0"/>
                        </a:rPr>
                        <a:t> (%43)</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Kuru meyveler (%77)</a:t>
                      </a:r>
                    </a:p>
                    <a:p>
                      <a:pPr algn="ctr" fontAlgn="t"/>
                      <a:r>
                        <a:rPr lang="tr-TR" sz="1200" b="0" i="0" u="none" strike="noStrike" noProof="0" dirty="0">
                          <a:solidFill>
                            <a:schemeClr val="bg1"/>
                          </a:solidFill>
                          <a:effectLst/>
                          <a:latin typeface="Calibri" pitchFamily="34" charset="0"/>
                          <a:cs typeface="Calibri" pitchFamily="34" charset="0"/>
                        </a:rPr>
                        <a:t>İşlenmiş et ürünleri (%74)</a:t>
                      </a:r>
                    </a:p>
                    <a:p>
                      <a:pPr algn="ctr" fontAlgn="t"/>
                      <a:r>
                        <a:rPr lang="tr-TR" sz="1200" b="0" i="0" u="none" strike="noStrike" noProof="0" dirty="0">
                          <a:solidFill>
                            <a:schemeClr val="bg1"/>
                          </a:solidFill>
                          <a:effectLst/>
                          <a:latin typeface="Calibri" pitchFamily="34" charset="0"/>
                          <a:cs typeface="Calibri" pitchFamily="34" charset="0"/>
                        </a:rPr>
                        <a:t>Peynir ve yumurta (%64)</a:t>
                      </a:r>
                    </a:p>
                    <a:p>
                      <a:pPr algn="ctr" fontAlgn="t"/>
                      <a:r>
                        <a:rPr lang="tr-TR" sz="1200" b="0" i="0" u="none" strike="noStrike" noProof="0" dirty="0">
                          <a:solidFill>
                            <a:schemeClr val="bg1"/>
                          </a:solidFill>
                          <a:effectLst/>
                          <a:latin typeface="Calibri" pitchFamily="34" charset="0"/>
                          <a:cs typeface="Calibri" pitchFamily="34" charset="0"/>
                        </a:rPr>
                        <a:t>Kuruyemişler (%50)</a:t>
                      </a:r>
                    </a:p>
                    <a:p>
                      <a:pPr algn="ctr" fontAlgn="t"/>
                      <a:r>
                        <a:rPr lang="tr-TR" sz="1200" b="0" i="0" u="none" strike="noStrike" noProof="0" dirty="0">
                          <a:solidFill>
                            <a:schemeClr val="bg1"/>
                          </a:solidFill>
                          <a:effectLst/>
                          <a:latin typeface="Calibri" pitchFamily="34" charset="0"/>
                          <a:cs typeface="Calibri" pitchFamily="34" charset="0"/>
                        </a:rPr>
                        <a:t>Sütlü tatlılar</a:t>
                      </a:r>
                      <a:r>
                        <a:rPr lang="tr-TR" sz="1200" b="0" i="0" u="none" strike="noStrike" baseline="0" noProof="0" dirty="0">
                          <a:solidFill>
                            <a:schemeClr val="bg1"/>
                          </a:solidFill>
                          <a:effectLst/>
                          <a:latin typeface="Calibri" pitchFamily="34" charset="0"/>
                          <a:cs typeface="Calibri" pitchFamily="34" charset="0"/>
                        </a:rPr>
                        <a:t> (%47)</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0003"/>
                  </a:ext>
                </a:extLst>
              </a:tr>
              <a:tr h="1030971">
                <a:tc>
                  <a:txBody>
                    <a:bodyPr/>
                    <a:lstStyle/>
                    <a:p>
                      <a:pPr algn="r" fontAlgn="t"/>
                      <a:r>
                        <a:rPr lang="tr-TR" sz="1800" b="1" i="0" u="none" strike="noStrike" noProof="0" dirty="0">
                          <a:solidFill>
                            <a:schemeClr val="bg1"/>
                          </a:solidFill>
                          <a:effectLst/>
                          <a:latin typeface="Calibri" pitchFamily="34" charset="0"/>
                          <a:cs typeface="Calibri" pitchFamily="34" charset="0"/>
                        </a:rPr>
                        <a:t>ARA ÖĞÜN</a:t>
                      </a:r>
                    </a:p>
                  </a:txBody>
                  <a:tcPr marL="36000" marR="7200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Taze meyveler (%39)</a:t>
                      </a:r>
                    </a:p>
                    <a:p>
                      <a:pPr algn="ctr" fontAlgn="t"/>
                      <a:r>
                        <a:rPr lang="tr-TR" sz="1200" b="0" i="0" u="none" strike="noStrike" noProof="0" dirty="0">
                          <a:solidFill>
                            <a:schemeClr val="bg1"/>
                          </a:solidFill>
                          <a:effectLst/>
                          <a:latin typeface="Calibri" pitchFamily="34" charset="0"/>
                          <a:cs typeface="Calibri" pitchFamily="34" charset="0"/>
                        </a:rPr>
                        <a:t>Pasta-bisküvi-kek (%27)</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(%26)</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baseline="0" noProof="0" dirty="0">
                          <a:solidFill>
                            <a:schemeClr val="bg1"/>
                          </a:solidFill>
                          <a:effectLst/>
                          <a:latin typeface="Calibri" pitchFamily="34" charset="0"/>
                          <a:cs typeface="Calibri" pitchFamily="34" charset="0"/>
                        </a:rPr>
                        <a:t>Süt ve süt ürünleri (%19)</a:t>
                      </a:r>
                    </a:p>
                    <a:p>
                      <a:pPr algn="ctr" fontAlgn="t"/>
                      <a:r>
                        <a:rPr lang="tr-TR" sz="1200" b="0" i="0" u="none" strike="noStrike" noProof="0" dirty="0">
                          <a:solidFill>
                            <a:schemeClr val="bg1"/>
                          </a:solidFill>
                          <a:effectLst/>
                          <a:latin typeface="Calibri" pitchFamily="34" charset="0"/>
                          <a:cs typeface="Calibri" pitchFamily="34" charset="0"/>
                        </a:rPr>
                        <a:t>Çiğ/pişmiş sebzeler (%17)</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Kuruyemişler (%55)</a:t>
                      </a:r>
                    </a:p>
                    <a:p>
                      <a:pPr algn="ctr" fontAlgn="t"/>
                      <a:r>
                        <a:rPr lang="tr-TR" sz="1200" b="0" i="0" u="none" strike="noStrike" noProof="0" dirty="0">
                          <a:solidFill>
                            <a:schemeClr val="bg1"/>
                          </a:solidFill>
                          <a:effectLst/>
                          <a:latin typeface="Calibri" pitchFamily="34" charset="0"/>
                          <a:cs typeface="Calibri" pitchFamily="34" charset="0"/>
                        </a:rPr>
                        <a:t>Sütlü tatlılar (%53)</a:t>
                      </a:r>
                    </a:p>
                    <a:p>
                      <a:pPr algn="ctr" fontAlgn="t"/>
                      <a:r>
                        <a:rPr lang="tr-TR" sz="1200" b="0" i="0" u="none" strike="noStrike" noProof="0" dirty="0">
                          <a:solidFill>
                            <a:schemeClr val="bg1"/>
                          </a:solidFill>
                          <a:effectLst/>
                          <a:latin typeface="Calibri" pitchFamily="34" charset="0"/>
                          <a:cs typeface="Calibri" pitchFamily="34" charset="0"/>
                        </a:rPr>
                        <a:t>Pasta-bisküvi-kek (%52)</a:t>
                      </a:r>
                    </a:p>
                    <a:p>
                      <a:pPr algn="ctr" fontAlgn="t"/>
                      <a:r>
                        <a:rPr lang="tr-TR" sz="1200" b="0" i="0" u="none" strike="noStrike" noProof="0" dirty="0">
                          <a:solidFill>
                            <a:schemeClr val="bg1"/>
                          </a:solidFill>
                          <a:effectLst/>
                          <a:latin typeface="Calibri" pitchFamily="34" charset="0"/>
                          <a:cs typeface="Calibri" pitchFamily="34" charset="0"/>
                        </a:rPr>
                        <a:t>Taze meyveler (%48)</a:t>
                      </a:r>
                    </a:p>
                    <a:p>
                      <a:pPr marL="0" marR="0" indent="0" algn="ctr" defTabSz="914400" rtl="0" eaLnBrk="1" fontAlgn="t" latinLnBrk="0" hangingPunct="1">
                        <a:lnSpc>
                          <a:spcPct val="100000"/>
                        </a:lnSpc>
                        <a:spcBef>
                          <a:spcPts val="0"/>
                        </a:spcBef>
                        <a:spcAft>
                          <a:spcPts val="0"/>
                        </a:spcAft>
                        <a:buClrTx/>
                        <a:buSzTx/>
                        <a:buFontTx/>
                        <a:buNone/>
                        <a:tabLst/>
                        <a:defRPr/>
                      </a:pPr>
                      <a:r>
                        <a:rPr lang="tr-TR" sz="1200" b="0" i="0" u="none" strike="noStrike" noProof="0" dirty="0">
                          <a:solidFill>
                            <a:schemeClr val="bg1"/>
                          </a:solidFill>
                          <a:effectLst/>
                          <a:latin typeface="Calibri" pitchFamily="34" charset="0"/>
                          <a:cs typeface="Calibri" pitchFamily="34" charset="0"/>
                        </a:rPr>
                        <a:t>Amb. meyve</a:t>
                      </a:r>
                      <a:r>
                        <a:rPr lang="tr-TR" sz="1200" b="0" i="0" u="none" strike="noStrike" baseline="0" noProof="0" dirty="0">
                          <a:solidFill>
                            <a:schemeClr val="bg1"/>
                          </a:solidFill>
                          <a:effectLst/>
                          <a:latin typeface="Calibri" pitchFamily="34" charset="0"/>
                          <a:cs typeface="Calibri" pitchFamily="34" charset="0"/>
                        </a:rPr>
                        <a:t> s.- gazlı/kolalı içecek (%45)</a:t>
                      </a:r>
                      <a:endParaRPr lang="tr-TR" sz="1200" b="0" i="0" u="none" strike="noStrike" noProof="0" dirty="0">
                        <a:solidFill>
                          <a:schemeClr val="bg1"/>
                        </a:solidFill>
                        <a:effectLst/>
                        <a:latin typeface="Calibri" pitchFamily="34" charset="0"/>
                        <a:cs typeface="Calibri" pitchFamily="34" charset="0"/>
                      </a:endParaRP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fontAlgn="t"/>
                      <a:r>
                        <a:rPr lang="tr-TR" sz="1200" b="0" i="0" u="none" strike="noStrike" noProof="0" dirty="0">
                          <a:solidFill>
                            <a:schemeClr val="bg1"/>
                          </a:solidFill>
                          <a:effectLst/>
                          <a:latin typeface="Calibri" pitchFamily="34" charset="0"/>
                          <a:cs typeface="Calibri" pitchFamily="34" charset="0"/>
                        </a:rPr>
                        <a:t>Kırmızı et (%79)</a:t>
                      </a:r>
                    </a:p>
                    <a:p>
                      <a:pPr algn="ctr" fontAlgn="t"/>
                      <a:r>
                        <a:rPr lang="tr-TR" sz="1200" b="0" i="0" u="none" strike="noStrike" noProof="0" dirty="0">
                          <a:solidFill>
                            <a:schemeClr val="bg1"/>
                          </a:solidFill>
                          <a:effectLst/>
                          <a:latin typeface="Calibri" pitchFamily="34" charset="0"/>
                          <a:cs typeface="Calibri" pitchFamily="34" charset="0"/>
                        </a:rPr>
                        <a:t>Beyaz et/balık (%76)</a:t>
                      </a:r>
                    </a:p>
                    <a:p>
                      <a:pPr algn="ctr" fontAlgn="t"/>
                      <a:r>
                        <a:rPr lang="tr-TR" sz="1200" b="0" i="0" u="none" strike="noStrike" noProof="0" dirty="0">
                          <a:solidFill>
                            <a:schemeClr val="bg1"/>
                          </a:solidFill>
                          <a:effectLst/>
                          <a:latin typeface="Calibri" pitchFamily="34" charset="0"/>
                          <a:cs typeface="Calibri" pitchFamily="34" charset="0"/>
                        </a:rPr>
                        <a:t>İşlenmiş et ürünleri (%76)</a:t>
                      </a:r>
                    </a:p>
                    <a:p>
                      <a:pPr algn="ctr" fontAlgn="t"/>
                      <a:r>
                        <a:rPr lang="tr-TR" sz="1200" b="0" i="0" u="none" strike="noStrike" noProof="0" dirty="0">
                          <a:solidFill>
                            <a:schemeClr val="bg1"/>
                          </a:solidFill>
                          <a:effectLst/>
                          <a:latin typeface="Calibri" pitchFamily="34" charset="0"/>
                          <a:cs typeface="Calibri" pitchFamily="34" charset="0"/>
                        </a:rPr>
                        <a:t>Fast food (%75)</a:t>
                      </a:r>
                    </a:p>
                    <a:p>
                      <a:pPr algn="ctr" fontAlgn="t"/>
                      <a:r>
                        <a:rPr lang="tr-TR" sz="1200" b="0" i="0" u="none" strike="noStrike" noProof="0" dirty="0">
                          <a:solidFill>
                            <a:schemeClr val="bg1"/>
                          </a:solidFill>
                          <a:effectLst/>
                          <a:latin typeface="Calibri" pitchFamily="34" charset="0"/>
                          <a:cs typeface="Calibri" pitchFamily="34" charset="0"/>
                        </a:rPr>
                        <a:t>Peynir ve yumurta (%68)</a:t>
                      </a:r>
                    </a:p>
                  </a:txBody>
                  <a:tcPr marL="7620" marR="7620" marT="762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bl>
          </a:graphicData>
        </a:graphic>
      </p:graphicFrame>
      <p:sp>
        <p:nvSpPr>
          <p:cNvPr id="5" name="Text Box 4"/>
          <p:cNvSpPr txBox="1">
            <a:spLocks noChangeArrowheads="1"/>
          </p:cNvSpPr>
          <p:nvPr/>
        </p:nvSpPr>
        <p:spPr bwMode="auto">
          <a:xfrm>
            <a:off x="1440227" y="521475"/>
            <a:ext cx="2238498"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Özet Sonuçlar</a:t>
            </a:r>
            <a:endParaRPr lang="tr-TR" sz="1050" b="1" noProof="1">
              <a:solidFill>
                <a:srgbClr val="FFFFFF"/>
              </a:solidFill>
              <a:latin typeface="Calibri" pitchFamily="34" charset="0"/>
            </a:endParaRPr>
          </a:p>
        </p:txBody>
      </p:sp>
      <p:sp>
        <p:nvSpPr>
          <p:cNvPr id="4" name="TextBox 3"/>
          <p:cNvSpPr txBox="1"/>
          <p:nvPr/>
        </p:nvSpPr>
        <p:spPr>
          <a:xfrm>
            <a:off x="60960" y="1404730"/>
            <a:ext cx="5791200" cy="307777"/>
          </a:xfrm>
          <a:prstGeom prst="rect">
            <a:avLst/>
          </a:prstGeom>
          <a:noFill/>
        </p:spPr>
        <p:txBody>
          <a:bodyPr wrap="square" rtlCol="0">
            <a:spAutoFit/>
          </a:bodyPr>
          <a:lstStyle/>
          <a:p>
            <a:r>
              <a:rPr lang="tr-TR" sz="1400" b="1" u="sng" dirty="0">
                <a:solidFill>
                  <a:srgbClr val="FF8029"/>
                </a:solidFill>
              </a:rPr>
              <a:t>GIDA GRUPLARININ ÖĞÜNLERE GÖRE TÜKETİM SIKLIĞI / İLK 5 </a:t>
            </a:r>
          </a:p>
        </p:txBody>
      </p:sp>
    </p:spTree>
    <p:extLst>
      <p:ext uri="{BB962C8B-B14F-4D97-AF65-F5344CB8AC3E}">
        <p14:creationId xmlns:p14="http://schemas.microsoft.com/office/powerpoint/2010/main" val="120795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25</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776087" y="1364906"/>
            <a:ext cx="8623408" cy="5023702"/>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Ebeveynlerin beyanları sonucu oluşan tabloya göre, «teoride» çocukların beslenme alışkanlıklarıyla ilgili çok ciddi ve tehlikeli bir durum yok. Sonuçlar çocukların BKİ persentilleri detayında da incelendiğinde de ortada bir sorun olduğundan bahsetmek güç.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Oysa madalyonun diğer yüzü hiç de öyle değil: Kilo ve boy ölçümleri 12-15 yaş grubu çocukların  fazla kiloluluk ve obezite oranlarını net bir biçimde ortaya koymakta. Ayrıca, ebeveynlerin BKİ’leri hesaplandığında da ortaya çıkan tablonun aslında hiç de «tozpembe» olmadığı görülmekte: </a:t>
            </a:r>
          </a:p>
          <a:p>
            <a:pPr marL="1200150" lvl="2" indent="-285750">
              <a:spcBef>
                <a:spcPts val="1000"/>
              </a:spcBef>
              <a:buClr>
                <a:srgbClr val="FF6600"/>
              </a:buClr>
              <a:buSzPct val="120000"/>
              <a:buFont typeface="Wingdings" panose="05000000000000000000" pitchFamily="2" charset="2"/>
              <a:buChar char="ü"/>
            </a:pPr>
            <a:r>
              <a:rPr lang="tr-TR" b="1" i="1" noProof="1">
                <a:solidFill>
                  <a:srgbClr val="002060"/>
                </a:solidFill>
                <a:latin typeface="Calibri" panose="020F0502020204030204" pitchFamily="34" charset="0"/>
                <a:cs typeface="Arial" charset="0"/>
              </a:rPr>
              <a:t>Anneler arasında fazla kilolu veya obez olanların oranı %62’dir. </a:t>
            </a:r>
          </a:p>
          <a:p>
            <a:pPr marL="1200150" lvl="2" indent="-285750">
              <a:spcBef>
                <a:spcPts val="1000"/>
              </a:spcBef>
              <a:buClr>
                <a:srgbClr val="FF6600"/>
              </a:buClr>
              <a:buSzPct val="120000"/>
              <a:buFont typeface="Wingdings" panose="05000000000000000000" pitchFamily="2" charset="2"/>
              <a:buChar char="ü"/>
            </a:pPr>
            <a:r>
              <a:rPr lang="tr-TR" b="1" i="1" noProof="1">
                <a:solidFill>
                  <a:srgbClr val="002060"/>
                </a:solidFill>
                <a:latin typeface="Calibri" panose="020F0502020204030204" pitchFamily="34" charset="0"/>
                <a:cs typeface="Arial" charset="0"/>
              </a:rPr>
              <a:t>Babalarda tablo daha vahimdir: Fazla kilolu veya obez babaların oranı %73’tür.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Sadece bu veri bile, Kuzey Kıbrıs’ta bu konuda işlerin pek yolunda olmadığının bir göstergesidir. Ebeveynler içinde bulundukları kendi durumlarının vahametini görmezden gelmenin yanısıra, çocuklarının beslenme alışkanlıkları hakkında da ya doğru bilgiye sahip değiller ya da doğruları bildikleri halde bir nevi «gizleme» eğilimi içindeler. </a:t>
            </a:r>
            <a:endParaRPr lang="tr-TR" noProof="1">
              <a:solidFill>
                <a:schemeClr val="accent2"/>
              </a:solidFill>
              <a:latin typeface="Calibri" panose="020F0502020204030204" pitchFamily="34" charset="0"/>
              <a:cs typeface="Arial" charset="0"/>
            </a:endParaRPr>
          </a:p>
        </p:txBody>
      </p:sp>
    </p:spTree>
    <p:extLst>
      <p:ext uri="{BB962C8B-B14F-4D97-AF65-F5344CB8AC3E}">
        <p14:creationId xmlns:p14="http://schemas.microsoft.com/office/powerpoint/2010/main" val="60173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26</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776087" y="1166846"/>
            <a:ext cx="8623408" cy="5340694"/>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EBEVEYNLERİN ÇOCUKLARININ KİLO DURUMU VE BESLENME ALIŞKANLIKLARIYLA İLGİLİ DÜŞÜNCELERİ:</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Ebeveynlerin yarıdan fazlası (%53’ü) çocuklarının </a:t>
            </a:r>
            <a:r>
              <a:rPr lang="tr-TR" b="1" noProof="1">
                <a:solidFill>
                  <a:srgbClr val="002060"/>
                </a:solidFill>
                <a:latin typeface="Calibri" panose="020F0502020204030204" pitchFamily="34" charset="0"/>
                <a:cs typeface="Arial" charset="0"/>
              </a:rPr>
              <a:t>sağlıklı beslendiğini </a:t>
            </a:r>
            <a:r>
              <a:rPr lang="tr-TR" noProof="1">
                <a:solidFill>
                  <a:srgbClr val="808080"/>
                </a:solidFill>
                <a:latin typeface="Calibri" panose="020F0502020204030204" pitchFamily="34" charset="0"/>
                <a:cs typeface="Arial" charset="0"/>
              </a:rPr>
              <a:t>düşünmekte. Bu konuda olumsuz düşünenlerin oranı ise %35. Geri kalan %12’lik kesim ise bu konuda kararsız.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Çocuklarının sağlıklı beslenmediğini düşünenlerin oranı, çocukları «obez» olan ebeveynler arasında %43’e yükselmekte.  Ayrıca, yine çocukları obez kategorisinde olup onların sağlıklı beslendiğini düşünen ebeveynlerin oranı da %43’e gerilemekte.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Ebeveynlerin %57’si çocuklarının </a:t>
            </a:r>
            <a:r>
              <a:rPr lang="tr-TR" b="1" noProof="1">
                <a:solidFill>
                  <a:srgbClr val="002060"/>
                </a:solidFill>
                <a:latin typeface="Calibri" panose="020F0502020204030204" pitchFamily="34" charset="0"/>
                <a:cs typeface="Arial" charset="0"/>
              </a:rPr>
              <a:t>normal kilolu </a:t>
            </a:r>
            <a:r>
              <a:rPr lang="tr-TR" noProof="1">
                <a:solidFill>
                  <a:srgbClr val="808080"/>
                </a:solidFill>
                <a:latin typeface="Calibri" panose="020F0502020204030204" pitchFamily="34" charset="0"/>
                <a:cs typeface="Arial" charset="0"/>
              </a:rPr>
              <a:t>olduğunu düşünüyor. Çocuklarının </a:t>
            </a:r>
            <a:r>
              <a:rPr lang="tr-TR" b="1" noProof="1">
                <a:solidFill>
                  <a:srgbClr val="002060"/>
                </a:solidFill>
                <a:latin typeface="Calibri" panose="020F0502020204030204" pitchFamily="34" charset="0"/>
                <a:cs typeface="Arial" charset="0"/>
              </a:rPr>
              <a:t>hafif</a:t>
            </a:r>
            <a:r>
              <a:rPr lang="tr-TR" b="1" noProof="1">
                <a:solidFill>
                  <a:schemeClr val="accent2"/>
                </a:solidFill>
                <a:latin typeface="Calibri" panose="020F0502020204030204" pitchFamily="34" charset="0"/>
                <a:cs typeface="Arial" charset="0"/>
              </a:rPr>
              <a:t> </a:t>
            </a:r>
            <a:r>
              <a:rPr lang="tr-TR" b="1" noProof="1">
                <a:solidFill>
                  <a:srgbClr val="002060"/>
                </a:solidFill>
                <a:latin typeface="Calibri" panose="020F0502020204030204" pitchFamily="34" charset="0"/>
                <a:cs typeface="Arial" charset="0"/>
              </a:rPr>
              <a:t>kilolu</a:t>
            </a:r>
            <a:r>
              <a:rPr lang="tr-TR" b="1" noProof="1">
                <a:solidFill>
                  <a:schemeClr val="accent2"/>
                </a:solidFill>
                <a:latin typeface="Calibri" panose="020F0502020204030204" pitchFamily="34" charset="0"/>
                <a:cs typeface="Arial" charset="0"/>
              </a:rPr>
              <a:t> </a:t>
            </a:r>
            <a:r>
              <a:rPr lang="tr-TR" noProof="1">
                <a:solidFill>
                  <a:srgbClr val="808080"/>
                </a:solidFill>
                <a:latin typeface="Calibri" panose="020F0502020204030204" pitchFamily="34" charset="0"/>
                <a:cs typeface="Arial" charset="0"/>
              </a:rPr>
              <a:t>olduğunu düşünenlerin oranı %15, </a:t>
            </a:r>
            <a:r>
              <a:rPr lang="tr-TR" b="1" noProof="1">
                <a:solidFill>
                  <a:srgbClr val="002060"/>
                </a:solidFill>
                <a:latin typeface="Calibri" panose="020F0502020204030204" pitchFamily="34" charset="0"/>
                <a:cs typeface="Arial" charset="0"/>
              </a:rPr>
              <a:t>fazla kilolu </a:t>
            </a:r>
            <a:r>
              <a:rPr lang="tr-TR" noProof="1">
                <a:solidFill>
                  <a:srgbClr val="808080"/>
                </a:solidFill>
                <a:latin typeface="Calibri" panose="020F0502020204030204" pitchFamily="34" charset="0"/>
                <a:cs typeface="Arial" charset="0"/>
              </a:rPr>
              <a:t>olduğunu düşünenlerinkiyse sadece %8. </a:t>
            </a:r>
            <a:r>
              <a:rPr lang="tr-TR" b="1" noProof="1">
                <a:solidFill>
                  <a:srgbClr val="002060"/>
                </a:solidFill>
                <a:latin typeface="Calibri" panose="020F0502020204030204" pitchFamily="34" charset="0"/>
                <a:cs typeface="Arial" charset="0"/>
              </a:rPr>
              <a:t>Görüldüğü gibi ebeveyn algısı ise realite arasında bir uçurum var</a:t>
            </a:r>
            <a:r>
              <a:rPr lang="tr-TR" noProof="1">
                <a:solidFill>
                  <a:srgbClr val="002060"/>
                </a:solidFill>
                <a:latin typeface="Calibri" panose="020F0502020204030204" pitchFamily="34" charset="0"/>
                <a:cs typeface="Arial" charset="0"/>
              </a:rPr>
              <a:t>.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Oysa çocuğu fazla kilolu ya da obez olduğu halde onun kilosunu zayıf ya da normal gören annelerin %67’si, babaların da %78’i zaten fazla kilolu ya da obez. (Annelerde fazla kilolu ya da obez oranı genelde %62, babalarda ise %73 idi).</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İşin diğer ilginç tarafı, çocuklarının hafif ya da fazla kilolu olduğunu düşünen ebeveynlerin %60’a yakını, çocukların bu konuyla ilgili herhangi bir şey yapmadığını da ifade etmekten çekinmiyorlar. </a:t>
            </a:r>
            <a:endParaRPr lang="tr-TR" noProof="1">
              <a:solidFill>
                <a:schemeClr val="accent2"/>
              </a:solidFill>
              <a:latin typeface="Calibri" panose="020F0502020204030204" pitchFamily="34" charset="0"/>
              <a:cs typeface="Arial" charset="0"/>
            </a:endParaRPr>
          </a:p>
        </p:txBody>
      </p:sp>
    </p:spTree>
    <p:extLst>
      <p:ext uri="{BB962C8B-B14F-4D97-AF65-F5344CB8AC3E}">
        <p14:creationId xmlns:p14="http://schemas.microsoft.com/office/powerpoint/2010/main" val="151071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27</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776087" y="1364906"/>
            <a:ext cx="8623408" cy="5023702"/>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Geriye kalan %23’lük kesim çocuğun düzensiz/programsız veya kendilerinin gözetiminde ya da doktor/diyetisyen kontrolünde rejim yaptığını, diğer %18’lik kesim de çocuklarının fazla kilolarından kurtulmak için çeşitli bedensel/sportif aktiviteler (yürüyüş, futbol, spor salonuna gitmek, bisiklete binmek gibi) yaptıklarını ifade etmekteler. Doktor/diyetisyen kontrolünde rejim yapanların oranı ebeveynlerince hafif kilolu olarak nitelendirilenler arasında sadece %2 iken, bu oran ebeveynlerince fazla kilolu olarak nitelendirlen çocuklar arasında %19’a yükselmekte.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Anne-babaların BKİ değerleri ile çocukların BKİ persentil buguları ilişkilendirildiğinde, ortaya çıkan sonuç hiç de şaşırtıcı değil:</a:t>
            </a:r>
          </a:p>
          <a:p>
            <a:pPr marL="1200150" lvl="2" indent="-285750">
              <a:spcBef>
                <a:spcPts val="1000"/>
              </a:spcBef>
              <a:buClr>
                <a:srgbClr val="FF6600"/>
              </a:buClr>
              <a:buSzPct val="120000"/>
              <a:buFont typeface="Wingdings" panose="05000000000000000000" pitchFamily="2" charset="2"/>
              <a:buChar char="ü"/>
            </a:pPr>
            <a:r>
              <a:rPr lang="tr-TR" b="1" noProof="1">
                <a:solidFill>
                  <a:srgbClr val="002060"/>
                </a:solidFill>
                <a:latin typeface="Calibri" panose="020F0502020204030204" pitchFamily="34" charset="0"/>
                <a:cs typeface="Arial" charset="0"/>
              </a:rPr>
              <a:t>Fazla kilolu ve obez çocukların anne ve babalarında tespit edilen obezite oranları anne babalar genelinde tespit edilenden </a:t>
            </a:r>
            <a:r>
              <a:rPr lang="tr-TR" b="1" u="sng" noProof="1">
                <a:solidFill>
                  <a:srgbClr val="002060"/>
                </a:solidFill>
                <a:latin typeface="Calibri" panose="020F0502020204030204" pitchFamily="34" charset="0"/>
                <a:cs typeface="Arial" charset="0"/>
              </a:rPr>
              <a:t>daha yüksektir. </a:t>
            </a:r>
          </a:p>
          <a:p>
            <a:pPr marL="1200150" lvl="2" indent="-285750">
              <a:spcBef>
                <a:spcPts val="1000"/>
              </a:spcBef>
              <a:buClr>
                <a:srgbClr val="FF6600"/>
              </a:buClr>
              <a:buSzPct val="120000"/>
              <a:buFont typeface="Wingdings" panose="05000000000000000000" pitchFamily="2" charset="2"/>
              <a:buChar char="ü"/>
            </a:pPr>
            <a:r>
              <a:rPr lang="tr-TR" noProof="1">
                <a:solidFill>
                  <a:srgbClr val="808080"/>
                </a:solidFill>
                <a:latin typeface="Calibri" panose="020F0502020204030204" pitchFamily="34" charset="0"/>
                <a:cs typeface="Arial" charset="0"/>
              </a:rPr>
              <a:t>Bir başka ifade ile, anneler arasında %28 olarak tespit edilmiş olan genel obezite oranı, </a:t>
            </a:r>
            <a:r>
              <a:rPr lang="tr-TR" b="1" noProof="1">
                <a:solidFill>
                  <a:srgbClr val="002060"/>
                </a:solidFill>
                <a:latin typeface="Calibri" panose="020F0502020204030204" pitchFamily="34" charset="0"/>
                <a:cs typeface="Arial" charset="0"/>
              </a:rPr>
              <a:t>fazla kilolu çocukların annelerinde </a:t>
            </a:r>
            <a:r>
              <a:rPr lang="tr-TR" noProof="1">
                <a:solidFill>
                  <a:srgbClr val="808080"/>
                </a:solidFill>
                <a:latin typeface="Calibri" panose="020F0502020204030204" pitchFamily="34" charset="0"/>
                <a:cs typeface="Arial" charset="0"/>
              </a:rPr>
              <a:t>%36’ya yükselmektedir. </a:t>
            </a:r>
          </a:p>
          <a:p>
            <a:pPr marL="1200150" lvl="2" indent="-285750">
              <a:spcBef>
                <a:spcPts val="1000"/>
              </a:spcBef>
              <a:buClr>
                <a:srgbClr val="FF6600"/>
              </a:buClr>
              <a:buSzPct val="120000"/>
              <a:buFont typeface="Wingdings" panose="05000000000000000000" pitchFamily="2" charset="2"/>
              <a:buChar char="ü"/>
            </a:pPr>
            <a:r>
              <a:rPr lang="tr-TR" b="1" noProof="1">
                <a:solidFill>
                  <a:srgbClr val="002060"/>
                </a:solidFill>
                <a:latin typeface="Calibri" panose="020F0502020204030204" pitchFamily="34" charset="0"/>
                <a:cs typeface="Arial" charset="0"/>
              </a:rPr>
              <a:t>Obez çocukların anneleri </a:t>
            </a:r>
            <a:r>
              <a:rPr lang="tr-TR" noProof="1">
                <a:solidFill>
                  <a:srgbClr val="808080"/>
                </a:solidFill>
                <a:latin typeface="Calibri" panose="020F0502020204030204" pitchFamily="34" charset="0"/>
                <a:cs typeface="Arial" charset="0"/>
              </a:rPr>
              <a:t>için durum daha da vahimdir: Bu oran %45’le genel ortalamanın %60 üzerindedir. </a:t>
            </a:r>
          </a:p>
        </p:txBody>
      </p:sp>
    </p:spTree>
    <p:extLst>
      <p:ext uri="{BB962C8B-B14F-4D97-AF65-F5344CB8AC3E}">
        <p14:creationId xmlns:p14="http://schemas.microsoft.com/office/powerpoint/2010/main" val="4049519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28</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812126" y="1425288"/>
            <a:ext cx="8623408" cy="4388913"/>
          </a:xfrm>
          <a:prstGeom prst="rect">
            <a:avLst/>
          </a:prstGeom>
          <a:noFill/>
          <a:ln w="9525">
            <a:noFill/>
            <a:miter lim="800000"/>
            <a:headEnd/>
            <a:tailEnd/>
          </a:ln>
        </p:spPr>
        <p:txBody>
          <a:bodyPr/>
          <a:lstStyle/>
          <a:p>
            <a:pPr marL="1200150" lvl="2" indent="-285750">
              <a:spcBef>
                <a:spcPts val="1000"/>
              </a:spcBef>
              <a:buClr>
                <a:srgbClr val="FF6600"/>
              </a:buClr>
              <a:buSzPct val="120000"/>
              <a:buFont typeface="Wingdings" panose="05000000000000000000" pitchFamily="2" charset="2"/>
              <a:buChar char="ü"/>
            </a:pPr>
            <a:r>
              <a:rPr lang="tr-TR" noProof="1">
                <a:solidFill>
                  <a:srgbClr val="808080"/>
                </a:solidFill>
                <a:latin typeface="Calibri" panose="020F0502020204030204" pitchFamily="34" charset="0"/>
                <a:cs typeface="Arial" charset="0"/>
              </a:rPr>
              <a:t>Benzer bir tablo fazla kilolu çocukların babaları için de geçerlidir.</a:t>
            </a:r>
            <a:endParaRPr lang="tr-TR" noProof="1">
              <a:solidFill>
                <a:schemeClr val="accent2"/>
              </a:solidFill>
              <a:latin typeface="Calibri" panose="020F0502020204030204" pitchFamily="34" charset="0"/>
              <a:cs typeface="Arial" charset="0"/>
            </a:endParaRPr>
          </a:p>
          <a:p>
            <a:pPr marL="1200150" lvl="2" indent="-285750">
              <a:spcBef>
                <a:spcPts val="1000"/>
              </a:spcBef>
              <a:buClr>
                <a:srgbClr val="FF6600"/>
              </a:buClr>
              <a:buSzPct val="120000"/>
              <a:buFont typeface="Wingdings" panose="05000000000000000000" pitchFamily="2" charset="2"/>
              <a:buChar char="ü"/>
            </a:pPr>
            <a:r>
              <a:rPr lang="tr-TR" b="1" noProof="1">
                <a:solidFill>
                  <a:srgbClr val="002060"/>
                </a:solidFill>
                <a:latin typeface="Calibri" panose="020F0502020204030204" pitchFamily="34" charset="0"/>
                <a:cs typeface="Arial" charset="0"/>
              </a:rPr>
              <a:t>Fazla kilolu çocukların babalarında</a:t>
            </a:r>
            <a:r>
              <a:rPr lang="tr-TR" noProof="1">
                <a:solidFill>
                  <a:srgbClr val="002060"/>
                </a:solidFill>
                <a:latin typeface="Calibri" panose="020F0502020204030204" pitchFamily="34" charset="0"/>
                <a:cs typeface="Arial" charset="0"/>
              </a:rPr>
              <a:t> </a:t>
            </a:r>
            <a:r>
              <a:rPr lang="tr-TR" noProof="1">
                <a:solidFill>
                  <a:srgbClr val="808080"/>
                </a:solidFill>
                <a:latin typeface="Calibri" panose="020F0502020204030204" pitchFamily="34" charset="0"/>
                <a:cs typeface="Arial" charset="0"/>
              </a:rPr>
              <a:t>obezite oranı %30, </a:t>
            </a:r>
            <a:r>
              <a:rPr lang="tr-TR" b="1" noProof="1">
                <a:solidFill>
                  <a:srgbClr val="002060"/>
                </a:solidFill>
                <a:latin typeface="Calibri" panose="020F0502020204030204" pitchFamily="34" charset="0"/>
                <a:cs typeface="Arial" charset="0"/>
              </a:rPr>
              <a:t>obez çocukların babalarında</a:t>
            </a:r>
            <a:r>
              <a:rPr lang="tr-TR" noProof="1">
                <a:solidFill>
                  <a:srgbClr val="808080"/>
                </a:solidFill>
                <a:latin typeface="Calibri" panose="020F0502020204030204" pitchFamily="34" charset="0"/>
                <a:cs typeface="Arial" charset="0"/>
              </a:rPr>
              <a:t> ise %33’e yükselmektedir (Babalarda tespit edilmiş genel obezite oranı %24’tür).</a:t>
            </a:r>
          </a:p>
          <a:p>
            <a:pPr marL="1200150" lvl="2" indent="-285750">
              <a:spcBef>
                <a:spcPts val="1000"/>
              </a:spcBef>
              <a:buClr>
                <a:srgbClr val="FF6600"/>
              </a:buClr>
              <a:buSzPct val="120000"/>
              <a:buFont typeface="Wingdings" panose="05000000000000000000" pitchFamily="2" charset="2"/>
              <a:buChar char="ü"/>
            </a:pPr>
            <a:r>
              <a:rPr lang="tr-TR" noProof="1">
                <a:solidFill>
                  <a:srgbClr val="808080"/>
                </a:solidFill>
                <a:latin typeface="Calibri" panose="020F0502020204030204" pitchFamily="34" charset="0"/>
                <a:cs typeface="Arial" charset="0"/>
              </a:rPr>
              <a:t>Yukarıdaki tablonun doğal sonucu olarak, obez çocuklar arasında anne veya babası normal kilolu olanların oranları da genel ortalamanın altına inmektedir.</a:t>
            </a:r>
          </a:p>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ÇOCUKLARDA EŞLİK EDEN HASTALIKLAR:</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Çocukların %91’ünde herhangi bir kronik hastalık olmadığı tespit edilmiştir. Ancak bu oran obez çocuklarda %83’e gerilemektedir.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Genelde düşük bir oranda rastlanmış olmakla birlikte, </a:t>
            </a:r>
            <a:r>
              <a:rPr lang="tr-TR" b="1" noProof="1">
                <a:solidFill>
                  <a:srgbClr val="002060"/>
                </a:solidFill>
                <a:latin typeface="Calibri" panose="020F0502020204030204" pitchFamily="34" charset="0"/>
                <a:cs typeface="Arial" charset="0"/>
              </a:rPr>
              <a:t>kronik alerji </a:t>
            </a:r>
            <a:r>
              <a:rPr lang="tr-TR" noProof="1">
                <a:solidFill>
                  <a:srgbClr val="808080"/>
                </a:solidFill>
                <a:latin typeface="Calibri" panose="020F0502020204030204" pitchFamily="34" charset="0"/>
                <a:cs typeface="Arial" charset="0"/>
              </a:rPr>
              <a:t>ve </a:t>
            </a:r>
            <a:r>
              <a:rPr lang="tr-TR" b="1" noProof="1">
                <a:solidFill>
                  <a:srgbClr val="002060"/>
                </a:solidFill>
                <a:latin typeface="Calibri" panose="020F0502020204030204" pitchFamily="34" charset="0"/>
                <a:cs typeface="Arial" charset="0"/>
              </a:rPr>
              <a:t>astım</a:t>
            </a:r>
            <a:r>
              <a:rPr lang="tr-TR" noProof="1">
                <a:solidFill>
                  <a:srgbClr val="002060"/>
                </a:solidFill>
                <a:latin typeface="Calibri" panose="020F0502020204030204" pitchFamily="34" charset="0"/>
                <a:cs typeface="Arial" charset="0"/>
              </a:rPr>
              <a:t> </a:t>
            </a:r>
            <a:r>
              <a:rPr lang="tr-TR" noProof="1">
                <a:solidFill>
                  <a:srgbClr val="808080"/>
                </a:solidFill>
                <a:latin typeface="Calibri" panose="020F0502020204030204" pitchFamily="34" charset="0"/>
                <a:cs typeface="Arial" charset="0"/>
              </a:rPr>
              <a:t>obez çocuklarda genel ortalamanın üzerindedir (Kronik alerji genel: %3,3 / obezlerde: %4,9 – Astım genel: %1,9, obezlerde: %5,8). </a:t>
            </a:r>
          </a:p>
        </p:txBody>
      </p:sp>
    </p:spTree>
    <p:extLst>
      <p:ext uri="{BB962C8B-B14F-4D97-AF65-F5344CB8AC3E}">
        <p14:creationId xmlns:p14="http://schemas.microsoft.com/office/powerpoint/2010/main" val="3555455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29</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812126" y="1364906"/>
            <a:ext cx="8623408" cy="1585558"/>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SAHİP OLUNAN TEKNOLOJİK ÜRÜNLER/ EKRAN KARŞISINDA GEÇİRİLEN ZAMAN:</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Çalışma kapsamında obezite ile çocukların yaşam tarzları arasındaki ilişkiyi irdelemek amacıyla akıllı telefon, bilgisayar, oyun konsolu gibi teknolojik ürünlere sahip olma oranlarıyla televizyon seyretme alışkanlıkları, bilgisayar/oyun konsolu başında vakit geçirme süreleri de sorgulandı. Bulgular aşağıdaki tabloda özetlenmektedir:</a:t>
            </a: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51306553"/>
              </p:ext>
            </p:extLst>
          </p:nvPr>
        </p:nvGraphicFramePr>
        <p:xfrm>
          <a:off x="426720" y="3145536"/>
          <a:ext cx="5032458" cy="3194304"/>
        </p:xfrm>
        <a:graphic>
          <a:graphicData uri="http://schemas.openxmlformats.org/drawingml/2006/table">
            <a:tbl>
              <a:tblPr>
                <a:tableStyleId>{5C22544A-7EE6-4342-B048-85BDC9FD1C3A}</a:tableStyleId>
              </a:tblPr>
              <a:tblGrid>
                <a:gridCol w="2547649">
                  <a:extLst>
                    <a:ext uri="{9D8B030D-6E8A-4147-A177-3AD203B41FA5}">
                      <a16:colId xmlns:a16="http://schemas.microsoft.com/office/drawing/2014/main" val="20000"/>
                    </a:ext>
                  </a:extLst>
                </a:gridCol>
                <a:gridCol w="2484809">
                  <a:extLst>
                    <a:ext uri="{9D8B030D-6E8A-4147-A177-3AD203B41FA5}">
                      <a16:colId xmlns:a16="http://schemas.microsoft.com/office/drawing/2014/main" val="20001"/>
                    </a:ext>
                  </a:extLst>
                </a:gridCol>
              </a:tblGrid>
              <a:tr h="524256">
                <a:tc>
                  <a:txBody>
                    <a:bodyPr/>
                    <a:lstStyle/>
                    <a:p>
                      <a:pPr algn="r" fontAlgn="t"/>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2">
                        <a:lumMod val="40000"/>
                        <a:lumOff val="60000"/>
                      </a:schemeClr>
                    </a:solidFill>
                  </a:tcPr>
                </a:tc>
                <a:tc>
                  <a:txBody>
                    <a:bodyPr/>
                    <a:lstStyle/>
                    <a:p>
                      <a:pPr algn="ctr" fontAlgn="t"/>
                      <a:r>
                        <a:rPr lang="tr-TR" sz="1600" b="1" i="0" u="none" strike="noStrike" noProof="0" dirty="0">
                          <a:solidFill>
                            <a:srgbClr val="002060"/>
                          </a:solidFill>
                          <a:effectLst/>
                          <a:latin typeface="Calibri" pitchFamily="34" charset="0"/>
                          <a:cs typeface="Calibri" pitchFamily="34" charset="0"/>
                        </a:rPr>
                        <a:t>Kendine ait + ortak kullanım</a:t>
                      </a:r>
                    </a:p>
                    <a:p>
                      <a:pPr algn="ctr" fontAlgn="t"/>
                      <a:r>
                        <a:rPr lang="tr-TR" sz="1200" b="1" i="0" u="none" strike="noStrike" noProof="0" dirty="0">
                          <a:solidFill>
                            <a:srgbClr val="002060"/>
                          </a:solidFill>
                          <a:effectLst/>
                          <a:latin typeface="Calibri" pitchFamily="34" charset="0"/>
                          <a:cs typeface="Calibri" pitchFamily="34" charset="0"/>
                        </a:rPr>
                        <a:t>(%)</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434340">
                <a:tc>
                  <a:txBody>
                    <a:bodyPr/>
                    <a:lstStyle/>
                    <a:p>
                      <a:pPr algn="r" fontAlgn="t"/>
                      <a:r>
                        <a:rPr lang="tr-TR" sz="1400" b="1" u="none" strike="noStrike" noProof="0" dirty="0">
                          <a:solidFill>
                            <a:srgbClr val="002060"/>
                          </a:solidFill>
                          <a:effectLst/>
                          <a:latin typeface="Calibri" pitchFamily="34" charset="0"/>
                          <a:cs typeface="Calibri" pitchFamily="34" charset="0"/>
                        </a:rPr>
                        <a:t>Akıllı cep telefonu</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76</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4340">
                <a:tc>
                  <a:txBody>
                    <a:bodyPr/>
                    <a:lstStyle/>
                    <a:p>
                      <a:pPr algn="r" fontAlgn="t"/>
                      <a:r>
                        <a:rPr lang="tr-TR" sz="1400" b="1" u="none" strike="noStrike" noProof="0" dirty="0">
                          <a:solidFill>
                            <a:srgbClr val="002060"/>
                          </a:solidFill>
                          <a:effectLst/>
                          <a:latin typeface="Calibri" pitchFamily="34" charset="0"/>
                          <a:cs typeface="Calibri" pitchFamily="34" charset="0"/>
                        </a:rPr>
                        <a:t>Masaüstü bilgisayar (PC)</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33</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4340">
                <a:tc>
                  <a:txBody>
                    <a:bodyPr/>
                    <a:lstStyle/>
                    <a:p>
                      <a:pPr algn="r" fontAlgn="t"/>
                      <a:r>
                        <a:rPr lang="tr-TR" sz="1400" b="1" u="none" strike="noStrike" noProof="0" dirty="0">
                          <a:solidFill>
                            <a:srgbClr val="002060"/>
                          </a:solidFill>
                          <a:effectLst/>
                          <a:latin typeface="Calibri" pitchFamily="34" charset="0"/>
                          <a:cs typeface="Calibri" pitchFamily="34" charset="0"/>
                        </a:rPr>
                        <a:t>Laptop/dizüstü bilgisayar </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43</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4340">
                <a:tc>
                  <a:txBody>
                    <a:bodyPr/>
                    <a:lstStyle/>
                    <a:p>
                      <a:pPr algn="r" fontAlgn="t"/>
                      <a:r>
                        <a:rPr lang="tr-TR" sz="1400" b="1" u="none" strike="noStrike" noProof="0" dirty="0">
                          <a:solidFill>
                            <a:srgbClr val="002060"/>
                          </a:solidFill>
                          <a:effectLst/>
                          <a:latin typeface="Calibri" pitchFamily="34" charset="0"/>
                          <a:cs typeface="Calibri" pitchFamily="34" charset="0"/>
                        </a:rPr>
                        <a:t>Tablet bilgisayar</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25</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4340">
                <a:tc>
                  <a:txBody>
                    <a:bodyPr/>
                    <a:lstStyle/>
                    <a:p>
                      <a:pPr algn="r" fontAlgn="t"/>
                      <a:r>
                        <a:rPr lang="tr-TR" sz="1400" b="1" u="none" strike="noStrike" noProof="0" dirty="0">
                          <a:solidFill>
                            <a:srgbClr val="002060"/>
                          </a:solidFill>
                          <a:effectLst/>
                          <a:latin typeface="Calibri" pitchFamily="34" charset="0"/>
                          <a:cs typeface="Calibri" pitchFamily="34" charset="0"/>
                        </a:rPr>
                        <a:t>Oyun konsolu</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20</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98348">
                <a:tc>
                  <a:txBody>
                    <a:bodyPr/>
                    <a:lstStyle/>
                    <a:p>
                      <a:pPr algn="r" fontAlgn="t"/>
                      <a:r>
                        <a:rPr lang="tr-TR" sz="1400" b="1" i="1" u="none" strike="noStrike" noProof="0" dirty="0">
                          <a:solidFill>
                            <a:srgbClr val="CC0066"/>
                          </a:solidFill>
                          <a:effectLst/>
                          <a:latin typeface="Calibri" pitchFamily="34" charset="0"/>
                          <a:cs typeface="Calibri" pitchFamily="34" charset="0"/>
                        </a:rPr>
                        <a:t>PC/laptop/tablet/oyun</a:t>
                      </a:r>
                      <a:r>
                        <a:rPr lang="tr-TR" sz="1400" b="1" i="1" u="none" strike="noStrike" baseline="0" noProof="0" dirty="0">
                          <a:solidFill>
                            <a:srgbClr val="CC0066"/>
                          </a:solidFill>
                          <a:effectLst/>
                          <a:latin typeface="Calibri" pitchFamily="34" charset="0"/>
                          <a:cs typeface="Calibri" pitchFamily="34" charset="0"/>
                        </a:rPr>
                        <a:t> konsolu</a:t>
                      </a:r>
                    </a:p>
                    <a:p>
                      <a:pPr algn="r" fontAlgn="t"/>
                      <a:r>
                        <a:rPr lang="tr-TR" sz="1400" b="1" i="1" u="none" strike="noStrike" baseline="0" noProof="0" dirty="0">
                          <a:solidFill>
                            <a:srgbClr val="CC0066"/>
                          </a:solidFill>
                          <a:effectLst/>
                          <a:latin typeface="Calibri" pitchFamily="34" charset="0"/>
                          <a:cs typeface="Calibri" pitchFamily="34" charset="0"/>
                        </a:rPr>
                        <a:t>(herhangi birinin sahipliği)</a:t>
                      </a:r>
                      <a:endParaRPr lang="tr-TR" sz="1400" b="1" i="1" u="none" strike="noStrike" noProof="0" dirty="0">
                        <a:solidFill>
                          <a:srgbClr val="CC0066"/>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t"/>
                      <a:r>
                        <a:rPr lang="tr-TR" sz="1800" b="1" i="1" u="none" strike="noStrike" noProof="0" dirty="0">
                          <a:solidFill>
                            <a:srgbClr val="CC0066"/>
                          </a:solidFill>
                          <a:effectLst/>
                          <a:latin typeface="Calibri" pitchFamily="34" charset="0"/>
                          <a:cs typeface="Calibri" pitchFamily="34" charset="0"/>
                        </a:rPr>
                        <a:t>69</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82782680"/>
              </p:ext>
            </p:extLst>
          </p:nvPr>
        </p:nvGraphicFramePr>
        <p:xfrm>
          <a:off x="5724144" y="3163824"/>
          <a:ext cx="3907536" cy="1737360"/>
        </p:xfrm>
        <a:graphic>
          <a:graphicData uri="http://schemas.openxmlformats.org/drawingml/2006/table">
            <a:tbl>
              <a:tblPr>
                <a:tableStyleId>{5C22544A-7EE6-4342-B048-85BDC9FD1C3A}</a:tableStyleId>
              </a:tblPr>
              <a:tblGrid>
                <a:gridCol w="1993392">
                  <a:extLst>
                    <a:ext uri="{9D8B030D-6E8A-4147-A177-3AD203B41FA5}">
                      <a16:colId xmlns:a16="http://schemas.microsoft.com/office/drawing/2014/main" val="20000"/>
                    </a:ext>
                  </a:extLst>
                </a:gridCol>
                <a:gridCol w="1914144">
                  <a:extLst>
                    <a:ext uri="{9D8B030D-6E8A-4147-A177-3AD203B41FA5}">
                      <a16:colId xmlns:a16="http://schemas.microsoft.com/office/drawing/2014/main" val="20001"/>
                    </a:ext>
                  </a:extLst>
                </a:gridCol>
              </a:tblGrid>
              <a:tr h="434340">
                <a:tc>
                  <a:txBody>
                    <a:bodyPr/>
                    <a:lstStyle/>
                    <a:p>
                      <a:pPr algn="r" fontAlgn="t"/>
                      <a:r>
                        <a:rPr lang="tr-TR" sz="1400" b="1" i="0" u="none" strike="noStrike" noProof="0" dirty="0">
                          <a:solidFill>
                            <a:srgbClr val="002060"/>
                          </a:solidFill>
                          <a:effectLst/>
                          <a:latin typeface="Calibri" pitchFamily="34" charset="0"/>
                          <a:cs typeface="Calibri" pitchFamily="34" charset="0"/>
                        </a:rPr>
                        <a:t>TV seyretme</a:t>
                      </a:r>
                      <a:r>
                        <a:rPr lang="tr-TR" sz="1400" b="1" i="0" u="none" strike="noStrike" baseline="0" noProof="0" dirty="0">
                          <a:solidFill>
                            <a:srgbClr val="002060"/>
                          </a:solidFill>
                          <a:effectLst/>
                          <a:latin typeface="Calibri" pitchFamily="34" charset="0"/>
                          <a:cs typeface="Calibri" pitchFamily="34" charset="0"/>
                        </a:rPr>
                        <a:t> oranı</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%91</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434340">
                <a:tc>
                  <a:txBody>
                    <a:bodyPr/>
                    <a:lstStyle/>
                    <a:p>
                      <a:pPr algn="r" fontAlgn="t"/>
                      <a:r>
                        <a:rPr lang="tr-TR" sz="1400" b="1" i="0" u="none" strike="noStrike" noProof="0" dirty="0">
                          <a:solidFill>
                            <a:srgbClr val="002060"/>
                          </a:solidFill>
                          <a:effectLst/>
                          <a:latin typeface="Calibri" pitchFamily="34" charset="0"/>
                          <a:cs typeface="Calibri" pitchFamily="34" charset="0"/>
                        </a:rPr>
                        <a:t>TV izleme sıklığı</a:t>
                      </a: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Haftada 5.8 gün</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4340">
                <a:tc>
                  <a:txBody>
                    <a:bodyPr/>
                    <a:lstStyle/>
                    <a:p>
                      <a:pPr algn="r" fontAlgn="t"/>
                      <a:r>
                        <a:rPr lang="tr-TR" sz="1400" b="1" i="0" u="none" strike="noStrike" noProof="0" dirty="0">
                          <a:solidFill>
                            <a:srgbClr val="002060"/>
                          </a:solidFill>
                          <a:effectLst/>
                          <a:latin typeface="Calibri" pitchFamily="34" charset="0"/>
                          <a:cs typeface="Calibri" pitchFamily="34" charset="0"/>
                        </a:rPr>
                        <a:t>Tv izleme süresi</a:t>
                      </a: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Günde 2.4 saat</a:t>
                      </a: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4340">
                <a:tc>
                  <a:txBody>
                    <a:bodyPr/>
                    <a:lstStyle/>
                    <a:p>
                      <a:pPr algn="r" fontAlgn="t"/>
                      <a:r>
                        <a:rPr lang="tr-TR" sz="1400" b="1" i="0" u="none" strike="noStrike" noProof="0" dirty="0">
                          <a:solidFill>
                            <a:srgbClr val="002060"/>
                          </a:solidFill>
                          <a:effectLst/>
                          <a:latin typeface="Calibri" pitchFamily="34" charset="0"/>
                          <a:cs typeface="Calibri" pitchFamily="34" charset="0"/>
                        </a:rPr>
                        <a:t>Bilgisayar /oyun konsolu karşısında geçirilen süre</a:t>
                      </a: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t"/>
                      <a:r>
                        <a:rPr lang="tr-TR" sz="1800" b="1" i="0" u="none" strike="noStrike" noProof="0" dirty="0">
                          <a:solidFill>
                            <a:srgbClr val="002060"/>
                          </a:solidFill>
                          <a:effectLst/>
                          <a:latin typeface="Calibri" pitchFamily="34" charset="0"/>
                          <a:cs typeface="Calibri" pitchFamily="34" charset="0"/>
                        </a:rPr>
                        <a:t>Günde</a:t>
                      </a:r>
                      <a:r>
                        <a:rPr lang="tr-TR" sz="1800" b="1" i="0" u="none" strike="noStrike" baseline="0" noProof="0" dirty="0">
                          <a:solidFill>
                            <a:srgbClr val="002060"/>
                          </a:solidFill>
                          <a:effectLst/>
                          <a:latin typeface="Calibri" pitchFamily="34" charset="0"/>
                          <a:cs typeface="Calibri" pitchFamily="34" charset="0"/>
                        </a:rPr>
                        <a:t> 2.5 saat</a:t>
                      </a:r>
                      <a:endParaRPr lang="tr-TR" sz="1800" b="1" i="0" u="none" strike="noStrike" noProof="0" dirty="0">
                        <a:solidFill>
                          <a:srgbClr val="00206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Subtitle 4"/>
          <p:cNvSpPr>
            <a:spLocks/>
          </p:cNvSpPr>
          <p:nvPr/>
        </p:nvSpPr>
        <p:spPr bwMode="auto">
          <a:xfrm>
            <a:off x="5594296" y="4967642"/>
            <a:ext cx="4049576" cy="1591654"/>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
            </a:pPr>
            <a:r>
              <a:rPr lang="tr-TR" noProof="1">
                <a:solidFill>
                  <a:srgbClr val="808080"/>
                </a:solidFill>
                <a:latin typeface="Calibri" panose="020F0502020204030204" pitchFamily="34" charset="0"/>
                <a:cs typeface="Arial" charset="0"/>
              </a:rPr>
              <a:t>Akıllı telefon sahiplik oranı </a:t>
            </a:r>
            <a:r>
              <a:rPr lang="tr-TR" b="1" noProof="1">
                <a:solidFill>
                  <a:srgbClr val="002060"/>
                </a:solidFill>
                <a:latin typeface="Calibri" panose="020F0502020204030204" pitchFamily="34" charset="0"/>
                <a:cs typeface="Arial" charset="0"/>
              </a:rPr>
              <a:t>15 yaş </a:t>
            </a:r>
            <a:r>
              <a:rPr lang="tr-TR" noProof="1">
                <a:solidFill>
                  <a:srgbClr val="808080"/>
                </a:solidFill>
                <a:latin typeface="Calibri" panose="020F0502020204030204" pitchFamily="34" charset="0"/>
                <a:cs typeface="Arial" charset="0"/>
              </a:rPr>
              <a:t>grubunda, masaüstü bilgisayar ve laptop sahipliği </a:t>
            </a:r>
            <a:r>
              <a:rPr lang="tr-TR" b="1" noProof="1">
                <a:solidFill>
                  <a:srgbClr val="002060"/>
                </a:solidFill>
                <a:latin typeface="Calibri" panose="020F0502020204030204" pitchFamily="34" charset="0"/>
                <a:cs typeface="Arial" charset="0"/>
              </a:rPr>
              <a:t>obez çocuklarda </a:t>
            </a:r>
            <a:r>
              <a:rPr lang="tr-TR" noProof="1">
                <a:solidFill>
                  <a:srgbClr val="808080"/>
                </a:solidFill>
                <a:latin typeface="Calibri" panose="020F0502020204030204" pitchFamily="34" charset="0"/>
                <a:cs typeface="Arial" charset="0"/>
              </a:rPr>
              <a:t>genel ortalamanın üzerindedir. </a:t>
            </a: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spTree>
    <p:extLst>
      <p:ext uri="{BB962C8B-B14F-4D97-AF65-F5344CB8AC3E}">
        <p14:creationId xmlns:p14="http://schemas.microsoft.com/office/powerpoint/2010/main" val="182679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a:t>
            </a:fld>
            <a:endParaRPr lang="en-US">
              <a:solidFill>
                <a:srgbClr val="FFFFFF"/>
              </a:solidFill>
            </a:endParaRPr>
          </a:p>
        </p:txBody>
      </p:sp>
      <p:sp>
        <p:nvSpPr>
          <p:cNvPr id="3" name="Text Box 4"/>
          <p:cNvSpPr txBox="1">
            <a:spLocks noChangeArrowheads="1"/>
          </p:cNvSpPr>
          <p:nvPr/>
        </p:nvSpPr>
        <p:spPr bwMode="auto">
          <a:xfrm>
            <a:off x="1535114" y="490984"/>
            <a:ext cx="1689693" cy="393056"/>
          </a:xfrm>
          <a:prstGeom prst="rect">
            <a:avLst/>
          </a:prstGeom>
          <a:noFill/>
          <a:ln w="9525">
            <a:noFill/>
            <a:miter lim="800000"/>
            <a:headEnd/>
            <a:tailEnd/>
          </a:ln>
        </p:spPr>
        <p:txBody>
          <a:bodyPr wrap="none">
            <a:spAutoFit/>
          </a:bodyPr>
          <a:lstStyle/>
          <a:p>
            <a:pPr>
              <a:lnSpc>
                <a:spcPts val="2000"/>
              </a:lnSpc>
            </a:pPr>
            <a:r>
              <a:rPr lang="tr-TR" sz="3200" b="1" i="1" noProof="1">
                <a:solidFill>
                  <a:srgbClr val="FFFFFF"/>
                </a:solidFill>
                <a:latin typeface="Calibri" pitchFamily="34" charset="0"/>
              </a:rPr>
              <a:t>Teşekkür</a:t>
            </a:r>
            <a:endParaRPr lang="tr-TR" b="1" i="1" noProof="1">
              <a:solidFill>
                <a:srgbClr val="FFFFFF"/>
              </a:solidFill>
              <a:latin typeface="Calibri" pitchFamily="34" charset="0"/>
            </a:endParaRPr>
          </a:p>
        </p:txBody>
      </p:sp>
      <p:sp>
        <p:nvSpPr>
          <p:cNvPr id="4" name="Rectangle 6"/>
          <p:cNvSpPr>
            <a:spLocks noChangeArrowheads="1"/>
          </p:cNvSpPr>
          <p:nvPr/>
        </p:nvSpPr>
        <p:spPr bwMode="auto">
          <a:xfrm>
            <a:off x="510658" y="1619327"/>
            <a:ext cx="8943231" cy="4222613"/>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b="1" i="1" dirty="0">
                <a:solidFill>
                  <a:srgbClr val="808080"/>
                </a:solidFill>
                <a:latin typeface="Palatino" pitchFamily="18" charset="0"/>
                <a:cs typeface="Arial" charset="0"/>
              </a:rPr>
              <a:t> </a:t>
            </a:r>
            <a:r>
              <a:rPr lang="tr-TR" altLang="en-US" sz="2000" i="1" dirty="0">
                <a:solidFill>
                  <a:schemeClr val="tx1">
                    <a:lumMod val="75000"/>
                    <a:lumOff val="25000"/>
                  </a:schemeClr>
                </a:solidFill>
                <a:latin typeface="Palatino" pitchFamily="18" charset="0"/>
                <a:cs typeface="Arial" charset="0"/>
              </a:rPr>
              <a:t>Araştırmanın tasarım aşamasında değerli görüş ve önerilerini esirgemeyen, </a:t>
            </a:r>
          </a:p>
          <a:p>
            <a:pPr marL="742950" lvl="1" indent="-285750">
              <a:spcBef>
                <a:spcPts val="1000"/>
              </a:spcBef>
              <a:buClr>
                <a:srgbClr val="FF6600"/>
              </a:buClr>
              <a:buSzPct val="120000"/>
              <a:buFont typeface="Courier New" panose="02070309020205020404" pitchFamily="49" charset="0"/>
              <a:buChar char="o"/>
            </a:pPr>
            <a:r>
              <a:rPr lang="tr-TR" altLang="en-US" sz="2000" i="1" dirty="0">
                <a:solidFill>
                  <a:schemeClr val="tx1">
                    <a:lumMod val="75000"/>
                    <a:lumOff val="25000"/>
                  </a:schemeClr>
                </a:solidFill>
                <a:latin typeface="Palatino" pitchFamily="18" charset="0"/>
                <a:cs typeface="Arial" charset="0"/>
              </a:rPr>
              <a:t> Türkiye Diyabet Vakfı Başkanı </a:t>
            </a:r>
            <a:r>
              <a:rPr lang="tr-TR" altLang="en-US" sz="2000" b="1" i="1" dirty="0">
                <a:solidFill>
                  <a:schemeClr val="tx1">
                    <a:lumMod val="75000"/>
                    <a:lumOff val="25000"/>
                  </a:schemeClr>
                </a:solidFill>
                <a:latin typeface="Palatino" pitchFamily="18" charset="0"/>
                <a:cs typeface="Arial" charset="0"/>
              </a:rPr>
              <a:t>Prof. Dr. Temel Yılmaz</a:t>
            </a:r>
            <a:r>
              <a:rPr lang="tr-TR" altLang="en-US" sz="2000" i="1" dirty="0">
                <a:solidFill>
                  <a:schemeClr val="tx1">
                    <a:lumMod val="75000"/>
                    <a:lumOff val="25000"/>
                  </a:schemeClr>
                </a:solidFill>
                <a:latin typeface="Palatino" pitchFamily="18" charset="0"/>
                <a:cs typeface="Arial" charset="0"/>
              </a:rPr>
              <a:t>’a,</a:t>
            </a:r>
          </a:p>
          <a:p>
            <a:pPr marL="742950" lvl="1" indent="-285750">
              <a:spcBef>
                <a:spcPts val="1000"/>
              </a:spcBef>
              <a:buClr>
                <a:srgbClr val="FF6600"/>
              </a:buClr>
              <a:buSzPct val="120000"/>
              <a:buFont typeface="Courier New" panose="02070309020205020404" pitchFamily="49" charset="0"/>
              <a:buChar char="o"/>
            </a:pPr>
            <a:r>
              <a:rPr lang="tr-TR" altLang="en-US" sz="2000" i="1" dirty="0">
                <a:solidFill>
                  <a:schemeClr val="tx1">
                    <a:lumMod val="75000"/>
                    <a:lumOff val="25000"/>
                  </a:schemeClr>
                </a:solidFill>
                <a:latin typeface="Palatino" pitchFamily="18" charset="0"/>
                <a:cs typeface="Arial" charset="0"/>
              </a:rPr>
              <a:t> DAÜ Sağlık Bilimleri Fakültesi Beslenme ve Diyetetik Bölümü öğretim üyesi </a:t>
            </a:r>
            <a:r>
              <a:rPr lang="tr-TR" altLang="en-US" sz="2000" b="1" i="1" dirty="0">
                <a:solidFill>
                  <a:schemeClr val="tx1">
                    <a:lumMod val="75000"/>
                    <a:lumOff val="25000"/>
                  </a:schemeClr>
                </a:solidFill>
                <a:latin typeface="Palatino" pitchFamily="18" charset="0"/>
                <a:cs typeface="Arial" charset="0"/>
              </a:rPr>
              <a:t>Prof. Dr. Perihan Arslan</a:t>
            </a:r>
            <a:r>
              <a:rPr lang="tr-TR" altLang="en-US" sz="2000" i="1" dirty="0">
                <a:solidFill>
                  <a:schemeClr val="tx1">
                    <a:lumMod val="75000"/>
                    <a:lumOff val="25000"/>
                  </a:schemeClr>
                </a:solidFill>
                <a:latin typeface="Palatino" pitchFamily="18" charset="0"/>
                <a:cs typeface="Arial" charset="0"/>
              </a:rPr>
              <a:t>’a,</a:t>
            </a:r>
          </a:p>
          <a:p>
            <a:pPr marL="742950" lvl="1" indent="-285750">
              <a:spcBef>
                <a:spcPts val="1000"/>
              </a:spcBef>
              <a:buClr>
                <a:srgbClr val="FF6600"/>
              </a:buClr>
              <a:buSzPct val="120000"/>
              <a:buFont typeface="Courier New" panose="02070309020205020404" pitchFamily="49" charset="0"/>
              <a:buChar char="o"/>
            </a:pPr>
            <a:r>
              <a:rPr lang="tr-TR" altLang="en-US" sz="2000" i="1" dirty="0">
                <a:solidFill>
                  <a:schemeClr val="tx1">
                    <a:lumMod val="75000"/>
                    <a:lumOff val="25000"/>
                  </a:schemeClr>
                </a:solidFill>
                <a:latin typeface="Palatino" pitchFamily="18" charset="0"/>
                <a:cs typeface="Arial" charset="0"/>
              </a:rPr>
              <a:t> Endokrinoloji ve Metabolizma Hastalıkları Uzmanı </a:t>
            </a:r>
            <a:r>
              <a:rPr lang="tr-TR" altLang="en-US" sz="2000" b="1" i="1" dirty="0">
                <a:solidFill>
                  <a:schemeClr val="tx1">
                    <a:lumMod val="75000"/>
                    <a:lumOff val="25000"/>
                  </a:schemeClr>
                </a:solidFill>
                <a:latin typeface="Palatino" pitchFamily="18" charset="0"/>
                <a:cs typeface="Arial" charset="0"/>
              </a:rPr>
              <a:t>Yard. Doç Dr. Serap Soytaç İnançlı</a:t>
            </a:r>
            <a:r>
              <a:rPr lang="tr-TR" altLang="en-US" sz="2000" i="1" dirty="0">
                <a:solidFill>
                  <a:schemeClr val="tx1">
                    <a:lumMod val="75000"/>
                    <a:lumOff val="25000"/>
                  </a:schemeClr>
                </a:solidFill>
                <a:latin typeface="Palatino" pitchFamily="18" charset="0"/>
                <a:cs typeface="Arial" charset="0"/>
              </a:rPr>
              <a:t>’ya,</a:t>
            </a:r>
          </a:p>
          <a:p>
            <a:pPr marL="742950" lvl="1" indent="-285750">
              <a:spcBef>
                <a:spcPts val="1000"/>
              </a:spcBef>
              <a:buClr>
                <a:srgbClr val="FF6600"/>
              </a:buClr>
              <a:buSzPct val="120000"/>
              <a:buFont typeface="Courier New" panose="02070309020205020404" pitchFamily="49" charset="0"/>
              <a:buChar char="o"/>
            </a:pPr>
            <a:r>
              <a:rPr lang="tr-TR" altLang="en-US" sz="2000" i="1" dirty="0">
                <a:solidFill>
                  <a:schemeClr val="tx1">
                    <a:lumMod val="75000"/>
                    <a:lumOff val="25000"/>
                  </a:schemeClr>
                </a:solidFill>
                <a:latin typeface="Palatino" pitchFamily="18" charset="0"/>
                <a:cs typeface="Arial" charset="0"/>
              </a:rPr>
              <a:t> Endokrinoloji ve Metabolizma Hastalıkları uzmanları </a:t>
            </a:r>
            <a:r>
              <a:rPr lang="tr-TR" altLang="en-US" sz="2000" b="1" i="1" dirty="0">
                <a:solidFill>
                  <a:schemeClr val="tx1">
                    <a:lumMod val="75000"/>
                    <a:lumOff val="25000"/>
                  </a:schemeClr>
                </a:solidFill>
                <a:latin typeface="Palatino" pitchFamily="18" charset="0"/>
                <a:cs typeface="Arial" charset="0"/>
              </a:rPr>
              <a:t>Dr. Hasan Sav</a:t>
            </a:r>
            <a:r>
              <a:rPr lang="tr-TR" altLang="en-US" sz="2000" i="1" dirty="0">
                <a:solidFill>
                  <a:schemeClr val="tx1">
                    <a:lumMod val="75000"/>
                    <a:lumOff val="25000"/>
                  </a:schemeClr>
                </a:solidFill>
                <a:latin typeface="Palatino" pitchFamily="18" charset="0"/>
                <a:cs typeface="Arial" charset="0"/>
              </a:rPr>
              <a:t> ve </a:t>
            </a:r>
            <a:r>
              <a:rPr lang="tr-TR" altLang="en-US" sz="2000" b="1" i="1" dirty="0">
                <a:solidFill>
                  <a:schemeClr val="tx1">
                    <a:lumMod val="75000"/>
                    <a:lumOff val="25000"/>
                  </a:schemeClr>
                </a:solidFill>
                <a:latin typeface="Palatino" pitchFamily="18" charset="0"/>
                <a:cs typeface="Arial" charset="0"/>
              </a:rPr>
              <a:t>Dr. Umut Maraşuna</a:t>
            </a:r>
            <a:r>
              <a:rPr lang="tr-TR" altLang="en-US" sz="2000" i="1" dirty="0">
                <a:solidFill>
                  <a:schemeClr val="tx1">
                    <a:lumMod val="75000"/>
                    <a:lumOff val="25000"/>
                  </a:schemeClr>
                </a:solidFill>
                <a:latin typeface="Palatino" pitchFamily="18" charset="0"/>
                <a:cs typeface="Arial" charset="0"/>
              </a:rPr>
              <a:t>’ya,</a:t>
            </a:r>
          </a:p>
          <a:p>
            <a:pPr marL="742950" lvl="1" indent="-285750">
              <a:spcBef>
                <a:spcPts val="1000"/>
              </a:spcBef>
              <a:buClr>
                <a:srgbClr val="FF6600"/>
              </a:buClr>
              <a:buSzPct val="120000"/>
              <a:buFont typeface="Courier New" panose="02070309020205020404" pitchFamily="49" charset="0"/>
              <a:buChar char="o"/>
            </a:pPr>
            <a:r>
              <a:rPr lang="tr-TR" altLang="en-US" sz="2000" i="1" dirty="0">
                <a:solidFill>
                  <a:schemeClr val="tx1">
                    <a:lumMod val="75000"/>
                    <a:lumOff val="25000"/>
                  </a:schemeClr>
                </a:solidFill>
                <a:latin typeface="Palatino" pitchFamily="18" charset="0"/>
                <a:cs typeface="Arial" charset="0"/>
              </a:rPr>
              <a:t> Kıbrıs Türk Diyetisyenler Birliği başkanı </a:t>
            </a:r>
            <a:r>
              <a:rPr lang="tr-TR" altLang="en-US" sz="2000" b="1" i="1" dirty="0">
                <a:solidFill>
                  <a:schemeClr val="tx1">
                    <a:lumMod val="75000"/>
                    <a:lumOff val="25000"/>
                  </a:schemeClr>
                </a:solidFill>
                <a:latin typeface="Palatino" pitchFamily="18" charset="0"/>
                <a:cs typeface="Arial" charset="0"/>
              </a:rPr>
              <a:t>Uz. Diyetisyen Hidayet Ağören</a:t>
            </a:r>
            <a:r>
              <a:rPr lang="tr-TR" altLang="en-US" sz="2000" i="1" dirty="0">
                <a:solidFill>
                  <a:schemeClr val="tx1">
                    <a:lumMod val="75000"/>
                    <a:lumOff val="25000"/>
                  </a:schemeClr>
                </a:solidFill>
                <a:latin typeface="Palatino" pitchFamily="18" charset="0"/>
                <a:cs typeface="Arial" charset="0"/>
              </a:rPr>
              <a:t>’e ve yönetim kurulu üyesi arkadaşlarına</a:t>
            </a:r>
          </a:p>
          <a:p>
            <a:pPr>
              <a:spcBef>
                <a:spcPts val="1000"/>
              </a:spcBef>
              <a:buClr>
                <a:srgbClr val="FF6600"/>
              </a:buClr>
              <a:buSzPct val="120000"/>
            </a:pPr>
            <a:r>
              <a:rPr lang="tr-TR" altLang="en-US" sz="2000" i="1" dirty="0">
                <a:solidFill>
                  <a:schemeClr val="tx1">
                    <a:lumMod val="75000"/>
                    <a:lumOff val="25000"/>
                  </a:schemeClr>
                </a:solidFill>
                <a:latin typeface="Palatino" pitchFamily="18" charset="0"/>
                <a:cs typeface="Arial" charset="0"/>
              </a:rPr>
              <a:t>içtenlikle teşekkür ederiz...</a:t>
            </a:r>
          </a:p>
          <a:p>
            <a:pPr>
              <a:spcBef>
                <a:spcPts val="1000"/>
              </a:spcBef>
              <a:buClr>
                <a:srgbClr val="FF6600"/>
              </a:buClr>
              <a:buSzPct val="120000"/>
            </a:pPr>
            <a:endParaRPr lang="tr-TR" altLang="en-US" b="1" i="1" dirty="0">
              <a:solidFill>
                <a:srgbClr val="808080"/>
              </a:solidFill>
              <a:latin typeface="Palatino" pitchFamily="18" charset="0"/>
              <a:cs typeface="Arial" charset="0"/>
            </a:endParaRPr>
          </a:p>
        </p:txBody>
      </p:sp>
    </p:spTree>
    <p:extLst>
      <p:ext uri="{BB962C8B-B14F-4D97-AF65-F5344CB8AC3E}">
        <p14:creationId xmlns:p14="http://schemas.microsoft.com/office/powerpoint/2010/main" val="80460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30</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7" name="Subtitle 4"/>
          <p:cNvSpPr>
            <a:spLocks/>
          </p:cNvSpPr>
          <p:nvPr/>
        </p:nvSpPr>
        <p:spPr bwMode="auto">
          <a:xfrm>
            <a:off x="3911800" y="1432432"/>
            <a:ext cx="5402888" cy="2127632"/>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SPORTİF FAALİYETLER/ SEVİLEN AKTİVİTELER:</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Çocukların yarıdan fazlası düzenli olarak herhangi bir sportif faaliyet yapmamakta. Bu oran kızlarda %64’tür. Erkeklerde ise %45 civarındadır.  </a:t>
            </a:r>
          </a:p>
          <a:p>
            <a:pPr marL="285750" indent="-285750">
              <a:spcBef>
                <a:spcPts val="1000"/>
              </a:spcBef>
              <a:buClr>
                <a:srgbClr val="FF6600"/>
              </a:buClr>
              <a:buSzPct val="120000"/>
              <a:buFont typeface="Wingdings" panose="05000000000000000000" pitchFamily="2" charset="2"/>
              <a:buChar char="Ø"/>
            </a:pPr>
            <a:r>
              <a:rPr lang="tr-TR" b="1" noProof="1">
                <a:solidFill>
                  <a:srgbClr val="002060"/>
                </a:solidFill>
                <a:latin typeface="Calibri" panose="020F0502020204030204" pitchFamily="34" charset="0"/>
                <a:cs typeface="Arial" charset="0"/>
              </a:rPr>
              <a:t>Obez çocukların </a:t>
            </a:r>
            <a:r>
              <a:rPr lang="tr-TR" noProof="1">
                <a:solidFill>
                  <a:srgbClr val="808080"/>
                </a:solidFill>
                <a:latin typeface="Calibri" panose="020F0502020204030204" pitchFamily="34" charset="0"/>
                <a:cs typeface="Arial" charset="0"/>
              </a:rPr>
              <a:t>%68’i hiçbir sportif aktiviteyle düzenli  olarak ilgilenmemektedir. </a:t>
            </a: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344" y="1212523"/>
            <a:ext cx="2897912" cy="26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44" y="4011167"/>
            <a:ext cx="2897912" cy="245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4"/>
          <p:cNvSpPr>
            <a:spLocks/>
          </p:cNvSpPr>
          <p:nvPr/>
        </p:nvSpPr>
        <p:spPr bwMode="auto">
          <a:xfrm>
            <a:off x="3930088" y="4401184"/>
            <a:ext cx="5402888" cy="1749679"/>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Çocukların en sevdiği aktivitelerin başında sevdiği sporu yapmak ve arkadaşlarıyla dışarıda vakit geçirmek gelmektedir. </a:t>
            </a:r>
          </a:p>
          <a:p>
            <a:pPr marL="285750" indent="-285750">
              <a:spcBef>
                <a:spcPts val="1000"/>
              </a:spcBef>
              <a:buClr>
                <a:srgbClr val="FF6600"/>
              </a:buClr>
              <a:buSzPct val="120000"/>
              <a:buFont typeface="Wingdings" panose="05000000000000000000" pitchFamily="2" charset="2"/>
              <a:buChar char="Ø"/>
            </a:pPr>
            <a:r>
              <a:rPr lang="tr-TR" b="1" noProof="1">
                <a:solidFill>
                  <a:srgbClr val="002060"/>
                </a:solidFill>
                <a:latin typeface="Calibri" panose="020F0502020204030204" pitchFamily="34" charset="0"/>
                <a:cs typeface="Arial" charset="0"/>
              </a:rPr>
              <a:t>Obez çocuklarda </a:t>
            </a:r>
            <a:r>
              <a:rPr lang="tr-TR" noProof="1">
                <a:solidFill>
                  <a:srgbClr val="808080"/>
                </a:solidFill>
                <a:latin typeface="Calibri" panose="020F0502020204030204" pitchFamily="34" charset="0"/>
                <a:cs typeface="Arial" charset="0"/>
              </a:rPr>
              <a:t>sevdiği sporu yapanların oranı %19’a gerilemektedir. </a:t>
            </a:r>
          </a:p>
          <a:p>
            <a:pPr marL="285750" indent="-285750">
              <a:spcBef>
                <a:spcPts val="1000"/>
              </a:spcBef>
              <a:buClr>
                <a:srgbClr val="FF6600"/>
              </a:buClr>
              <a:buSzPct val="120000"/>
              <a:buFont typeface="Wingdings" panose="05000000000000000000" pitchFamily="2" charset="2"/>
              <a:buChar char="Ø"/>
            </a:pPr>
            <a:endParaRPr lang="tr-TR" noProof="1">
              <a:solidFill>
                <a:srgbClr val="808080"/>
              </a:solidFill>
              <a:latin typeface="Calibri" panose="020F0502020204030204" pitchFamily="34" charset="0"/>
              <a:cs typeface="Arial" charset="0"/>
            </a:endParaRP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sp>
        <p:nvSpPr>
          <p:cNvPr id="8" name="Right Arrow 7"/>
          <p:cNvSpPr/>
          <p:nvPr/>
        </p:nvSpPr>
        <p:spPr>
          <a:xfrm>
            <a:off x="3138620" y="2868104"/>
            <a:ext cx="731520" cy="5060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ight Arrow 11"/>
          <p:cNvSpPr/>
          <p:nvPr/>
        </p:nvSpPr>
        <p:spPr>
          <a:xfrm>
            <a:off x="3138620" y="5001704"/>
            <a:ext cx="731520" cy="5060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6963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31</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812126" y="1364906"/>
            <a:ext cx="8623408" cy="378550"/>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EBEVEYNLERE İLİŞKİN TEMEL BULGULAR (ÖZET TABLO):</a:t>
            </a:r>
          </a:p>
        </p:txBody>
      </p:sp>
      <p:graphicFrame>
        <p:nvGraphicFramePr>
          <p:cNvPr id="6" name="Table 5"/>
          <p:cNvGraphicFramePr>
            <a:graphicFrameLocks noGrp="1"/>
          </p:cNvGraphicFramePr>
          <p:nvPr>
            <p:extLst>
              <p:ext uri="{D42A27DB-BD31-4B8C-83A1-F6EECF244321}">
                <p14:modId xmlns:p14="http://schemas.microsoft.com/office/powerpoint/2010/main" val="579454527"/>
              </p:ext>
            </p:extLst>
          </p:nvPr>
        </p:nvGraphicFramePr>
        <p:xfrm>
          <a:off x="170688" y="1919115"/>
          <a:ext cx="9582912" cy="4362450"/>
        </p:xfrm>
        <a:graphic>
          <a:graphicData uri="http://schemas.openxmlformats.org/drawingml/2006/table">
            <a:tbl>
              <a:tblPr>
                <a:tableStyleId>{5C22544A-7EE6-4342-B048-85BDC9FD1C3A}</a:tableStyleId>
              </a:tblPr>
              <a:tblGrid>
                <a:gridCol w="2522470">
                  <a:extLst>
                    <a:ext uri="{9D8B030D-6E8A-4147-A177-3AD203B41FA5}">
                      <a16:colId xmlns:a16="http://schemas.microsoft.com/office/drawing/2014/main" val="20000"/>
                    </a:ext>
                  </a:extLst>
                </a:gridCol>
                <a:gridCol w="7060442">
                  <a:extLst>
                    <a:ext uri="{9D8B030D-6E8A-4147-A177-3AD203B41FA5}">
                      <a16:colId xmlns:a16="http://schemas.microsoft.com/office/drawing/2014/main" val="20001"/>
                    </a:ext>
                  </a:extLst>
                </a:gridCol>
              </a:tblGrid>
              <a:tr h="436245">
                <a:tc>
                  <a:txBody>
                    <a:bodyPr/>
                    <a:lstStyle/>
                    <a:p>
                      <a:pPr algn="r" fontAlgn="b"/>
                      <a:r>
                        <a:rPr lang="tr-TR" sz="1600" b="1" i="0" u="none" strike="noStrike" dirty="0">
                          <a:solidFill>
                            <a:srgbClr val="002060"/>
                          </a:solidFill>
                          <a:effectLst/>
                          <a:latin typeface="Calibri"/>
                        </a:rPr>
                        <a:t>Eğitim durumu</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dirty="0">
                          <a:solidFill>
                            <a:schemeClr val="bg2">
                              <a:lumMod val="50000"/>
                            </a:schemeClr>
                          </a:solidFill>
                          <a:effectLst/>
                          <a:latin typeface="Calibri"/>
                        </a:rPr>
                        <a:t>Anneler: % 8 üniversite </a:t>
                      </a:r>
                      <a:r>
                        <a:rPr lang="tr-TR" sz="1400" b="0" i="0" u="none" strike="noStrike" baseline="0" dirty="0">
                          <a:solidFill>
                            <a:schemeClr val="bg2">
                              <a:lumMod val="50000"/>
                            </a:schemeClr>
                          </a:solidFill>
                          <a:effectLst/>
                          <a:latin typeface="Calibri"/>
                        </a:rPr>
                        <a:t>ve üzeri / %25 lise / %45 ilkokul / %15 ortaokul / %7 diplomasız+cevapsız</a:t>
                      </a:r>
                    </a:p>
                    <a:p>
                      <a:pPr algn="l" fontAlgn="ctr"/>
                      <a:r>
                        <a:rPr lang="tr-TR" sz="1400" b="0" i="0" u="none" strike="noStrike" baseline="0" dirty="0">
                          <a:solidFill>
                            <a:schemeClr val="bg2">
                              <a:lumMod val="50000"/>
                            </a:schemeClr>
                          </a:solidFill>
                          <a:effectLst/>
                          <a:latin typeface="Calibri"/>
                        </a:rPr>
                        <a:t>Babalar: %7 üniversite ve üzeri / %25 lise / % 42 ilkokul / 18 ortaokul / %9 diplomasız+cevapsız</a:t>
                      </a:r>
                      <a:endParaRPr lang="tr-TR" sz="1400" b="0" i="0" u="none" strike="noStrike" dirty="0">
                        <a:solidFill>
                          <a:schemeClr val="bg2">
                            <a:lumMod val="50000"/>
                          </a:schemeClr>
                        </a:solidFill>
                        <a:effectLst/>
                        <a:latin typeface="Calibri"/>
                      </a:endParaRP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436245">
                <a:tc>
                  <a:txBody>
                    <a:bodyPr/>
                    <a:lstStyle/>
                    <a:p>
                      <a:pPr algn="r" fontAlgn="b"/>
                      <a:r>
                        <a:rPr lang="tr-TR" sz="1600" b="1" i="0" u="none" strike="noStrike" dirty="0">
                          <a:solidFill>
                            <a:srgbClr val="002060"/>
                          </a:solidFill>
                          <a:effectLst/>
                          <a:latin typeface="Calibri"/>
                        </a:rPr>
                        <a:t>Ortalama</a:t>
                      </a:r>
                      <a:r>
                        <a:rPr lang="tr-TR" sz="1600" b="1" i="0" u="none" strike="noStrike" baseline="0" dirty="0">
                          <a:solidFill>
                            <a:srgbClr val="002060"/>
                          </a:solidFill>
                          <a:effectLst/>
                          <a:latin typeface="Calibri"/>
                        </a:rPr>
                        <a:t> yaş</a:t>
                      </a:r>
                      <a:endParaRPr lang="tr-TR" sz="1600" b="1" i="0" u="none" strike="noStrike" dirty="0">
                        <a:solidFill>
                          <a:srgbClr val="002060"/>
                        </a:solidFill>
                        <a:effectLst/>
                        <a:latin typeface="Calibri"/>
                      </a:endParaRP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dirty="0">
                          <a:solidFill>
                            <a:schemeClr val="bg2">
                              <a:lumMod val="50000"/>
                            </a:schemeClr>
                          </a:solidFill>
                          <a:effectLst/>
                          <a:latin typeface="Calibri"/>
                        </a:rPr>
                        <a:t>Anneler: 40		Babalar:45</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6245">
                <a:tc>
                  <a:txBody>
                    <a:bodyPr/>
                    <a:lstStyle/>
                    <a:p>
                      <a:pPr algn="r" fontAlgn="b"/>
                      <a:r>
                        <a:rPr lang="tr-TR" sz="1600" b="1" i="0" u="none" strike="noStrike" dirty="0">
                          <a:solidFill>
                            <a:srgbClr val="002060"/>
                          </a:solidFill>
                          <a:effectLst/>
                          <a:latin typeface="Calibri"/>
                        </a:rPr>
                        <a:t>Sahip olunan meslek</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%53 ev kadını / %33 özel sektör çalışanı / %7 kamu çalışanı, %7 diğer</a:t>
                      </a:r>
                    </a:p>
                    <a:p>
                      <a:pPr algn="l" fontAlgn="ctr"/>
                      <a:r>
                        <a:rPr lang="tr-TR" sz="1400" b="0" i="0" u="none" strike="noStrike" kern="1200" baseline="0" dirty="0">
                          <a:solidFill>
                            <a:schemeClr val="bg2">
                              <a:lumMod val="50000"/>
                            </a:schemeClr>
                          </a:solidFill>
                          <a:effectLst/>
                          <a:latin typeface="Calibri"/>
                          <a:ea typeface="+mn-ea"/>
                          <a:cs typeface="+mn-cs"/>
                        </a:rPr>
                        <a:t>Babalar: %54 özel sektör çalışanı / %19 kamu çalışanı / %13 küçük esnaf, %14 diğer</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6245">
                <a:tc>
                  <a:txBody>
                    <a:bodyPr/>
                    <a:lstStyle/>
                    <a:p>
                      <a:pPr algn="r" fontAlgn="b"/>
                      <a:r>
                        <a:rPr lang="tr-TR" sz="1600" b="1" i="0" u="none" strike="noStrike" dirty="0">
                          <a:solidFill>
                            <a:srgbClr val="002060"/>
                          </a:solidFill>
                          <a:effectLst/>
                          <a:latin typeface="Calibri"/>
                        </a:rPr>
                        <a:t>Boy</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 161,2 cm.	Babalar: 172,9 cm.</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6245">
                <a:tc>
                  <a:txBody>
                    <a:bodyPr/>
                    <a:lstStyle/>
                    <a:p>
                      <a:pPr algn="r" fontAlgn="b"/>
                      <a:r>
                        <a:rPr lang="tr-TR" sz="1600" b="1" i="0" u="none" strike="noStrike" kern="1200" dirty="0">
                          <a:solidFill>
                            <a:srgbClr val="002060"/>
                          </a:solidFill>
                          <a:effectLst/>
                          <a:latin typeface="Calibri"/>
                          <a:ea typeface="+mn-ea"/>
                          <a:cs typeface="+mn-cs"/>
                        </a:rPr>
                        <a:t>Kilo</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70,9 kg.	Babalar: 81,9 kg.</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6245">
                <a:tc>
                  <a:txBody>
                    <a:bodyPr/>
                    <a:lstStyle/>
                    <a:p>
                      <a:pPr algn="r" fontAlgn="b"/>
                      <a:r>
                        <a:rPr lang="tr-TR" sz="1600" b="1" i="0" u="none" strike="noStrike" kern="1200" dirty="0">
                          <a:solidFill>
                            <a:srgbClr val="002060"/>
                          </a:solidFill>
                          <a:effectLst/>
                          <a:latin typeface="Calibri"/>
                          <a:ea typeface="+mn-ea"/>
                          <a:cs typeface="+mn-cs"/>
                        </a:rPr>
                        <a:t>BKİ</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Az kilolu: %2,7   Normal kilolu: %35,4   Fazla kilolu: %34,2 Obez: %27,7</a:t>
                      </a:r>
                    </a:p>
                    <a:p>
                      <a:pPr marL="0" marR="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kern="1200" baseline="0" dirty="0">
                          <a:solidFill>
                            <a:schemeClr val="bg2">
                              <a:lumMod val="50000"/>
                            </a:schemeClr>
                          </a:solidFill>
                          <a:effectLst/>
                          <a:latin typeface="Calibri"/>
                          <a:ea typeface="+mn-ea"/>
                          <a:cs typeface="+mn-cs"/>
                        </a:rPr>
                        <a:t>Babalar: Az kilolu: %0,7   Normal kilolu: %26,6   Fazla kilolu: %48,3 Obez: %24,4</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6245">
                <a:tc>
                  <a:txBody>
                    <a:bodyPr/>
                    <a:lstStyle/>
                    <a:p>
                      <a:pPr algn="r" fontAlgn="b"/>
                      <a:r>
                        <a:rPr lang="tr-TR" sz="1600" b="1" i="0" u="none" strike="noStrike" kern="1200" dirty="0">
                          <a:solidFill>
                            <a:srgbClr val="002060"/>
                          </a:solidFill>
                          <a:effectLst/>
                          <a:latin typeface="Calibri"/>
                          <a:ea typeface="+mn-ea"/>
                          <a:cs typeface="+mn-cs"/>
                        </a:rPr>
                        <a:t>Diyabet</a:t>
                      </a:r>
                      <a:r>
                        <a:rPr lang="tr-TR" sz="1600" b="1" i="0" u="none" strike="noStrike" kern="1200" baseline="0" dirty="0">
                          <a:solidFill>
                            <a:srgbClr val="002060"/>
                          </a:solidFill>
                          <a:effectLst/>
                          <a:latin typeface="Calibri"/>
                          <a:ea typeface="+mn-ea"/>
                          <a:cs typeface="+mn-cs"/>
                        </a:rPr>
                        <a:t> </a:t>
                      </a:r>
                      <a:endParaRPr lang="tr-TR" sz="1600" b="1" i="0" u="none" strike="noStrike" kern="1200" dirty="0">
                        <a:solidFill>
                          <a:srgbClr val="002060"/>
                        </a:solidFill>
                        <a:effectLst/>
                        <a:latin typeface="Calibri"/>
                        <a:ea typeface="+mn-ea"/>
                        <a:cs typeface="+mn-cs"/>
                      </a:endParaRP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%6 	Babalar: %6</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6245">
                <a:tc>
                  <a:txBody>
                    <a:bodyPr/>
                    <a:lstStyle/>
                    <a:p>
                      <a:pPr algn="r" fontAlgn="b"/>
                      <a:r>
                        <a:rPr lang="tr-TR" sz="1600" b="1" i="0" u="none" strike="noStrike" kern="1200" dirty="0">
                          <a:solidFill>
                            <a:srgbClr val="002060"/>
                          </a:solidFill>
                          <a:effectLst/>
                          <a:latin typeface="Calibri"/>
                          <a:ea typeface="+mn-ea"/>
                          <a:cs typeface="+mn-cs"/>
                        </a:rPr>
                        <a:t>Hipertansiyon</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ctr"/>
                      <a:r>
                        <a:rPr lang="tr-TR" sz="1400" b="0" i="0" u="none" strike="noStrike" kern="1200" baseline="0" dirty="0">
                          <a:solidFill>
                            <a:schemeClr val="bg2">
                              <a:lumMod val="50000"/>
                            </a:schemeClr>
                          </a:solidFill>
                          <a:effectLst/>
                          <a:latin typeface="Calibri"/>
                          <a:ea typeface="+mn-ea"/>
                          <a:cs typeface="+mn-cs"/>
                        </a:rPr>
                        <a:t>Anneler: %9		 Babalar: %5</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6245">
                <a:tc>
                  <a:txBody>
                    <a:bodyPr/>
                    <a:lstStyle/>
                    <a:p>
                      <a:pPr algn="r" fontAlgn="b"/>
                      <a:r>
                        <a:rPr lang="tr-TR" sz="1600" b="1" i="0" u="none" strike="noStrike" kern="1200" dirty="0">
                          <a:solidFill>
                            <a:srgbClr val="002060"/>
                          </a:solidFill>
                          <a:effectLst/>
                          <a:latin typeface="Calibri"/>
                          <a:ea typeface="+mn-ea"/>
                          <a:cs typeface="+mn-cs"/>
                        </a:rPr>
                        <a:t>Hiperlipidemi</a:t>
                      </a: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kern="1200" baseline="0" dirty="0">
                          <a:solidFill>
                            <a:schemeClr val="bg2">
                              <a:lumMod val="50000"/>
                            </a:schemeClr>
                          </a:solidFill>
                          <a:effectLst/>
                          <a:latin typeface="Calibri"/>
                          <a:ea typeface="+mn-ea"/>
                          <a:cs typeface="+mn-cs"/>
                        </a:rPr>
                        <a:t>Anneler: %5		Babalar: %3</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6245">
                <a:tc>
                  <a:txBody>
                    <a:bodyPr/>
                    <a:lstStyle/>
                    <a:p>
                      <a:pPr algn="r" fontAlgn="b"/>
                      <a:r>
                        <a:rPr lang="tr-TR" sz="1600" b="1" i="0" u="none" strike="noStrike" kern="1200" dirty="0">
                          <a:solidFill>
                            <a:srgbClr val="002060"/>
                          </a:solidFill>
                          <a:effectLst/>
                          <a:latin typeface="Calibri"/>
                          <a:ea typeface="+mn-ea"/>
                          <a:cs typeface="+mn-cs"/>
                        </a:rPr>
                        <a:t>Sportif aktivite</a:t>
                      </a:r>
                      <a:r>
                        <a:rPr lang="tr-TR" sz="1600" b="1" i="0" u="none" strike="noStrike" kern="1200" baseline="0" dirty="0">
                          <a:solidFill>
                            <a:srgbClr val="002060"/>
                          </a:solidFill>
                          <a:effectLst/>
                          <a:latin typeface="Calibri"/>
                          <a:ea typeface="+mn-ea"/>
                          <a:cs typeface="+mn-cs"/>
                        </a:rPr>
                        <a:t> yapmayanlar</a:t>
                      </a:r>
                      <a:endParaRPr lang="tr-TR" sz="1600" b="1" i="0" u="none" strike="noStrike" kern="1200" dirty="0">
                        <a:solidFill>
                          <a:srgbClr val="002060"/>
                        </a:solidFill>
                        <a:effectLst/>
                        <a:latin typeface="Calibri"/>
                        <a:ea typeface="+mn-ea"/>
                        <a:cs typeface="+mn-cs"/>
                      </a:endParaRPr>
                    </a:p>
                  </a:txBody>
                  <a:tcPr marL="9525" marR="72000" marT="7200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kern="1200" baseline="0" dirty="0">
                          <a:solidFill>
                            <a:schemeClr val="bg2">
                              <a:lumMod val="50000"/>
                            </a:schemeClr>
                          </a:solidFill>
                          <a:effectLst/>
                          <a:latin typeface="Calibri"/>
                          <a:ea typeface="+mn-ea"/>
                          <a:cs typeface="+mn-cs"/>
                        </a:rPr>
                        <a:t>Anneler: %71	Babalar: %76</a:t>
                      </a:r>
                    </a:p>
                  </a:txBody>
                  <a:tcPr marL="36000"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0807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32</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812126" y="1182026"/>
            <a:ext cx="8623408" cy="5023702"/>
          </a:xfrm>
          <a:prstGeom prst="rect">
            <a:avLst/>
          </a:prstGeom>
          <a:noFill/>
          <a:ln w="9525">
            <a:noFill/>
            <a:miter lim="800000"/>
            <a:headEnd/>
            <a:tailEnd/>
          </a:ln>
        </p:spPr>
        <p:txBody>
          <a:bodyPr/>
          <a:lstStyle/>
          <a:p>
            <a:pPr>
              <a:spcBef>
                <a:spcPts val="1000"/>
              </a:spcBef>
              <a:buClr>
                <a:srgbClr val="FF6600"/>
              </a:buClr>
              <a:buSzPct val="120000"/>
            </a:pPr>
            <a:r>
              <a:rPr lang="tr-TR" b="1" u="sng" noProof="1">
                <a:solidFill>
                  <a:srgbClr val="FF6600"/>
                </a:solidFill>
                <a:latin typeface="Calibri" panose="020F0502020204030204" pitchFamily="34" charset="0"/>
                <a:cs typeface="Arial" charset="0"/>
              </a:rPr>
              <a:t>YAŞANILAN ÇEVRE/ OBEZİTEYE İLİŞKİN GÖRÜŞLER:</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Ebeveynlere yaşadıkları evin çevresinde yürüyüş yolu veya yaya kaldırımı olup olmadığı, varsa bunun yürüyüş için uygunluğu soruldu. Ebeveynlerin sadece %47’si evlerinin çevresinde böyle bir yürüyüş yolunun/ yaya kaldırımının olduğunu belirtti. Bu kesimin de %73’ü yürüyüş yolunun/yaya kaldırımının yürüyüşe açık olduğunu beyan etti. Bir başka ifade ile, deneklerin sadece %35’inin evinin çevresinde yürüyüşe uygun bir yürüyüş yolu/yaya kaldırımı olduğu tespit edildi.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Ebeveynlerin %57’si, evlerinin yakınlarında kendilerinin veya çocuklarının yararlanabileceği bir yeşil alan/park olduğunu ifade etmekteler. </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Ebeveynlerin %90’a yakını da çocuklarının evlerinin yakınlarında oynamasına/ dolaşmasına izin vermekte. İzin verenlerin %75’i bundan herhangi bir endişe veya rahatsızlık duymamakta. Bu da genel olarak Kuzey Kıbrıs’ta çocukların güvenliği ile ilgili endişelerin </a:t>
            </a:r>
            <a:r>
              <a:rPr lang="tr-TR" b="1" noProof="1">
                <a:solidFill>
                  <a:srgbClr val="002060"/>
                </a:solidFill>
                <a:latin typeface="Calibri" panose="020F0502020204030204" pitchFamily="34" charset="0"/>
                <a:cs typeface="Arial" charset="0"/>
              </a:rPr>
              <a:t>yüksek olmadığını </a:t>
            </a:r>
            <a:r>
              <a:rPr lang="tr-TR" noProof="1">
                <a:solidFill>
                  <a:srgbClr val="808080"/>
                </a:solidFill>
                <a:latin typeface="Calibri" panose="020F0502020204030204" pitchFamily="34" charset="0"/>
                <a:cs typeface="Arial" charset="0"/>
              </a:rPr>
              <a:t>göstermekte.</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 obezite ile mücadelede öncelikli sorumluluğun kendilerine, yani anne-babalara ait olduğunu ifade etmekteler. Kişinin kendisi ve gıda üreticisi/ithalatçısı firmalar bu sorumluluğun diğer iki önemli paydaşı olarak algılanmaktalar. </a:t>
            </a: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spTree>
    <p:extLst>
      <p:ext uri="{BB962C8B-B14F-4D97-AF65-F5344CB8AC3E}">
        <p14:creationId xmlns:p14="http://schemas.microsoft.com/office/powerpoint/2010/main" val="347001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33</a:t>
            </a:fld>
            <a:endParaRPr lang="en-US">
              <a:solidFill>
                <a:srgbClr val="FFFFFF"/>
              </a:solidFill>
            </a:endParaRPr>
          </a:p>
        </p:txBody>
      </p:sp>
      <p:sp>
        <p:nvSpPr>
          <p:cNvPr id="3" name="Text Box 4"/>
          <p:cNvSpPr txBox="1">
            <a:spLocks noChangeArrowheads="1"/>
          </p:cNvSpPr>
          <p:nvPr/>
        </p:nvSpPr>
        <p:spPr bwMode="auto">
          <a:xfrm>
            <a:off x="1535118" y="488997"/>
            <a:ext cx="2238498"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Özet Sonuçlar</a:t>
            </a:r>
            <a:endParaRPr lang="tr-TR" sz="2000" b="1" noProof="1">
              <a:solidFill>
                <a:srgbClr val="FFFFFF"/>
              </a:solidFill>
              <a:latin typeface="Calibri" pitchFamily="34" charset="0"/>
            </a:endParaRPr>
          </a:p>
        </p:txBody>
      </p:sp>
      <p:sp>
        <p:nvSpPr>
          <p:cNvPr id="5" name="Subtitle 4"/>
          <p:cNvSpPr>
            <a:spLocks/>
          </p:cNvSpPr>
          <p:nvPr/>
        </p:nvSpPr>
        <p:spPr bwMode="auto">
          <a:xfrm>
            <a:off x="812126" y="1364906"/>
            <a:ext cx="8623408" cy="5023702"/>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İlginçtir: STK’ların, medyanın, devletin ve eğitim kurumlarının ise bu konuda neredeyse esamesi dahi okunmamaktadır.</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Ebeveynlere göre obeziteyi tetikleyen en önemli 4 unsur şunlar: </a:t>
            </a:r>
          </a:p>
          <a:p>
            <a:pPr marL="1657350" lvl="3" indent="-285750">
              <a:spcBef>
                <a:spcPts val="1000"/>
              </a:spcBef>
              <a:buClr>
                <a:srgbClr val="FF6600"/>
              </a:buClr>
              <a:buSzPct val="120000"/>
              <a:buFont typeface="Wingdings" pitchFamily="2" charset="2"/>
              <a:buChar char="ü"/>
            </a:pPr>
            <a:r>
              <a:rPr lang="tr-TR" sz="1600" b="1" i="1" noProof="1">
                <a:solidFill>
                  <a:srgbClr val="002060"/>
                </a:solidFill>
                <a:latin typeface="Calibri" panose="020F0502020204030204" pitchFamily="34" charset="0"/>
                <a:cs typeface="Arial" charset="0"/>
              </a:rPr>
              <a:t>Dengesiz beslenme/beslenme alışkanlıklarındaki bozulmalar</a:t>
            </a:r>
          </a:p>
          <a:p>
            <a:pPr marL="1657350" lvl="3" indent="-285750">
              <a:spcBef>
                <a:spcPts val="1000"/>
              </a:spcBef>
              <a:buClr>
                <a:srgbClr val="FF6600"/>
              </a:buClr>
              <a:buSzPct val="120000"/>
              <a:buFont typeface="Wingdings" pitchFamily="2" charset="2"/>
              <a:buChar char="ü"/>
            </a:pPr>
            <a:r>
              <a:rPr lang="tr-TR" sz="1600" b="1" i="1" noProof="1">
                <a:solidFill>
                  <a:srgbClr val="002060"/>
                </a:solidFill>
                <a:latin typeface="Calibri" panose="020F0502020204030204" pitchFamily="34" charset="0"/>
                <a:cs typeface="Arial" charset="0"/>
              </a:rPr>
              <a:t>Bilgisayar, akıllı telefon gibi teknolojik araçların fazla kullanılması</a:t>
            </a:r>
          </a:p>
          <a:p>
            <a:pPr marL="1657350" lvl="3" indent="-285750">
              <a:spcBef>
                <a:spcPts val="1000"/>
              </a:spcBef>
              <a:buClr>
                <a:srgbClr val="FF6600"/>
              </a:buClr>
              <a:buSzPct val="120000"/>
              <a:buFont typeface="Wingdings" pitchFamily="2" charset="2"/>
              <a:buChar char="ü"/>
            </a:pPr>
            <a:r>
              <a:rPr lang="tr-TR" sz="1600" b="1" i="1" noProof="1">
                <a:solidFill>
                  <a:srgbClr val="002060"/>
                </a:solidFill>
                <a:latin typeface="Calibri" panose="020F0502020204030204" pitchFamily="34" charset="0"/>
                <a:cs typeface="Arial" charset="0"/>
              </a:rPr>
              <a:t>Her yere arabayla gitme isteği</a:t>
            </a:r>
          </a:p>
          <a:p>
            <a:pPr marL="1657350" lvl="3" indent="-285750">
              <a:spcBef>
                <a:spcPts val="1000"/>
              </a:spcBef>
              <a:buClr>
                <a:srgbClr val="FF6600"/>
              </a:buClr>
              <a:buSzPct val="120000"/>
              <a:buFont typeface="Wingdings" pitchFamily="2" charset="2"/>
              <a:buChar char="ü"/>
            </a:pPr>
            <a:r>
              <a:rPr lang="tr-TR" sz="1600" b="1" i="1" noProof="1">
                <a:solidFill>
                  <a:srgbClr val="002060"/>
                </a:solidFill>
                <a:latin typeface="Calibri" panose="020F0502020204030204" pitchFamily="34" charset="0"/>
                <a:cs typeface="Arial" charset="0"/>
              </a:rPr>
              <a:t>Şekerli yiyeceklerin fazla tüketilmesi</a:t>
            </a:r>
          </a:p>
          <a:p>
            <a:pPr marL="285750" indent="-285750">
              <a:spcBef>
                <a:spcPts val="10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Anne-babalar gıda alışverişi yaparken önceliği ürünün son kullanma tarihine vermekteler. Hatta, bu konuya o kadar fazla yoğunlaşmaktalar ki  satın aldıkları gıda ürünlerinin besin değeri, içindekiler, ambalajı ve kalitesi gibi unsurları neredeyse hiç önemsememekteler. Son kullanma tarihinden başka en fazla önem verilen diğer unsurların ürünün fiyatı ve markası olduğu tespit edilmiştir. Ancak bu iki özelliğin önemi de son kullanma tarihine nazaran hayli düşüktür.  </a:t>
            </a:r>
          </a:p>
          <a:p>
            <a:pPr marL="285750" indent="-285750">
              <a:spcBef>
                <a:spcPts val="1000"/>
              </a:spcBef>
              <a:buClr>
                <a:srgbClr val="FF6600"/>
              </a:buClr>
              <a:buSzPct val="120000"/>
              <a:buFont typeface="Wingdings" panose="05000000000000000000" pitchFamily="2" charset="2"/>
              <a:buChar char="§"/>
            </a:pPr>
            <a:endParaRPr lang="tr-TR" noProof="1">
              <a:solidFill>
                <a:srgbClr val="808080"/>
              </a:solidFill>
              <a:latin typeface="Calibri" panose="020F0502020204030204" pitchFamily="34" charset="0"/>
              <a:cs typeface="Arial" charset="0"/>
            </a:endParaRPr>
          </a:p>
        </p:txBody>
      </p:sp>
    </p:spTree>
    <p:extLst>
      <p:ext uri="{BB962C8B-B14F-4D97-AF65-F5344CB8AC3E}">
        <p14:creationId xmlns:p14="http://schemas.microsoft.com/office/powerpoint/2010/main" val="2382550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34</a:t>
            </a:fld>
            <a:endParaRPr lang="en-US">
              <a:solidFill>
                <a:srgbClr val="FFFFFF"/>
              </a:solidFill>
            </a:endParaRPr>
          </a:p>
        </p:txBody>
      </p:sp>
      <p:sp>
        <p:nvSpPr>
          <p:cNvPr id="3" name="Text Box 4"/>
          <p:cNvSpPr txBox="1">
            <a:spLocks noChangeArrowheads="1"/>
          </p:cNvSpPr>
          <p:nvPr/>
        </p:nvSpPr>
        <p:spPr bwMode="auto">
          <a:xfrm>
            <a:off x="1535119" y="488997"/>
            <a:ext cx="5847563"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Araştırma Sonuçları Bize Ne Söylüyor?</a:t>
            </a:r>
            <a:endParaRPr lang="tr-TR" sz="2000" b="1" noProof="1">
              <a:solidFill>
                <a:srgbClr val="FFFFFF"/>
              </a:solidFill>
              <a:latin typeface="Calibri" pitchFamily="34" charset="0"/>
            </a:endParaRPr>
          </a:p>
        </p:txBody>
      </p:sp>
      <p:sp>
        <p:nvSpPr>
          <p:cNvPr id="7" name="Subtitle 4"/>
          <p:cNvSpPr>
            <a:spLocks/>
          </p:cNvSpPr>
          <p:nvPr/>
        </p:nvSpPr>
        <p:spPr bwMode="auto">
          <a:xfrm>
            <a:off x="776087" y="1364906"/>
            <a:ext cx="8623408" cy="5084662"/>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b="1" noProof="1">
                <a:solidFill>
                  <a:schemeClr val="bg2"/>
                </a:solidFill>
                <a:latin typeface="Palatino" pitchFamily="18" charset="0"/>
                <a:cs typeface="Arial" charset="0"/>
              </a:rPr>
              <a:t>Kuzey Kıbrıs’ta 12-15 yaş grubu çocuklar arasında obezite ve fazla kiloluluk prevalansı %32 olarak tespit edilmiştir. </a:t>
            </a:r>
            <a:r>
              <a:rPr lang="tr-TR" b="1" u="sng" noProof="1">
                <a:solidFill>
                  <a:schemeClr val="bg2"/>
                </a:solidFill>
                <a:latin typeface="Palatino" pitchFamily="18" charset="0"/>
                <a:cs typeface="Arial" charset="0"/>
              </a:rPr>
              <a:t>Bu hayli yüksel bir orandır.</a:t>
            </a:r>
          </a:p>
          <a:p>
            <a:pPr marL="285750" indent="-285750">
              <a:spcBef>
                <a:spcPts val="1000"/>
              </a:spcBef>
              <a:buClr>
                <a:srgbClr val="FF6600"/>
              </a:buClr>
              <a:buSzPct val="120000"/>
              <a:buFont typeface="Wingdings" panose="05000000000000000000" pitchFamily="2" charset="2"/>
              <a:buChar char="Ø"/>
            </a:pPr>
            <a:r>
              <a:rPr lang="tr-TR" b="1" u="sng" noProof="1">
                <a:solidFill>
                  <a:schemeClr val="bg2"/>
                </a:solidFill>
                <a:latin typeface="Palatino" pitchFamily="18" charset="0"/>
                <a:cs typeface="Arial" charset="0"/>
              </a:rPr>
              <a:t>Ebeveynler arasında da fazla kilolu ve obez oranları çok yüksek değerlere ulaşmıştır.</a:t>
            </a:r>
            <a:r>
              <a:rPr lang="tr-TR" b="1" noProof="1">
                <a:solidFill>
                  <a:schemeClr val="bg2"/>
                </a:solidFill>
                <a:latin typeface="Palatino" pitchFamily="18" charset="0"/>
                <a:cs typeface="Arial" charset="0"/>
              </a:rPr>
              <a:t> Obez ya da fazla kilolu anne-babaların çocuklarının normal kilolu olmasını beklemek de gerçekçi değildir. </a:t>
            </a:r>
          </a:p>
          <a:p>
            <a:pPr marL="285750" indent="-285750">
              <a:spcBef>
                <a:spcPts val="1000"/>
              </a:spcBef>
              <a:buClr>
                <a:srgbClr val="FF6600"/>
              </a:buClr>
              <a:buSzPct val="120000"/>
              <a:buFont typeface="Wingdings" panose="05000000000000000000" pitchFamily="2" charset="2"/>
              <a:buChar char="Ø"/>
            </a:pPr>
            <a:r>
              <a:rPr lang="tr-TR" b="1" noProof="1">
                <a:solidFill>
                  <a:schemeClr val="bg2"/>
                </a:solidFill>
                <a:latin typeface="Palatino" pitchFamily="18" charset="0"/>
                <a:cs typeface="Arial" charset="0"/>
              </a:rPr>
              <a:t>Ebeveynlerlere göre, evlerde çoğunlukla taze meyveler düzenli olarak tüketilmekte, sebze yemekleri düzenli olarak pişirilmekte ve akşam yemeklerinde düzenli olarak salata tüketilmekte. </a:t>
            </a:r>
          </a:p>
          <a:p>
            <a:pPr marL="285750" indent="-285750">
              <a:spcBef>
                <a:spcPts val="1000"/>
              </a:spcBef>
              <a:buClr>
                <a:srgbClr val="FF6600"/>
              </a:buClr>
              <a:buSzPct val="120000"/>
              <a:buFont typeface="Wingdings" panose="05000000000000000000" pitchFamily="2" charset="2"/>
              <a:buChar char="Ø"/>
            </a:pPr>
            <a:r>
              <a:rPr lang="tr-TR" b="1" noProof="1">
                <a:solidFill>
                  <a:schemeClr val="bg2"/>
                </a:solidFill>
                <a:latin typeface="Palatino" pitchFamily="18" charset="0"/>
                <a:cs typeface="Arial" charset="0"/>
              </a:rPr>
              <a:t>Yine ebeveynlere göre, yemeklerde margarin kullanımı düşük, zeytinyağ daha fazla tercih ediliyor.</a:t>
            </a:r>
          </a:p>
          <a:p>
            <a:pPr marL="285750" indent="-285750">
              <a:spcBef>
                <a:spcPts val="1000"/>
              </a:spcBef>
              <a:buClr>
                <a:srgbClr val="FF6600"/>
              </a:buClr>
              <a:buSzPct val="120000"/>
              <a:buFont typeface="Wingdings" panose="05000000000000000000" pitchFamily="2" charset="2"/>
              <a:buChar char="Ø"/>
            </a:pPr>
            <a:r>
              <a:rPr lang="tr-TR" b="1" noProof="1">
                <a:solidFill>
                  <a:schemeClr val="bg2"/>
                </a:solidFill>
                <a:latin typeface="Palatino" pitchFamily="18" charset="0"/>
                <a:cs typeface="Arial" charset="0"/>
              </a:rPr>
              <a:t>Toz veya kesme şeker tüketimi oldukça yaygınken taze balık tüketiminin bir ada toplumu için beklenilenden düşük olduğu anlaşılıyor. </a:t>
            </a:r>
          </a:p>
          <a:p>
            <a:pPr marL="285750" indent="-285750">
              <a:spcBef>
                <a:spcPts val="1000"/>
              </a:spcBef>
              <a:buClr>
                <a:srgbClr val="FF6600"/>
              </a:buClr>
              <a:buSzPct val="120000"/>
              <a:buFont typeface="Wingdings" panose="05000000000000000000" pitchFamily="2" charset="2"/>
              <a:buChar char="Ø"/>
            </a:pPr>
            <a:r>
              <a:rPr lang="tr-TR" b="1" noProof="1">
                <a:solidFill>
                  <a:schemeClr val="bg2"/>
                </a:solidFill>
                <a:latin typeface="Palatino" pitchFamily="18" charset="0"/>
                <a:cs typeface="Arial" charset="0"/>
              </a:rPr>
              <a:t>Ebeveynlerin yarıdan fazlası (%53) çocuklarının sağlıklı beslendiğini düşünüyor.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7662" y="2847931"/>
            <a:ext cx="980984" cy="98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259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35</a:t>
            </a:fld>
            <a:endParaRPr lang="en-US">
              <a:solidFill>
                <a:srgbClr val="FFFFFF"/>
              </a:solidFill>
            </a:endParaRPr>
          </a:p>
        </p:txBody>
      </p:sp>
      <p:sp>
        <p:nvSpPr>
          <p:cNvPr id="3" name="Text Box 4"/>
          <p:cNvSpPr txBox="1">
            <a:spLocks noChangeArrowheads="1"/>
          </p:cNvSpPr>
          <p:nvPr/>
        </p:nvSpPr>
        <p:spPr bwMode="auto">
          <a:xfrm>
            <a:off x="1535119" y="488997"/>
            <a:ext cx="5847563" cy="348813"/>
          </a:xfrm>
          <a:prstGeom prst="rect">
            <a:avLst/>
          </a:prstGeom>
          <a:noFill/>
          <a:ln w="9525">
            <a:noFill/>
            <a:miter lim="800000"/>
            <a:headEnd/>
            <a:tailEnd/>
          </a:ln>
        </p:spPr>
        <p:txBody>
          <a:bodyPr wrap="none">
            <a:spAutoFit/>
          </a:bodyPr>
          <a:lstStyle/>
          <a:p>
            <a:pPr fontAlgn="base">
              <a:lnSpc>
                <a:spcPts val="2000"/>
              </a:lnSpc>
              <a:spcBef>
                <a:spcPct val="0"/>
              </a:spcBef>
              <a:spcAft>
                <a:spcPts val="600"/>
              </a:spcAft>
            </a:pPr>
            <a:r>
              <a:rPr lang="tr-TR" sz="2800" b="1" noProof="1">
                <a:solidFill>
                  <a:srgbClr val="FFFFFF"/>
                </a:solidFill>
                <a:latin typeface="Calibri" pitchFamily="34" charset="0"/>
              </a:rPr>
              <a:t>Araştırma Sonuçları Bize Ne Söylüyor?</a:t>
            </a:r>
            <a:endParaRPr lang="tr-TR" sz="2000" b="1" noProof="1">
              <a:solidFill>
                <a:srgbClr val="FFFFFF"/>
              </a:solidFill>
              <a:latin typeface="Calibri" pitchFamily="34" charset="0"/>
            </a:endParaRPr>
          </a:p>
        </p:txBody>
      </p:sp>
      <p:sp>
        <p:nvSpPr>
          <p:cNvPr id="7" name="Subtitle 4"/>
          <p:cNvSpPr>
            <a:spLocks/>
          </p:cNvSpPr>
          <p:nvPr/>
        </p:nvSpPr>
        <p:spPr bwMode="auto">
          <a:xfrm>
            <a:off x="966158" y="1255177"/>
            <a:ext cx="8798944" cy="5206007"/>
          </a:xfrm>
          <a:prstGeom prst="rect">
            <a:avLst/>
          </a:prstGeom>
          <a:noFill/>
          <a:ln w="9525">
            <a:noFill/>
            <a:miter lim="800000"/>
            <a:headEnd/>
            <a:tailEnd/>
          </a:ln>
        </p:spPr>
        <p:txBody>
          <a:bodyPr/>
          <a:lstStyle/>
          <a:p>
            <a:pPr marL="285750" indent="-285750">
              <a:spcBef>
                <a:spcPts val="1000"/>
              </a:spcBef>
              <a:buClr>
                <a:srgbClr val="FF6600"/>
              </a:buClr>
              <a:buSzPct val="120000"/>
              <a:buFont typeface="Wingdings" panose="05000000000000000000" pitchFamily="2" charset="2"/>
              <a:buChar char="Ø"/>
            </a:pPr>
            <a:r>
              <a:rPr lang="tr-TR" b="1" noProof="1">
                <a:solidFill>
                  <a:srgbClr val="808080"/>
                </a:solidFill>
                <a:latin typeface="Palatino" pitchFamily="18" charset="0"/>
                <a:cs typeface="Arial" charset="0"/>
              </a:rPr>
              <a:t>Özetle, kağıt üzerinde, yani kendi beyanlarına göre genel olarak ailelerin, çocukların beslenme/yeme alışkanlıkları ve kiloları çok sorunlu değil. Ama bulgular bunu doğrulamıyor: </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Çocukların taze sebze/meyve, kuruyemiş ve kuru meyve tüketim alışkanlıkları yeterli değil.</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Çocukların unlu mamul (özellikle ekmek) tüketim sıklığı yüksek.</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Ambalajlı meyve suları veya gazlı/kolalı içecekler neredeyse her öğünde tüketiliyor.</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Çocukların </a:t>
            </a:r>
            <a:r>
              <a:rPr lang="tr-TR" sz="1500" b="1" i="1" u="sng" noProof="1">
                <a:solidFill>
                  <a:srgbClr val="0070C0"/>
                </a:solidFill>
                <a:latin typeface="Palatino" pitchFamily="18" charset="0"/>
                <a:cs typeface="Arial" charset="0"/>
              </a:rPr>
              <a:t>çok az bir kısmı </a:t>
            </a:r>
            <a:r>
              <a:rPr lang="tr-TR" sz="1500" b="1" i="1" noProof="1">
                <a:solidFill>
                  <a:srgbClr val="0070C0"/>
                </a:solidFill>
                <a:latin typeface="Palatino" pitchFamily="18" charset="0"/>
                <a:cs typeface="Arial" charset="0"/>
              </a:rPr>
              <a:t>sportif aktivite yapıyor. Aynı şey anne-babalar için de geçerli. </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Çocukların sadece ¼’ünün okullarına yürüyerek gitmesi söz konusu.</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Fazla kilolu çocukların ebeveynlerinin %55’i  çocuklarının normal ya da az kilolu olduğunu düşünüyor.</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Çocuklar evde televizyon veya bilgisayar karşısında çok fazla vakit geçiriyorlar. </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Anne babaların %60’ı, fazla kilolu olduğunu düşündükleri çocuklarının bu sorunu aşmak için herhangi bir şey yapmadığını ifade ediyor.</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Ebeveynler obezite ile mücadelede 1.derecede sorumluluğun kendilerine ait olduğunu düşünüyor ama, tablo onların bu sorumluluğu layıkıyla üstlenmediklerine işaret ediyor.</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Ebeveynlerin %40’ı çocuklarının okul kantinlerinde neler yediğini bilmiyor.</a:t>
            </a:r>
          </a:p>
          <a:p>
            <a:pPr marL="742950" lvl="1" indent="-285750">
              <a:spcBef>
                <a:spcPts val="600"/>
              </a:spcBef>
              <a:buClr>
                <a:srgbClr val="FF6600"/>
              </a:buClr>
              <a:buSzPct val="120000"/>
              <a:buFont typeface="Wingdings" pitchFamily="2" charset="2"/>
              <a:buChar char="ü"/>
            </a:pPr>
            <a:r>
              <a:rPr lang="tr-TR" sz="1500" b="1" i="1" noProof="1">
                <a:solidFill>
                  <a:srgbClr val="0070C0"/>
                </a:solidFill>
                <a:latin typeface="Palatino" pitchFamily="18" charset="0"/>
                <a:cs typeface="Arial" charset="0"/>
              </a:rPr>
              <a:t>Kronik alerji ve astım görülme oranı obez çocuklarda genel ortalamanın üzerinde. </a:t>
            </a:r>
            <a:endParaRPr lang="tr-TR" sz="1500" b="1" noProof="1">
              <a:solidFill>
                <a:srgbClr val="0070C0"/>
              </a:solidFill>
              <a:latin typeface="Palatino" pitchFamily="18"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07" y="3008731"/>
            <a:ext cx="1149201" cy="1149201"/>
          </a:xfrm>
          <a:prstGeom prst="rect">
            <a:avLst/>
          </a:prstGeom>
          <a:solidFill>
            <a:schemeClr val="tx2">
              <a:lumMod val="85000"/>
              <a:lumOff val="15000"/>
            </a:schemeClr>
          </a:solidFill>
          <a:ln>
            <a:noFill/>
          </a:ln>
          <a:effectLst/>
        </p:spPr>
      </p:pic>
    </p:spTree>
    <p:extLst>
      <p:ext uri="{BB962C8B-B14F-4D97-AF65-F5344CB8AC3E}">
        <p14:creationId xmlns:p14="http://schemas.microsoft.com/office/powerpoint/2010/main" val="913705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291938" cy="2209800"/>
          </a:xfrm>
        </p:spPr>
        <p:txBody>
          <a:bodyPr>
            <a:normAutofit fontScale="90000"/>
          </a:bodyPr>
          <a:lstStyle/>
          <a:p>
            <a:r>
              <a:rPr lang="tr-TR" sz="3200" b="1" dirty="0">
                <a:latin typeface="Arial" charset="0"/>
                <a:cs typeface="Arial" charset="0"/>
              </a:rPr>
              <a:t>Kuzey Kıbrıs’ta Gerçekleştirilmiş Olan Çocukluk ve Adolesan Obezitesi Çalışmalarına Kısa Bir Bakış</a:t>
            </a:r>
            <a:endParaRPr lang="tr-TR" sz="3200" dirty="0">
              <a:latin typeface="Arial" charset="0"/>
              <a:cs typeface="Arial" charset="0"/>
            </a:endParaRP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16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37</a:t>
            </a:fld>
            <a:endParaRPr lang="en-US">
              <a:solidFill>
                <a:srgbClr val="FFFFFF"/>
              </a:solidFill>
            </a:endParaRPr>
          </a:p>
        </p:txBody>
      </p:sp>
      <p:sp>
        <p:nvSpPr>
          <p:cNvPr id="3" name="Text Box 4"/>
          <p:cNvSpPr txBox="1">
            <a:spLocks noChangeArrowheads="1"/>
          </p:cNvSpPr>
          <p:nvPr/>
        </p:nvSpPr>
        <p:spPr bwMode="auto">
          <a:xfrm>
            <a:off x="1371219" y="516152"/>
            <a:ext cx="8557920" cy="376065"/>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Çocukluk ve Adolesan Obezitesi Çalışmaları</a:t>
            </a:r>
          </a:p>
        </p:txBody>
      </p:sp>
      <p:sp>
        <p:nvSpPr>
          <p:cNvPr id="7" name="Subtitle 4"/>
          <p:cNvSpPr>
            <a:spLocks/>
          </p:cNvSpPr>
          <p:nvPr/>
        </p:nvSpPr>
        <p:spPr bwMode="auto">
          <a:xfrm>
            <a:off x="454173" y="1438546"/>
            <a:ext cx="8880327" cy="5027568"/>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Kuzey Kıbrıs’ta özellikle çocukluk ve adolesan obezitesi prevalansını tespite yönelik çalışmaların geçmişi çok eskilere gitmiyor.  İzleyen satırlarda ve sayfalarda  Kuzey Kıbrıs’ta gerçekleştirilmiş çocukluk ve adolesan obezitesi çalışmalarına kısaca değinilmektedir.</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Kıbrıs Türk Diyabet Derneği’nin 2005 yılında yaptırmış olduğu çalışmada </a:t>
            </a:r>
            <a:r>
              <a:rPr lang="tr-TR" sz="1700" b="1" noProof="1">
                <a:solidFill>
                  <a:srgbClr val="808080"/>
                </a:solidFill>
                <a:latin typeface="Calibri" panose="020F0502020204030204" pitchFamily="34" charset="0"/>
                <a:cs typeface="Arial" charset="0"/>
              </a:rPr>
              <a:t>7-17 yaş arası  876 çocuk/ergenle </a:t>
            </a:r>
            <a:r>
              <a:rPr lang="tr-TR" sz="1700" noProof="1">
                <a:solidFill>
                  <a:srgbClr val="808080"/>
                </a:solidFill>
                <a:latin typeface="Calibri" panose="020F0502020204030204" pitchFamily="34" charset="0"/>
                <a:cs typeface="Arial" charset="0"/>
              </a:rPr>
              <a:t>görüşülmüştür. Çalışmanın sonuçlarına göre, 12-15 yaş grubu çocuklarda fazla kiloluların oranı %14.8 olarak saptanmışken obezite oranı da %11.3 olarak belirlenmiştir. (Kaynak: Kıbrıs Türk Diyabet Derneği , YAY_75673_tr ve YAY_39152_tr)</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2007 yılında yine Kıbrıs Türk Diyabet Derneği’nin  yaptırmış olduğu </a:t>
            </a:r>
            <a:r>
              <a:rPr lang="tr-TR" sz="1700" b="1" i="1" noProof="1">
                <a:solidFill>
                  <a:srgbClr val="808080"/>
                </a:solidFill>
                <a:latin typeface="Calibri" panose="020F0502020204030204" pitchFamily="34" charset="0"/>
                <a:cs typeface="Arial" charset="0"/>
              </a:rPr>
              <a:t>«Kıbrıs Türk Toplumundaki 12-15 yaş arasındaki çocuklarda obezite araştırması»</a:t>
            </a:r>
            <a:r>
              <a:rPr lang="tr-TR" sz="1700" noProof="1">
                <a:solidFill>
                  <a:srgbClr val="808080"/>
                </a:solidFill>
                <a:latin typeface="Calibri" panose="020F0502020204030204" pitchFamily="34" charset="0"/>
                <a:cs typeface="Arial" charset="0"/>
              </a:rPr>
              <a:t>  kapsamında Kuzey Kıbrıs’ta 7.832 öğrencinin boy ve kilo ölçümleri yapılmış, ayrıca bu öğrencilerin günlük fiziksel aktivite ve yeme alışkanlıkları tespit edilmiştir. Bu çalışmanın sonuçlarına göre 12-15 yaş grubu çocuklarda fazla kilolu oranı %18.3, obez oranı ise %13.7’dir. (Kaynak: Kıbrıs Türk Diyabet Derneği, YAY_39152_tr)</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2010 yılında, </a:t>
            </a:r>
            <a:r>
              <a:rPr lang="tr-TR" sz="1700" b="1" noProof="1">
                <a:solidFill>
                  <a:srgbClr val="808080"/>
                </a:solidFill>
                <a:latin typeface="Calibri" panose="020F0502020204030204" pitchFamily="34" charset="0"/>
                <a:cs typeface="Arial" charset="0"/>
              </a:rPr>
              <a:t>9-18 yaş grubu 298 çocuk ve adolesanla </a:t>
            </a:r>
            <a:r>
              <a:rPr lang="tr-TR" sz="1700" noProof="1">
                <a:solidFill>
                  <a:srgbClr val="808080"/>
                </a:solidFill>
                <a:latin typeface="Calibri" panose="020F0502020204030204" pitchFamily="34" charset="0"/>
                <a:cs typeface="Arial" charset="0"/>
              </a:rPr>
              <a:t>yürütülen bir çalışmanın sonuçlarına göre, bu yaş grubunda fazla kiloluların oranı %18.6, obezlerinki de %16.2 olarak saptanmıştır. (Kaynak: Kabaran S. ve Gezer C., Kuzey Kıbrıs Türk Cumhuriyeti’ndeki Çocuk ve Adolesanlarda Akdeniz Diyetine Uyum ile Obezitenin Belirlenmesi, Türkiye Çocuk Hastalıkları Dergisi, 2013)</a:t>
            </a:r>
          </a:p>
          <a:p>
            <a:pPr>
              <a:spcBef>
                <a:spcPts val="1000"/>
              </a:spcBef>
              <a:buClr>
                <a:srgbClr val="FF6600"/>
              </a:buClr>
              <a:buSzPct val="120000"/>
            </a:pPr>
            <a:endParaRPr lang="tr-TR" sz="1700" noProof="1">
              <a:solidFill>
                <a:srgbClr val="808080"/>
              </a:solidFill>
              <a:latin typeface="Calibri" panose="020F0502020204030204" pitchFamily="34" charset="0"/>
              <a:cs typeface="Arial" charset="0"/>
            </a:endParaRPr>
          </a:p>
        </p:txBody>
      </p:sp>
    </p:spTree>
    <p:extLst>
      <p:ext uri="{BB962C8B-B14F-4D97-AF65-F5344CB8AC3E}">
        <p14:creationId xmlns:p14="http://schemas.microsoft.com/office/powerpoint/2010/main" val="3786097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38</a:t>
            </a:fld>
            <a:endParaRPr lang="en-US">
              <a:solidFill>
                <a:srgbClr val="FFFFFF"/>
              </a:solidFill>
            </a:endParaRPr>
          </a:p>
        </p:txBody>
      </p:sp>
      <p:sp>
        <p:nvSpPr>
          <p:cNvPr id="7" name="Subtitle 4"/>
          <p:cNvSpPr>
            <a:spLocks/>
          </p:cNvSpPr>
          <p:nvPr/>
        </p:nvSpPr>
        <p:spPr bwMode="auto">
          <a:xfrm>
            <a:off x="454173" y="1438546"/>
            <a:ext cx="8783313" cy="4779374"/>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En yeni tarihli çalışma ise 2015’te bir yüksek lisans tezi çerçevesinde, Gazimağusa ilçe merkezindeki  </a:t>
            </a:r>
            <a:r>
              <a:rPr lang="tr-TR" sz="1700" b="1" noProof="1">
                <a:solidFill>
                  <a:srgbClr val="808080"/>
                </a:solidFill>
                <a:latin typeface="Calibri" panose="020F0502020204030204" pitchFamily="34" charset="0"/>
                <a:cs typeface="Arial" charset="0"/>
              </a:rPr>
              <a:t>10-11-12 yaşındaki ilkokul öğrencileriyle </a:t>
            </a:r>
            <a:r>
              <a:rPr lang="tr-TR" sz="1700" noProof="1">
                <a:solidFill>
                  <a:srgbClr val="808080"/>
                </a:solidFill>
                <a:latin typeface="Calibri" panose="020F0502020204030204" pitchFamily="34" charset="0"/>
                <a:cs typeface="Arial" charset="0"/>
              </a:rPr>
              <a:t>gerçekleştirilmiştir. Bu çalışma kapsamında  300 öğrenci hakkında bilgi derlenmiştir. Elde edilen sonuçlara göre 10-11-12 yaş grubu ilkokul öğrencilerinin %9.3’ünün fazla kilolu, %29.0’unun ise obez olduğu tespit edilmiştir. (Kaynak: Mohaç G., K.K.T.C Mağusa Bölgesi’nde İlkokul Öğrencilerinin Bilgisayar Oyun Bağımlılığı ile Obezite Arasındaki İlişki, Yüksek Lisans Tezi, DAÜ, Ekim 2015)</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son çalışma, obezitenin Kuzey Kıbrıs’ta çok daha küçük yaştaki çocuklar için de ciddi bir tehlike arzettiğini göstermesi açısından hayli dikkat çekicidir.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4 çalışmayı gerek farklı yaş gruplarındaki çocuk ve adolesanları kapsıyor olmaları, gerekse metodolojilerindeki ve örneklem büyüklüklerindeki farklılıklar nedeniyle birebir karşılaştırma imkanı ne yazık ki yok. Ancak şu genellemeyi yapmak çok da yanlış olmayacaktır: Obezitenin, Kuzey Kıbrıs’ta çocuk ve gençler arasında artış gösterme potansiyeli bulunan önemli bir sorun olduğu görülmektedir. Günümüzün obez çocukları ve gençleri geleceğin obez nesillerinin temelini oluşturmaktadır. Toplum sağlığını ciddi bir biçimde tehdit eden bu sorun aynı zamanda kamusal kaynakların da israfına neden olarak ülke ekonomisine önemli bir mali yük bindirmektedir. </a:t>
            </a:r>
          </a:p>
        </p:txBody>
      </p:sp>
      <p:sp>
        <p:nvSpPr>
          <p:cNvPr id="5" name="Text Box 4"/>
          <p:cNvSpPr txBox="1">
            <a:spLocks noChangeArrowheads="1"/>
          </p:cNvSpPr>
          <p:nvPr/>
        </p:nvSpPr>
        <p:spPr bwMode="auto">
          <a:xfrm>
            <a:off x="1371219" y="516152"/>
            <a:ext cx="8557920" cy="376065"/>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Kuzey Kıbrıs’ta Çocukluk ve Adolesan Obezitesi Çalışmaları</a:t>
            </a:r>
          </a:p>
        </p:txBody>
      </p:sp>
    </p:spTree>
    <p:extLst>
      <p:ext uri="{BB962C8B-B14F-4D97-AF65-F5344CB8AC3E}">
        <p14:creationId xmlns:p14="http://schemas.microsoft.com/office/powerpoint/2010/main" val="2482229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291938" cy="2209800"/>
          </a:xfrm>
        </p:spPr>
        <p:txBody>
          <a:bodyPr>
            <a:normAutofit fontScale="90000"/>
          </a:bodyPr>
          <a:lstStyle/>
          <a:p>
            <a:r>
              <a:rPr lang="tr-TR" sz="3200" b="1" dirty="0">
                <a:latin typeface="Arial" charset="0"/>
                <a:cs typeface="Arial" charset="0"/>
              </a:rPr>
              <a:t>Benzer Coğrafyalarda Gerçekleştirilmiş Olan Çocukluk ve Adolesan Obezitesi Çalışmalarına Kısa Bir Bakış</a:t>
            </a:r>
            <a:endParaRPr lang="tr-TR" sz="3200" dirty="0">
              <a:latin typeface="Arial" charset="0"/>
              <a:cs typeface="Arial" charset="0"/>
            </a:endParaRP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3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291938" cy="2209800"/>
          </a:xfrm>
        </p:spPr>
        <p:txBody>
          <a:bodyPr/>
          <a:lstStyle/>
          <a:p>
            <a:r>
              <a:rPr lang="tr-TR" dirty="0">
                <a:latin typeface="Arial" charset="0"/>
                <a:cs typeface="Arial" charset="0"/>
              </a:rPr>
              <a:t>Araştırma Tasarımı</a:t>
            </a: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0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40</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5" y="1438548"/>
            <a:ext cx="8938021" cy="2898325"/>
          </a:xfrm>
          <a:prstGeom prst="rect">
            <a:avLst/>
          </a:prstGeom>
          <a:noFill/>
          <a:ln w="9525">
            <a:noFill/>
            <a:miter lim="800000"/>
            <a:headEnd/>
            <a:tailEnd/>
          </a:ln>
        </p:spPr>
        <p:txBody>
          <a:bodyPr/>
          <a:lstStyle/>
          <a:p>
            <a:pPr fontAlgn="base">
              <a:spcBef>
                <a:spcPts val="1000"/>
              </a:spcBef>
              <a:spcAft>
                <a:spcPct val="0"/>
              </a:spcAft>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 bölümde çeşitli Akdeniz adalarında gerçekleştirilmiş olan çocukluk ve gençlik obezitesi araştırmalarının sonuçlarına kısaca yer verilecektir.  Bu bölümün sonuna -istisnai olarak- Portekiz’e bağlı olup Atlantik Okyanusu’nda yer alan Azor Adaları’nda yapılan bir araştırmanın sonuçları da eklenmiştir. En başta «ada olmak» temelli ortak noktadan hareketle farklı  tarihlerde gerçekleştirilmiş olan çalışmaların obezite prevalansı ile ilgili bulguları aşağıda özetlenmektedir:</a:t>
            </a:r>
          </a:p>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1. Güney Kıbrıs:</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Güney Kıbrıs’ta 12-15 yaş grubu çocukları kapsayan 1999-2000 ve 2009-2010 tarihli iki araştırmanın sonuçları aşağıdaki tablolda yer almaktadır. Sonuçlar geçen 10 yıl içerisinde </a:t>
            </a:r>
            <a:r>
              <a:rPr lang="tr-TR" sz="1700" b="1" noProof="1">
                <a:solidFill>
                  <a:srgbClr val="808080"/>
                </a:solidFill>
                <a:latin typeface="Calibri" panose="020F0502020204030204" pitchFamily="34" charset="0"/>
                <a:cs typeface="Arial" charset="0"/>
              </a:rPr>
              <a:t>12-15 yaş grubu </a:t>
            </a:r>
            <a:r>
              <a:rPr lang="tr-TR" sz="1700" noProof="1">
                <a:solidFill>
                  <a:srgbClr val="808080"/>
                </a:solidFill>
                <a:latin typeface="Calibri" panose="020F0502020204030204" pitchFamily="34" charset="0"/>
                <a:cs typeface="Arial" charset="0"/>
              </a:rPr>
              <a:t>çocuklarda fazla kilolu ve obez oranlarında önemli değişiklikler olmadığını göstermektedir.</a:t>
            </a:r>
          </a:p>
        </p:txBody>
      </p:sp>
      <p:graphicFrame>
        <p:nvGraphicFramePr>
          <p:cNvPr id="5" name="Table 4"/>
          <p:cNvGraphicFramePr>
            <a:graphicFrameLocks noGrp="1"/>
          </p:cNvGraphicFramePr>
          <p:nvPr>
            <p:extLst>
              <p:ext uri="{D42A27DB-BD31-4B8C-83A1-F6EECF244321}">
                <p14:modId xmlns:p14="http://schemas.microsoft.com/office/powerpoint/2010/main" val="2166325447"/>
              </p:ext>
            </p:extLst>
          </p:nvPr>
        </p:nvGraphicFramePr>
        <p:xfrm>
          <a:off x="1985556" y="4693482"/>
          <a:ext cx="4747606" cy="1188081"/>
        </p:xfrm>
        <a:graphic>
          <a:graphicData uri="http://schemas.openxmlformats.org/drawingml/2006/table">
            <a:tbl>
              <a:tblPr>
                <a:tableStyleId>{5C22544A-7EE6-4342-B048-85BDC9FD1C3A}</a:tableStyleId>
              </a:tblPr>
              <a:tblGrid>
                <a:gridCol w="2063478">
                  <a:extLst>
                    <a:ext uri="{9D8B030D-6E8A-4147-A177-3AD203B41FA5}">
                      <a16:colId xmlns:a16="http://schemas.microsoft.com/office/drawing/2014/main" val="20000"/>
                    </a:ext>
                  </a:extLst>
                </a:gridCol>
                <a:gridCol w="1346347">
                  <a:extLst>
                    <a:ext uri="{9D8B030D-6E8A-4147-A177-3AD203B41FA5}">
                      <a16:colId xmlns:a16="http://schemas.microsoft.com/office/drawing/2014/main" val="20001"/>
                    </a:ext>
                  </a:extLst>
                </a:gridCol>
                <a:gridCol w="1337781">
                  <a:extLst>
                    <a:ext uri="{9D8B030D-6E8A-4147-A177-3AD203B41FA5}">
                      <a16:colId xmlns:a16="http://schemas.microsoft.com/office/drawing/2014/main" val="20002"/>
                    </a:ext>
                  </a:extLst>
                </a:gridCol>
              </a:tblGrid>
              <a:tr h="342261">
                <a:tc>
                  <a:txBody>
                    <a:bodyPr/>
                    <a:lstStyle/>
                    <a:p>
                      <a:pPr algn="l" fontAlgn="ctr"/>
                      <a:r>
                        <a:rPr lang="tr-TR" sz="1800" b="1"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1999-2000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2009-2010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%19.2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%17.2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%5.9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%23.7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%23.1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1920255" y="5950141"/>
            <a:ext cx="6008901" cy="577081"/>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Joseph G. ve diğerleri, </a:t>
            </a:r>
            <a:r>
              <a:rPr lang="en-US" sz="1050" dirty="0">
                <a:solidFill>
                  <a:srgbClr val="808080">
                    <a:lumMod val="50000"/>
                  </a:srgbClr>
                </a:solidFill>
              </a:rPr>
              <a:t>Interventions for Childhood Obesity Control in Cyprus: An analysis</a:t>
            </a:r>
            <a:r>
              <a:rPr lang="tr-TR" sz="1050" dirty="0">
                <a:solidFill>
                  <a:srgbClr val="808080">
                    <a:lumMod val="50000"/>
                  </a:srgbClr>
                </a:solidFill>
              </a:rPr>
              <a:t> </a:t>
            </a:r>
            <a:r>
              <a:rPr lang="en-US" sz="1050" dirty="0">
                <a:solidFill>
                  <a:srgbClr val="808080">
                    <a:lumMod val="50000"/>
                  </a:srgbClr>
                </a:solidFill>
              </a:rPr>
              <a:t>and Evaluation of </a:t>
            </a:r>
            <a:r>
              <a:rPr lang="en-US" sz="1050" dirty="0" err="1">
                <a:solidFill>
                  <a:srgbClr val="808080">
                    <a:lumMod val="50000"/>
                  </a:srgbClr>
                </a:solidFill>
              </a:rPr>
              <a:t>Programmes</a:t>
            </a:r>
            <a:r>
              <a:rPr lang="en-US" sz="1050" dirty="0">
                <a:solidFill>
                  <a:srgbClr val="808080">
                    <a:lumMod val="50000"/>
                  </a:srgbClr>
                </a:solidFill>
              </a:rPr>
              <a:t> and Protocols</a:t>
            </a:r>
            <a:r>
              <a:rPr lang="tr-TR" sz="1050" dirty="0">
                <a:solidFill>
                  <a:srgbClr val="808080">
                    <a:lumMod val="50000"/>
                  </a:srgbClr>
                </a:solidFill>
              </a:rPr>
              <a:t>, International Journal of Caring Sciences, 2013 May-August, Vol: 6 issue:2 pp. 146-169</a:t>
            </a:r>
          </a:p>
        </p:txBody>
      </p:sp>
    </p:spTree>
    <p:extLst>
      <p:ext uri="{BB962C8B-B14F-4D97-AF65-F5344CB8AC3E}">
        <p14:creationId xmlns:p14="http://schemas.microsoft.com/office/powerpoint/2010/main" val="184253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41</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38546"/>
            <a:ext cx="8783314" cy="1383032"/>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2. Sicilya (İtalya):</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Sicilya’da 1999-2001 ve 2009-2010 tarihlerinde  11-13 yaş grubu çocukları kapsayan araştırmaların sonuçlarına göre, geçen 10 yıllık zaman dilimi içerisinde fazla kilolu ve obez oranlarının önemli ölçüde arttığı gözlenmektedir.</a:t>
            </a:r>
          </a:p>
        </p:txBody>
      </p:sp>
      <p:graphicFrame>
        <p:nvGraphicFramePr>
          <p:cNvPr id="5" name="Table 4"/>
          <p:cNvGraphicFramePr>
            <a:graphicFrameLocks noGrp="1"/>
          </p:cNvGraphicFramePr>
          <p:nvPr>
            <p:extLst>
              <p:ext uri="{D42A27DB-BD31-4B8C-83A1-F6EECF244321}">
                <p14:modId xmlns:p14="http://schemas.microsoft.com/office/powerpoint/2010/main" val="2263387110"/>
              </p:ext>
            </p:extLst>
          </p:nvPr>
        </p:nvGraphicFramePr>
        <p:xfrm>
          <a:off x="1920254" y="3184714"/>
          <a:ext cx="4747606" cy="1751961"/>
        </p:xfrm>
        <a:graphic>
          <a:graphicData uri="http://schemas.openxmlformats.org/drawingml/2006/table">
            <a:tbl>
              <a:tblPr>
                <a:tableStyleId>{5C22544A-7EE6-4342-B048-85BDC9FD1C3A}</a:tableStyleId>
              </a:tblPr>
              <a:tblGrid>
                <a:gridCol w="2063478">
                  <a:extLst>
                    <a:ext uri="{9D8B030D-6E8A-4147-A177-3AD203B41FA5}">
                      <a16:colId xmlns:a16="http://schemas.microsoft.com/office/drawing/2014/main" val="20000"/>
                    </a:ext>
                  </a:extLst>
                </a:gridCol>
                <a:gridCol w="1346347">
                  <a:extLst>
                    <a:ext uri="{9D8B030D-6E8A-4147-A177-3AD203B41FA5}">
                      <a16:colId xmlns:a16="http://schemas.microsoft.com/office/drawing/2014/main" val="20001"/>
                    </a:ext>
                  </a:extLst>
                </a:gridCol>
                <a:gridCol w="1337781">
                  <a:extLst>
                    <a:ext uri="{9D8B030D-6E8A-4147-A177-3AD203B41FA5}">
                      <a16:colId xmlns:a16="http://schemas.microsoft.com/office/drawing/2014/main" val="20002"/>
                    </a:ext>
                  </a:extLst>
                </a:gridCol>
              </a:tblGrid>
              <a:tr h="342261">
                <a:tc>
                  <a:txBody>
                    <a:bodyPr/>
                    <a:lstStyle/>
                    <a:p>
                      <a:pPr algn="l" fontAlgn="ctr"/>
                      <a:r>
                        <a:rPr lang="tr-TR" sz="1800" b="1"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1999-2000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2009-2010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Zayıf</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%10.1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Normal kilolu</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%58.2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%56.5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%23.8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%27.5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%7.9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0980">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%31.7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%41.2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1841380" y="5008799"/>
            <a:ext cx="6008901" cy="577081"/>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a:t>
            </a:r>
            <a:r>
              <a:rPr lang="tr-TR" sz="1050" dirty="0">
                <a:solidFill>
                  <a:srgbClr val="808080">
                    <a:lumMod val="50000"/>
                  </a:srgbClr>
                </a:solidFill>
                <a:hlinkClick r:id="rId2"/>
              </a:rPr>
              <a:t>http://journals.plos.org/plosone/article?id=10.1371/journal.pone.0034551</a:t>
            </a:r>
            <a:r>
              <a:rPr lang="tr-TR" sz="1050" dirty="0">
                <a:solidFill>
                  <a:srgbClr val="808080">
                    <a:lumMod val="50000"/>
                  </a:srgbClr>
                </a:solidFill>
              </a:rPr>
              <a:t>, Parrino C. ve diğerleri, </a:t>
            </a:r>
            <a:r>
              <a:rPr lang="en-US" sz="1050" dirty="0">
                <a:solidFill>
                  <a:srgbClr val="808080">
                    <a:lumMod val="50000"/>
                  </a:srgbClr>
                </a:solidFill>
              </a:rPr>
              <a:t>Secular Trends in the Prevalence of Overweight and Obesity in Sicilian Schoolchildren Aged 11–13 Years During the Last Decade</a:t>
            </a:r>
            <a:endParaRPr lang="tr-TR" sz="1050" dirty="0">
              <a:solidFill>
                <a:srgbClr val="808080">
                  <a:lumMod val="50000"/>
                </a:srgbClr>
              </a:solidFill>
            </a:endParaRPr>
          </a:p>
        </p:txBody>
      </p:sp>
    </p:spTree>
    <p:extLst>
      <p:ext uri="{BB962C8B-B14F-4D97-AF65-F5344CB8AC3E}">
        <p14:creationId xmlns:p14="http://schemas.microsoft.com/office/powerpoint/2010/main" val="1950333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42</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38546"/>
            <a:ext cx="8783314" cy="1383032"/>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3. Sardunya (İtalya):</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Sardunya Adası’nda 2007 yılında 3. 946 adet 11-15 yaş grubu çocukla oldukça kapsamlı bir çalışma gerçekleştirilmiştir. Çalışma sonuçları, yakın coğrafyada yer alan Sicilya ve Sardunya’da fazla kilo ve obezite prevalansının belirgin biçimde farklılaştığını göstermektedir. </a:t>
            </a:r>
          </a:p>
        </p:txBody>
      </p:sp>
      <p:graphicFrame>
        <p:nvGraphicFramePr>
          <p:cNvPr id="5" name="Table 4"/>
          <p:cNvGraphicFramePr>
            <a:graphicFrameLocks noGrp="1"/>
          </p:cNvGraphicFramePr>
          <p:nvPr>
            <p:extLst>
              <p:ext uri="{D42A27DB-BD31-4B8C-83A1-F6EECF244321}">
                <p14:modId xmlns:p14="http://schemas.microsoft.com/office/powerpoint/2010/main" val="1649759059"/>
              </p:ext>
            </p:extLst>
          </p:nvPr>
        </p:nvGraphicFramePr>
        <p:xfrm>
          <a:off x="2050869" y="3250030"/>
          <a:ext cx="4650377" cy="1348101"/>
        </p:xfrm>
        <a:graphic>
          <a:graphicData uri="http://schemas.openxmlformats.org/drawingml/2006/table">
            <a:tbl>
              <a:tblPr>
                <a:tableStyleId>{5C22544A-7EE6-4342-B048-85BDC9FD1C3A}</a:tableStyleId>
              </a:tblPr>
              <a:tblGrid>
                <a:gridCol w="2803177">
                  <a:extLst>
                    <a:ext uri="{9D8B030D-6E8A-4147-A177-3AD203B41FA5}">
                      <a16:colId xmlns:a16="http://schemas.microsoft.com/office/drawing/2014/main" val="20000"/>
                    </a:ext>
                  </a:extLst>
                </a:gridCol>
                <a:gridCol w="1847200">
                  <a:extLst>
                    <a:ext uri="{9D8B030D-6E8A-4147-A177-3AD203B41FA5}">
                      <a16:colId xmlns:a16="http://schemas.microsoft.com/office/drawing/2014/main" val="20001"/>
                    </a:ext>
                  </a:extLst>
                </a:gridCol>
              </a:tblGrid>
              <a:tr h="388359">
                <a:tc>
                  <a:txBody>
                    <a:bodyPr/>
                    <a:lstStyle/>
                    <a:p>
                      <a:pPr algn="l" fontAlgn="ctr"/>
                      <a:r>
                        <a:rPr lang="tr-TR" sz="1800" b="1"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2007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319914">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%14.9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9914">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9914">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%18.6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2050869" y="4663440"/>
            <a:ext cx="4702629" cy="738664"/>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a:t>
            </a:r>
            <a:r>
              <a:rPr lang="tr-TR" sz="1050" dirty="0">
                <a:solidFill>
                  <a:srgbClr val="808080">
                    <a:lumMod val="50000"/>
                  </a:srgbClr>
                </a:solidFill>
                <a:hlinkClick r:id="rId2"/>
              </a:rPr>
              <a:t>https://www.ncbi.nlm.nih.gov/pubmed/17615488</a:t>
            </a:r>
            <a:r>
              <a:rPr lang="tr-TR" sz="1050" dirty="0">
                <a:solidFill>
                  <a:srgbClr val="808080">
                    <a:lumMod val="50000"/>
                  </a:srgbClr>
                </a:solidFill>
              </a:rPr>
              <a:t>, Veluzzi F. ve diğerleri, </a:t>
            </a:r>
            <a:r>
              <a:rPr lang="en-US" sz="1050" dirty="0">
                <a:solidFill>
                  <a:srgbClr val="808080">
                    <a:lumMod val="50000"/>
                  </a:srgbClr>
                </a:solidFill>
              </a:rPr>
              <a:t>Prevalence of overweight and obesity in Sardinian adolescents</a:t>
            </a:r>
            <a:r>
              <a:rPr lang="tr-TR" sz="1050" dirty="0">
                <a:solidFill>
                  <a:srgbClr val="808080">
                    <a:lumMod val="50000"/>
                  </a:srgbClr>
                </a:solidFill>
              </a:rPr>
              <a:t>, Eating And Weight Disorders Journal, June 2012 </a:t>
            </a:r>
          </a:p>
          <a:p>
            <a:pPr fontAlgn="base">
              <a:spcBef>
                <a:spcPct val="0"/>
              </a:spcBef>
              <a:spcAft>
                <a:spcPct val="0"/>
              </a:spcAft>
            </a:pPr>
            <a:r>
              <a:rPr lang="tr-TR" sz="1050" dirty="0">
                <a:solidFill>
                  <a:srgbClr val="808080">
                    <a:lumMod val="50000"/>
                  </a:srgbClr>
                </a:solidFill>
              </a:rPr>
              <a:t>  </a:t>
            </a:r>
          </a:p>
        </p:txBody>
      </p:sp>
    </p:spTree>
    <p:extLst>
      <p:ext uri="{BB962C8B-B14F-4D97-AF65-F5344CB8AC3E}">
        <p14:creationId xmlns:p14="http://schemas.microsoft.com/office/powerpoint/2010/main" val="690697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43</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38546"/>
            <a:ext cx="8783314" cy="1694799"/>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4.Girit (Yunanistan):</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Girit’te Ekim 2005-Mart 2006 tarihleri arasında 10-12 yaş grubunda 481 öğrenciyi kapsayan  araştırmanın sonuçlarına göre erkek çocukların %45’i kızları da %37’si fazla kilolu veya obezdir. Yine bu araştırmadan elde edilen bulgulara göre, her iki ebeveyni (anne ve babası) fazla kilolu veya obez olan çocuk oranı %29’dur.</a:t>
            </a:r>
          </a:p>
        </p:txBody>
      </p:sp>
      <p:graphicFrame>
        <p:nvGraphicFramePr>
          <p:cNvPr id="5" name="Table 4"/>
          <p:cNvGraphicFramePr>
            <a:graphicFrameLocks noGrp="1"/>
          </p:cNvGraphicFramePr>
          <p:nvPr>
            <p:extLst>
              <p:ext uri="{D42A27DB-BD31-4B8C-83A1-F6EECF244321}">
                <p14:modId xmlns:p14="http://schemas.microsoft.com/office/powerpoint/2010/main" val="4087033494"/>
              </p:ext>
            </p:extLst>
          </p:nvPr>
        </p:nvGraphicFramePr>
        <p:xfrm>
          <a:off x="1946383" y="3746427"/>
          <a:ext cx="6962484" cy="1507744"/>
        </p:xfrm>
        <a:graphic>
          <a:graphicData uri="http://schemas.openxmlformats.org/drawingml/2006/table">
            <a:tbl>
              <a:tblPr>
                <a:tableStyleId>{5C22544A-7EE6-4342-B048-85BDC9FD1C3A}</a:tableStyleId>
              </a:tblPr>
              <a:tblGrid>
                <a:gridCol w="2918824">
                  <a:extLst>
                    <a:ext uri="{9D8B030D-6E8A-4147-A177-3AD203B41FA5}">
                      <a16:colId xmlns:a16="http://schemas.microsoft.com/office/drawing/2014/main" val="20000"/>
                    </a:ext>
                  </a:extLst>
                </a:gridCol>
                <a:gridCol w="808732">
                  <a:extLst>
                    <a:ext uri="{9D8B030D-6E8A-4147-A177-3AD203B41FA5}">
                      <a16:colId xmlns:a16="http://schemas.microsoft.com/office/drawing/2014/main" val="20001"/>
                    </a:ext>
                  </a:extLst>
                </a:gridCol>
                <a:gridCol w="808732">
                  <a:extLst>
                    <a:ext uri="{9D8B030D-6E8A-4147-A177-3AD203B41FA5}">
                      <a16:colId xmlns:a16="http://schemas.microsoft.com/office/drawing/2014/main" val="20002"/>
                    </a:ext>
                  </a:extLst>
                </a:gridCol>
                <a:gridCol w="808732">
                  <a:extLst>
                    <a:ext uri="{9D8B030D-6E8A-4147-A177-3AD203B41FA5}">
                      <a16:colId xmlns:a16="http://schemas.microsoft.com/office/drawing/2014/main" val="20003"/>
                    </a:ext>
                  </a:extLst>
                </a:gridCol>
                <a:gridCol w="808732">
                  <a:extLst>
                    <a:ext uri="{9D8B030D-6E8A-4147-A177-3AD203B41FA5}">
                      <a16:colId xmlns:a16="http://schemas.microsoft.com/office/drawing/2014/main" val="20004"/>
                    </a:ext>
                  </a:extLst>
                </a:gridCol>
                <a:gridCol w="808732">
                  <a:extLst>
                    <a:ext uri="{9D8B030D-6E8A-4147-A177-3AD203B41FA5}">
                      <a16:colId xmlns:a16="http://schemas.microsoft.com/office/drawing/2014/main" val="20005"/>
                    </a:ext>
                  </a:extLst>
                </a:gridCol>
              </a:tblGrid>
              <a:tr h="351044">
                <a:tc>
                  <a:txBody>
                    <a:bodyPr/>
                    <a:lstStyle/>
                    <a:p>
                      <a:pPr algn="l" fontAlgn="ctr"/>
                      <a:r>
                        <a:rPr lang="tr-TR" sz="1800" b="1" i="0"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Genel</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Erkek</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Kız</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Kent</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Kır</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89175">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Zayıf</a:t>
                      </a:r>
                      <a:r>
                        <a:rPr lang="tr-TR" sz="1800" i="0" u="none" strike="noStrike" kern="1200" baseline="0" noProof="0" dirty="0">
                          <a:solidFill>
                            <a:schemeClr val="bg2">
                              <a:lumMod val="50000"/>
                            </a:schemeClr>
                          </a:solidFill>
                          <a:effectLst/>
                          <a:latin typeface="Calibri" pitchFamily="34" charset="0"/>
                          <a:ea typeface="+mn-ea"/>
                          <a:cs typeface="Calibri" pitchFamily="34" charset="0"/>
                        </a:rPr>
                        <a:t> + </a:t>
                      </a:r>
                      <a:r>
                        <a:rPr lang="tr-TR" sz="1800" i="0" u="none" strike="noStrike" kern="1200" noProof="0" dirty="0">
                          <a:solidFill>
                            <a:schemeClr val="bg2">
                              <a:lumMod val="50000"/>
                            </a:schemeClr>
                          </a:solidFill>
                          <a:effectLst/>
                          <a:latin typeface="Calibri" pitchFamily="34" charset="0"/>
                          <a:ea typeface="+mn-ea"/>
                          <a:cs typeface="Calibri" pitchFamily="34" charset="0"/>
                        </a:rPr>
                        <a:t>Normal</a:t>
                      </a:r>
                      <a:r>
                        <a:rPr lang="tr-TR" sz="1800" i="0" u="none" strike="noStrike" kern="1200" baseline="0" noProof="0" dirty="0">
                          <a:solidFill>
                            <a:schemeClr val="bg2">
                              <a:lumMod val="50000"/>
                            </a:schemeClr>
                          </a:solidFill>
                          <a:effectLst/>
                          <a:latin typeface="Calibri" pitchFamily="34" charset="0"/>
                          <a:ea typeface="+mn-ea"/>
                          <a:cs typeface="Calibri" pitchFamily="34" charset="0"/>
                        </a:rPr>
                        <a:t> kilolu</a:t>
                      </a:r>
                      <a:endParaRPr lang="tr-TR" sz="1800" i="0" u="none" strike="noStrike" kern="1200" noProof="0" dirty="0">
                        <a:solidFill>
                          <a:schemeClr val="bg2">
                            <a:lumMod val="50000"/>
                          </a:schemeClr>
                        </a:solidFill>
                        <a:effectLst/>
                        <a:latin typeface="Calibri" pitchFamily="34" charset="0"/>
                        <a:ea typeface="+mn-ea"/>
                        <a:cs typeface="Calibri" pitchFamily="34" charset="0"/>
                      </a:endParaRP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%59</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%55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%63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%58</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%65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9175">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%28</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%30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%28</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9175">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%13</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%13</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9175">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%41</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%45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%41</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1932829" y="5272454"/>
            <a:ext cx="6688658" cy="415498"/>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Manios Y. ve diğerleri, </a:t>
            </a:r>
            <a:r>
              <a:rPr lang="en-US" sz="1050" dirty="0">
                <a:solidFill>
                  <a:srgbClr val="808080">
                    <a:lumMod val="50000"/>
                  </a:srgbClr>
                </a:solidFill>
              </a:rPr>
              <a:t>Prevalence of obesity and body mass index correlates in a</a:t>
            </a:r>
            <a:r>
              <a:rPr lang="tr-TR" sz="1050" dirty="0">
                <a:solidFill>
                  <a:srgbClr val="808080">
                    <a:lumMod val="50000"/>
                  </a:srgbClr>
                </a:solidFill>
              </a:rPr>
              <a:t> </a:t>
            </a:r>
            <a:r>
              <a:rPr lang="en-US" sz="1050" dirty="0">
                <a:solidFill>
                  <a:srgbClr val="808080">
                    <a:lumMod val="50000"/>
                  </a:srgbClr>
                </a:solidFill>
              </a:rPr>
              <a:t>representative </a:t>
            </a:r>
            <a:endParaRPr lang="tr-TR" sz="1050" dirty="0">
              <a:solidFill>
                <a:srgbClr val="808080">
                  <a:lumMod val="50000"/>
                </a:srgbClr>
              </a:solidFill>
            </a:endParaRPr>
          </a:p>
          <a:p>
            <a:pPr fontAlgn="base">
              <a:spcBef>
                <a:spcPct val="0"/>
              </a:spcBef>
              <a:spcAft>
                <a:spcPct val="0"/>
              </a:spcAft>
            </a:pPr>
            <a:r>
              <a:rPr lang="en-US" sz="1050" dirty="0">
                <a:solidFill>
                  <a:srgbClr val="808080">
                    <a:lumMod val="50000"/>
                  </a:srgbClr>
                </a:solidFill>
              </a:rPr>
              <a:t>sample of Cretan school children</a:t>
            </a:r>
            <a:r>
              <a:rPr lang="tr-TR" sz="1050" dirty="0">
                <a:solidFill>
                  <a:srgbClr val="808080">
                    <a:lumMod val="50000"/>
                  </a:srgbClr>
                </a:solidFill>
              </a:rPr>
              <a:t>, International Journal Of Pediatric Obesity, 2011; 6 pp: 135-141 </a:t>
            </a:r>
          </a:p>
        </p:txBody>
      </p:sp>
    </p:spTree>
    <p:extLst>
      <p:ext uri="{BB962C8B-B14F-4D97-AF65-F5344CB8AC3E}">
        <p14:creationId xmlns:p14="http://schemas.microsoft.com/office/powerpoint/2010/main" val="2942171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44</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38545"/>
            <a:ext cx="8783314" cy="2362746"/>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5.Mallorca, Balear Adaları (İspanya):</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İspanya’ya ait Balear Adaları’nın merkezi Mallorca Adası’nda 2014-2015 yıllarında 10-16 yaş grubunda toplam 3.164 çocuk (n=691, 10-11 yaş) ve ergenle (n=2.473, 12-16 yaş) görüşülmüştür. Araştırma  sonuçları 10-16 yaş grubu çocuk ve ergenlerde ciddi anlamda «fazla kilo ve obezite sorunu» olduğunu ortaya koymaktadır. Aşağıdaki tabloda 12-15 yaş grubu çocuk ve ergenlere ilişkin bulgular özetlenmektedir. Çalışma, ayrıca aşağıdaki tüm yaşlarda kızlardaki fazla kilolu ve obez oranlarının erkeklere göre belirgin biçimde düşük olduğuna da işaret etmektedir. </a:t>
            </a:r>
          </a:p>
        </p:txBody>
      </p:sp>
      <p:graphicFrame>
        <p:nvGraphicFramePr>
          <p:cNvPr id="5" name="Table 4"/>
          <p:cNvGraphicFramePr>
            <a:graphicFrameLocks noGrp="1"/>
          </p:cNvGraphicFramePr>
          <p:nvPr>
            <p:extLst>
              <p:ext uri="{D42A27DB-BD31-4B8C-83A1-F6EECF244321}">
                <p14:modId xmlns:p14="http://schemas.microsoft.com/office/powerpoint/2010/main" val="1497545319"/>
              </p:ext>
            </p:extLst>
          </p:nvPr>
        </p:nvGraphicFramePr>
        <p:xfrm>
          <a:off x="1567571" y="3968498"/>
          <a:ext cx="6671377" cy="1341120"/>
        </p:xfrm>
        <a:graphic>
          <a:graphicData uri="http://schemas.openxmlformats.org/drawingml/2006/table">
            <a:tbl>
              <a:tblPr>
                <a:tableStyleId>{5C22544A-7EE6-4342-B048-85BDC9FD1C3A}</a:tableStyleId>
              </a:tblPr>
              <a:tblGrid>
                <a:gridCol w="2102467">
                  <a:extLst>
                    <a:ext uri="{9D8B030D-6E8A-4147-A177-3AD203B41FA5}">
                      <a16:colId xmlns:a16="http://schemas.microsoft.com/office/drawing/2014/main" val="20000"/>
                    </a:ext>
                  </a:extLst>
                </a:gridCol>
                <a:gridCol w="913782">
                  <a:extLst>
                    <a:ext uri="{9D8B030D-6E8A-4147-A177-3AD203B41FA5}">
                      <a16:colId xmlns:a16="http://schemas.microsoft.com/office/drawing/2014/main" val="20001"/>
                    </a:ext>
                  </a:extLst>
                </a:gridCol>
                <a:gridCol w="913782">
                  <a:extLst>
                    <a:ext uri="{9D8B030D-6E8A-4147-A177-3AD203B41FA5}">
                      <a16:colId xmlns:a16="http://schemas.microsoft.com/office/drawing/2014/main" val="20002"/>
                    </a:ext>
                  </a:extLst>
                </a:gridCol>
                <a:gridCol w="913782">
                  <a:extLst>
                    <a:ext uri="{9D8B030D-6E8A-4147-A177-3AD203B41FA5}">
                      <a16:colId xmlns:a16="http://schemas.microsoft.com/office/drawing/2014/main" val="20003"/>
                    </a:ext>
                  </a:extLst>
                </a:gridCol>
                <a:gridCol w="913782">
                  <a:extLst>
                    <a:ext uri="{9D8B030D-6E8A-4147-A177-3AD203B41FA5}">
                      <a16:colId xmlns:a16="http://schemas.microsoft.com/office/drawing/2014/main" val="20004"/>
                    </a:ext>
                  </a:extLst>
                </a:gridCol>
                <a:gridCol w="913782">
                  <a:extLst>
                    <a:ext uri="{9D8B030D-6E8A-4147-A177-3AD203B41FA5}">
                      <a16:colId xmlns:a16="http://schemas.microsoft.com/office/drawing/2014/main" val="20005"/>
                    </a:ext>
                  </a:extLst>
                </a:gridCol>
              </a:tblGrid>
              <a:tr h="342261">
                <a:tc>
                  <a:txBody>
                    <a:bodyPr/>
                    <a:lstStyle/>
                    <a:p>
                      <a:pPr algn="l" fontAlgn="ctr"/>
                      <a:r>
                        <a:rPr lang="tr-TR" sz="1800" b="1"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Genel</a:t>
                      </a:r>
                    </a:p>
                    <a:p>
                      <a:pPr algn="ctr" fontAlgn="ctr"/>
                      <a:r>
                        <a:rPr lang="tr-TR" sz="1400" b="1" u="none" strike="noStrike" kern="1200" noProof="0" dirty="0">
                          <a:solidFill>
                            <a:schemeClr val="bg1"/>
                          </a:solidFill>
                          <a:effectLst/>
                          <a:latin typeface="Calibri" pitchFamily="34" charset="0"/>
                          <a:ea typeface="+mn-ea"/>
                          <a:cs typeface="Calibri" pitchFamily="34" charset="0"/>
                        </a:rPr>
                        <a:t>(10-16 yaş)</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12 yaş</a:t>
                      </a:r>
                    </a:p>
                    <a:p>
                      <a:pPr algn="ctr" fontAlgn="ctr"/>
                      <a:r>
                        <a:rPr lang="tr-TR" sz="1400" b="1" u="none" strike="noStrike" kern="1200" noProof="0" dirty="0">
                          <a:solidFill>
                            <a:schemeClr val="bg1"/>
                          </a:solidFill>
                          <a:effectLst/>
                          <a:latin typeface="Calibri" pitchFamily="34" charset="0"/>
                          <a:ea typeface="+mn-ea"/>
                          <a:cs typeface="Calibri" pitchFamily="34" charset="0"/>
                        </a:rPr>
                        <a:t>(n=503)</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13 yaş</a:t>
                      </a:r>
                    </a:p>
                    <a:p>
                      <a:pPr algn="ctr" fontAlgn="ctr"/>
                      <a:r>
                        <a:rPr lang="tr-TR" sz="1400" b="1" u="none" strike="noStrike" kern="1200" noProof="0" dirty="0">
                          <a:solidFill>
                            <a:schemeClr val="bg1"/>
                          </a:solidFill>
                          <a:effectLst/>
                          <a:latin typeface="Calibri" pitchFamily="34" charset="0"/>
                          <a:ea typeface="+mn-ea"/>
                          <a:cs typeface="Calibri" pitchFamily="34" charset="0"/>
                        </a:rPr>
                        <a:t>(n=594)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14 yaş</a:t>
                      </a:r>
                    </a:p>
                    <a:p>
                      <a:pPr algn="ctr" fontAlgn="ctr"/>
                      <a:r>
                        <a:rPr lang="tr-TR" sz="1400" b="1" u="none" strike="noStrike" kern="1200" noProof="0" dirty="0">
                          <a:solidFill>
                            <a:schemeClr val="bg1"/>
                          </a:solidFill>
                          <a:effectLst/>
                          <a:latin typeface="Calibri" pitchFamily="34" charset="0"/>
                          <a:ea typeface="+mn-ea"/>
                          <a:cs typeface="Calibri" pitchFamily="34" charset="0"/>
                        </a:rPr>
                        <a:t>(n=619)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u="none" strike="noStrike" kern="1200" noProof="0" dirty="0">
                          <a:solidFill>
                            <a:schemeClr val="bg1"/>
                          </a:solidFill>
                          <a:effectLst/>
                          <a:latin typeface="Calibri" pitchFamily="34" charset="0"/>
                          <a:ea typeface="+mn-ea"/>
                          <a:cs typeface="Calibri" pitchFamily="34" charset="0"/>
                        </a:rPr>
                        <a:t>15 yaş</a:t>
                      </a:r>
                    </a:p>
                    <a:p>
                      <a:pPr algn="ctr" fontAlgn="ctr"/>
                      <a:r>
                        <a:rPr lang="tr-TR" sz="1400" b="1" u="none" strike="noStrike" kern="1200" noProof="0" dirty="0">
                          <a:solidFill>
                            <a:schemeClr val="bg1"/>
                          </a:solidFill>
                          <a:effectLst/>
                          <a:latin typeface="Calibri" pitchFamily="34" charset="0"/>
                          <a:ea typeface="+mn-ea"/>
                          <a:cs typeface="Calibri" pitchFamily="34" charset="0"/>
                        </a:rPr>
                        <a:t>(n=575)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%22.3</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%22.9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%23.7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%26.4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%19.2</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%27.4</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%15.8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%10.3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%12.2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%41.5</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%50.3</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%39.9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%34.0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%38.6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1492717" y="5375660"/>
            <a:ext cx="6710759" cy="415498"/>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Muntaner-Mas A. ve diğerleri, </a:t>
            </a:r>
            <a:r>
              <a:rPr lang="en-US" sz="1050" dirty="0">
                <a:solidFill>
                  <a:srgbClr val="808080">
                    <a:lumMod val="50000"/>
                  </a:srgbClr>
                </a:solidFill>
              </a:rPr>
              <a:t>Obesity and physical activity patterns among Balearic Islands children and adolescents: a cross-sectional study</a:t>
            </a:r>
            <a:r>
              <a:rPr lang="tr-TR" sz="1050" dirty="0">
                <a:solidFill>
                  <a:srgbClr val="808080">
                    <a:lumMod val="50000"/>
                  </a:srgbClr>
                </a:solidFill>
              </a:rPr>
              <a:t>,Journal of Human Sport and Exercice, 12 (2), 2017, pp.333-348</a:t>
            </a:r>
          </a:p>
        </p:txBody>
      </p:sp>
    </p:spTree>
    <p:extLst>
      <p:ext uri="{BB962C8B-B14F-4D97-AF65-F5344CB8AC3E}">
        <p14:creationId xmlns:p14="http://schemas.microsoft.com/office/powerpoint/2010/main" val="2926394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45</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64423"/>
            <a:ext cx="8783314" cy="2362746"/>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6.Malta:</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Dünya Sağlık Örgütü’nün öncülüğünde 42 ülkede gerçekleştirilmiş olan «</a:t>
            </a:r>
            <a:r>
              <a:rPr lang="tr-TR" sz="1700" b="1" noProof="1">
                <a:solidFill>
                  <a:srgbClr val="808080"/>
                </a:solidFill>
                <a:latin typeface="Calibri" panose="020F0502020204030204" pitchFamily="34" charset="0"/>
                <a:cs typeface="Arial" charset="0"/>
              </a:rPr>
              <a:t>Okul Çağındaki Çocukların Sağlık Davranışları- Health Behaviour In School-Aged Children (HBSC)»</a:t>
            </a:r>
            <a:r>
              <a:rPr lang="tr-TR" sz="1700" noProof="1">
                <a:solidFill>
                  <a:srgbClr val="808080"/>
                </a:solidFill>
                <a:latin typeface="Calibri" panose="020F0502020204030204" pitchFamily="34" charset="0"/>
                <a:cs typeface="Arial" charset="0"/>
              </a:rPr>
              <a:t> araştırmasının Malta ayağında  11, 13 ve 15 yaşındaki toplam 2.265 çocuk kapsanmıştır. Saha çalışması Mart 2014 ayı içerisinde tamamlanmıştır. Çalışma sonuçlarına göre, 42 ülke arasında en yüksek fazla kilolu ve obez çocuk oranı Malta’dadır. Tabloda aynı çalışmanın 2010 yılında ulaşılan sonuçları da yer almaktadır. 11 yaş hariç diğer 2 yaş grubu çocuklarda fazla kilolu ve obez oranlarında artış olduğu görülmektedir. </a:t>
            </a:r>
          </a:p>
        </p:txBody>
      </p:sp>
      <p:graphicFrame>
        <p:nvGraphicFramePr>
          <p:cNvPr id="5" name="Table 4"/>
          <p:cNvGraphicFramePr>
            <a:graphicFrameLocks noGrp="1"/>
          </p:cNvGraphicFramePr>
          <p:nvPr>
            <p:extLst>
              <p:ext uri="{D42A27DB-BD31-4B8C-83A1-F6EECF244321}">
                <p14:modId xmlns:p14="http://schemas.microsoft.com/office/powerpoint/2010/main" val="1643733264"/>
              </p:ext>
            </p:extLst>
          </p:nvPr>
        </p:nvGraphicFramePr>
        <p:xfrm>
          <a:off x="326600" y="4219303"/>
          <a:ext cx="9222350" cy="1297064"/>
        </p:xfrm>
        <a:graphic>
          <a:graphicData uri="http://schemas.openxmlformats.org/drawingml/2006/table">
            <a:tbl>
              <a:tblPr>
                <a:tableStyleId>{5C22544A-7EE6-4342-B048-85BDC9FD1C3A}</a:tableStyleId>
              </a:tblPr>
              <a:tblGrid>
                <a:gridCol w="2143382">
                  <a:extLst>
                    <a:ext uri="{9D8B030D-6E8A-4147-A177-3AD203B41FA5}">
                      <a16:colId xmlns:a16="http://schemas.microsoft.com/office/drawing/2014/main" val="20000"/>
                    </a:ext>
                  </a:extLst>
                </a:gridCol>
                <a:gridCol w="589914">
                  <a:extLst>
                    <a:ext uri="{9D8B030D-6E8A-4147-A177-3AD203B41FA5}">
                      <a16:colId xmlns:a16="http://schemas.microsoft.com/office/drawing/2014/main" val="20001"/>
                    </a:ext>
                  </a:extLst>
                </a:gridCol>
                <a:gridCol w="589914">
                  <a:extLst>
                    <a:ext uri="{9D8B030D-6E8A-4147-A177-3AD203B41FA5}">
                      <a16:colId xmlns:a16="http://schemas.microsoft.com/office/drawing/2014/main" val="20002"/>
                    </a:ext>
                  </a:extLst>
                </a:gridCol>
                <a:gridCol w="589914">
                  <a:extLst>
                    <a:ext uri="{9D8B030D-6E8A-4147-A177-3AD203B41FA5}">
                      <a16:colId xmlns:a16="http://schemas.microsoft.com/office/drawing/2014/main" val="20003"/>
                    </a:ext>
                  </a:extLst>
                </a:gridCol>
                <a:gridCol w="589914">
                  <a:extLst>
                    <a:ext uri="{9D8B030D-6E8A-4147-A177-3AD203B41FA5}">
                      <a16:colId xmlns:a16="http://schemas.microsoft.com/office/drawing/2014/main" val="20004"/>
                    </a:ext>
                  </a:extLst>
                </a:gridCol>
                <a:gridCol w="589914">
                  <a:extLst>
                    <a:ext uri="{9D8B030D-6E8A-4147-A177-3AD203B41FA5}">
                      <a16:colId xmlns:a16="http://schemas.microsoft.com/office/drawing/2014/main" val="20005"/>
                    </a:ext>
                  </a:extLst>
                </a:gridCol>
                <a:gridCol w="589914">
                  <a:extLst>
                    <a:ext uri="{9D8B030D-6E8A-4147-A177-3AD203B41FA5}">
                      <a16:colId xmlns:a16="http://schemas.microsoft.com/office/drawing/2014/main" val="20006"/>
                    </a:ext>
                  </a:extLst>
                </a:gridCol>
                <a:gridCol w="589914">
                  <a:extLst>
                    <a:ext uri="{9D8B030D-6E8A-4147-A177-3AD203B41FA5}">
                      <a16:colId xmlns:a16="http://schemas.microsoft.com/office/drawing/2014/main" val="20007"/>
                    </a:ext>
                  </a:extLst>
                </a:gridCol>
                <a:gridCol w="589914">
                  <a:extLst>
                    <a:ext uri="{9D8B030D-6E8A-4147-A177-3AD203B41FA5}">
                      <a16:colId xmlns:a16="http://schemas.microsoft.com/office/drawing/2014/main" val="20008"/>
                    </a:ext>
                  </a:extLst>
                </a:gridCol>
                <a:gridCol w="589914">
                  <a:extLst>
                    <a:ext uri="{9D8B030D-6E8A-4147-A177-3AD203B41FA5}">
                      <a16:colId xmlns:a16="http://schemas.microsoft.com/office/drawing/2014/main" val="20009"/>
                    </a:ext>
                  </a:extLst>
                </a:gridCol>
                <a:gridCol w="589914">
                  <a:extLst>
                    <a:ext uri="{9D8B030D-6E8A-4147-A177-3AD203B41FA5}">
                      <a16:colId xmlns:a16="http://schemas.microsoft.com/office/drawing/2014/main" val="20010"/>
                    </a:ext>
                  </a:extLst>
                </a:gridCol>
                <a:gridCol w="589914">
                  <a:extLst>
                    <a:ext uri="{9D8B030D-6E8A-4147-A177-3AD203B41FA5}">
                      <a16:colId xmlns:a16="http://schemas.microsoft.com/office/drawing/2014/main" val="20011"/>
                    </a:ext>
                  </a:extLst>
                </a:gridCol>
                <a:gridCol w="589914">
                  <a:extLst>
                    <a:ext uri="{9D8B030D-6E8A-4147-A177-3AD203B41FA5}">
                      <a16:colId xmlns:a16="http://schemas.microsoft.com/office/drawing/2014/main" val="20012"/>
                    </a:ext>
                  </a:extLst>
                </a:gridCol>
              </a:tblGrid>
              <a:tr h="240554">
                <a:tc rowSpan="2">
                  <a:txBody>
                    <a:bodyPr/>
                    <a:lstStyle/>
                    <a:p>
                      <a:pPr algn="l" fontAlgn="ctr"/>
                      <a:endParaRPr lang="tr-TR" sz="1800" b="1" i="0" u="none" strike="noStrike" kern="1200" noProof="0" dirty="0">
                        <a:solidFill>
                          <a:schemeClr val="bg1"/>
                        </a:solidFill>
                        <a:effectLst/>
                        <a:latin typeface="Calibri" pitchFamily="34" charset="0"/>
                        <a:ea typeface="+mn-ea"/>
                        <a:cs typeface="Calibri" pitchFamily="34" charset="0"/>
                      </a:endParaRP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gridSpan="4">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11 yaş</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hMerge="1">
                  <a:txBody>
                    <a:bodyPr/>
                    <a:lstStyle/>
                    <a:p>
                      <a:pPr algn="ctr" fontAlgn="ctr"/>
                      <a:endParaRPr lang="tr-TR" sz="1800" b="1" u="none" strike="noStrike" kern="1200" noProof="0" dirty="0">
                        <a:solidFill>
                          <a:schemeClr val="bg1"/>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hMerge="1">
                  <a:txBody>
                    <a:bodyPr/>
                    <a:lstStyle/>
                    <a:p>
                      <a:endParaRPr lang="tr-TR"/>
                    </a:p>
                  </a:txBody>
                  <a:tcPr/>
                </a:tc>
                <a:tc gridSpan="4">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13 yaş</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hMerge="1">
                  <a:txBody>
                    <a:bodyPr/>
                    <a:lstStyle/>
                    <a:p>
                      <a:pPr algn="ctr" fontAlgn="ctr"/>
                      <a:endParaRPr lang="tr-TR" sz="1800" b="1" u="none" strike="noStrike" kern="1200" noProof="0" dirty="0">
                        <a:solidFill>
                          <a:schemeClr val="bg1"/>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hMerge="1">
                  <a:txBody>
                    <a:bodyPr/>
                    <a:lstStyle/>
                    <a:p>
                      <a:endParaRPr lang="tr-TR"/>
                    </a:p>
                  </a:txBody>
                  <a:tcPr/>
                </a:tc>
                <a:tc gridSpan="4">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15 yaş</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hMerge="1">
                  <a:txBody>
                    <a:bodyPr/>
                    <a:lstStyle/>
                    <a:p>
                      <a:pPr algn="ctr" fontAlgn="ctr"/>
                      <a:endParaRPr lang="tr-TR" sz="1800" b="1" u="none" strike="noStrike" kern="1200" noProof="0" dirty="0">
                        <a:solidFill>
                          <a:schemeClr val="bg1"/>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hMerge="1">
                  <a:txBody>
                    <a:bodyPr/>
                    <a:lstStyle/>
                    <a:p>
                      <a:endParaRPr lang="tr-TR"/>
                    </a:p>
                  </a:txBody>
                  <a:tcPr/>
                </a:tc>
                <a:extLst>
                  <a:ext uri="{0D108BD9-81ED-4DB2-BD59-A6C34878D82A}">
                    <a16:rowId xmlns:a16="http://schemas.microsoft.com/office/drawing/2014/main" val="10000"/>
                  </a:ext>
                </a:extLst>
              </a:tr>
              <a:tr h="243285">
                <a:tc vMerge="1">
                  <a:txBody>
                    <a:bodyPr/>
                    <a:lstStyle/>
                    <a:p>
                      <a:pPr algn="l" fontAlgn="ctr"/>
                      <a:endParaRPr lang="tr-TR" sz="1800" b="1" u="none" strike="noStrike" kern="1200" noProof="0" dirty="0">
                        <a:solidFill>
                          <a:schemeClr val="bg1"/>
                        </a:solidFill>
                        <a:effectLst/>
                        <a:latin typeface="Calibri" pitchFamily="34" charset="0"/>
                        <a:ea typeface="+mn-ea"/>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4F4F"/>
                    </a:solidFill>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tc gridSpan="2">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2014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hMerge="1">
                  <a:txBody>
                    <a:bodyPr/>
                    <a:lstStyle/>
                    <a:p>
                      <a:endParaRPr lang="tr-TR"/>
                    </a:p>
                  </a:txBody>
                  <a:tcPr/>
                </a:tc>
                <a:extLst>
                  <a:ext uri="{0D108BD9-81ED-4DB2-BD59-A6C34878D82A}">
                    <a16:rowId xmlns:a16="http://schemas.microsoft.com/office/drawing/2014/main" val="10001"/>
                  </a:ext>
                </a:extLst>
              </a:tr>
              <a:tr h="366592">
                <a:tc>
                  <a:txBody>
                    <a:bodyPr/>
                    <a:lstStyle/>
                    <a:p>
                      <a:pPr algn="l" fontAlgn="ctr"/>
                      <a:endParaRPr lang="tr-TR" sz="1800" i="0" u="none" strike="noStrike" kern="1200" noProof="0" dirty="0">
                        <a:solidFill>
                          <a:schemeClr val="bg2">
                            <a:lumMod val="50000"/>
                          </a:schemeClr>
                        </a:solidFill>
                        <a:effectLst/>
                        <a:latin typeface="Calibri" pitchFamily="34" charset="0"/>
                        <a:ea typeface="+mn-ea"/>
                        <a:cs typeface="Calibri" pitchFamily="34" charset="0"/>
                      </a:endParaRP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K</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6592">
                <a:tc>
                  <a:txBody>
                    <a:bodyPr/>
                    <a:lstStyle/>
                    <a:p>
                      <a:pPr algn="l" fontAlgn="ctr"/>
                      <a:r>
                        <a:rPr lang="tr-TR" sz="1800" b="1"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%26</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%38</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%29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%23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%26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213539" y="5643520"/>
            <a:ext cx="8487307" cy="415498"/>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WHO, «</a:t>
            </a:r>
            <a:r>
              <a:rPr lang="en-US" sz="1050" dirty="0">
                <a:solidFill>
                  <a:srgbClr val="808080">
                    <a:lumMod val="50000"/>
                  </a:srgbClr>
                </a:solidFill>
              </a:rPr>
              <a:t>Growing up unequal:</a:t>
            </a:r>
            <a:r>
              <a:rPr lang="tr-TR" sz="1050" dirty="0">
                <a:solidFill>
                  <a:srgbClr val="808080">
                    <a:lumMod val="50000"/>
                  </a:srgbClr>
                </a:solidFill>
              </a:rPr>
              <a:t> </a:t>
            </a:r>
            <a:r>
              <a:rPr lang="en-US" sz="1050" dirty="0">
                <a:solidFill>
                  <a:srgbClr val="808080">
                    <a:lumMod val="50000"/>
                  </a:srgbClr>
                </a:solidFill>
              </a:rPr>
              <a:t>gender and socioeconomic</a:t>
            </a:r>
            <a:r>
              <a:rPr lang="tr-TR" sz="1050" dirty="0">
                <a:solidFill>
                  <a:srgbClr val="808080">
                    <a:lumMod val="50000"/>
                  </a:srgbClr>
                </a:solidFill>
              </a:rPr>
              <a:t> </a:t>
            </a:r>
            <a:r>
              <a:rPr lang="en-US" sz="1050" dirty="0">
                <a:solidFill>
                  <a:srgbClr val="808080">
                    <a:lumMod val="50000"/>
                  </a:srgbClr>
                </a:solidFill>
              </a:rPr>
              <a:t>differences in young people’s</a:t>
            </a:r>
            <a:r>
              <a:rPr lang="tr-TR" sz="1050" dirty="0">
                <a:solidFill>
                  <a:srgbClr val="808080">
                    <a:lumMod val="50000"/>
                  </a:srgbClr>
                </a:solidFill>
              </a:rPr>
              <a:t> </a:t>
            </a:r>
            <a:r>
              <a:rPr lang="en-US" sz="1050" dirty="0">
                <a:solidFill>
                  <a:srgbClr val="808080">
                    <a:lumMod val="50000"/>
                  </a:srgbClr>
                </a:solidFill>
              </a:rPr>
              <a:t>health and well-being</a:t>
            </a:r>
            <a:r>
              <a:rPr lang="tr-TR" sz="1050" dirty="0">
                <a:solidFill>
                  <a:srgbClr val="808080">
                    <a:lumMod val="50000"/>
                  </a:srgbClr>
                </a:solidFill>
              </a:rPr>
              <a:t>», Health Behaviour In School-Aged Children (HBSC) Study: Interntional Report From The 2013/2014 Survey</a:t>
            </a:r>
          </a:p>
        </p:txBody>
      </p:sp>
    </p:spTree>
    <p:extLst>
      <p:ext uri="{BB962C8B-B14F-4D97-AF65-F5344CB8AC3E}">
        <p14:creationId xmlns:p14="http://schemas.microsoft.com/office/powerpoint/2010/main" val="687968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46</a:t>
            </a:fld>
            <a:endParaRPr lang="en-US">
              <a:solidFill>
                <a:srgbClr val="FFFFFF"/>
              </a:solidFill>
            </a:endParaRPr>
          </a:p>
        </p:txBody>
      </p:sp>
      <p:sp>
        <p:nvSpPr>
          <p:cNvPr id="3" name="Text Box 4"/>
          <p:cNvSpPr txBox="1">
            <a:spLocks noChangeArrowheads="1"/>
          </p:cNvSpPr>
          <p:nvPr/>
        </p:nvSpPr>
        <p:spPr bwMode="auto">
          <a:xfrm>
            <a:off x="1371221" y="516155"/>
            <a:ext cx="6300699" cy="348813"/>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Benzer Coğrafyalarda Yapılmış Çalışmalar</a:t>
            </a:r>
            <a:endParaRPr lang="tr-TR" sz="1200" b="1" noProof="1">
              <a:solidFill>
                <a:srgbClr val="FFFFFF"/>
              </a:solidFill>
              <a:latin typeface="Calibri" pitchFamily="34" charset="0"/>
            </a:endParaRPr>
          </a:p>
        </p:txBody>
      </p:sp>
      <p:sp>
        <p:nvSpPr>
          <p:cNvPr id="7" name="Subtitle 4"/>
          <p:cNvSpPr>
            <a:spLocks/>
          </p:cNvSpPr>
          <p:nvPr/>
        </p:nvSpPr>
        <p:spPr bwMode="auto">
          <a:xfrm>
            <a:off x="454173" y="1498927"/>
            <a:ext cx="8783314" cy="1592038"/>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7. Azor Adaları (Portekiz):</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2008 yılında 15-18 yaş grubu 1.203’ü kız, 921’i erkek toplam  2.124 ergenin katılımıyla gerçekleştirilen bu çalışmanın sonuçlarına göre, Azor Adaları’nda 15-18  yaş grubundaki her 3 ergenden 1’i fazla kilolu veya obezdir.  </a:t>
            </a:r>
          </a:p>
        </p:txBody>
      </p:sp>
      <p:graphicFrame>
        <p:nvGraphicFramePr>
          <p:cNvPr id="5" name="Table 4"/>
          <p:cNvGraphicFramePr>
            <a:graphicFrameLocks noGrp="1"/>
          </p:cNvGraphicFramePr>
          <p:nvPr>
            <p:extLst>
              <p:ext uri="{D42A27DB-BD31-4B8C-83A1-F6EECF244321}">
                <p14:modId xmlns:p14="http://schemas.microsoft.com/office/powerpoint/2010/main" val="1344570351"/>
              </p:ext>
            </p:extLst>
          </p:nvPr>
        </p:nvGraphicFramePr>
        <p:xfrm>
          <a:off x="1438068" y="3406797"/>
          <a:ext cx="6233853" cy="1341120"/>
        </p:xfrm>
        <a:graphic>
          <a:graphicData uri="http://schemas.openxmlformats.org/drawingml/2006/table">
            <a:tbl>
              <a:tblPr>
                <a:tableStyleId>{5C22544A-7EE6-4342-B048-85BDC9FD1C3A}</a:tableStyleId>
              </a:tblPr>
              <a:tblGrid>
                <a:gridCol w="2598357">
                  <a:extLst>
                    <a:ext uri="{9D8B030D-6E8A-4147-A177-3AD203B41FA5}">
                      <a16:colId xmlns:a16="http://schemas.microsoft.com/office/drawing/2014/main" val="20000"/>
                    </a:ext>
                  </a:extLst>
                </a:gridCol>
                <a:gridCol w="1211832">
                  <a:extLst>
                    <a:ext uri="{9D8B030D-6E8A-4147-A177-3AD203B41FA5}">
                      <a16:colId xmlns:a16="http://schemas.microsoft.com/office/drawing/2014/main" val="20001"/>
                    </a:ext>
                  </a:extLst>
                </a:gridCol>
                <a:gridCol w="1211832">
                  <a:extLst>
                    <a:ext uri="{9D8B030D-6E8A-4147-A177-3AD203B41FA5}">
                      <a16:colId xmlns:a16="http://schemas.microsoft.com/office/drawing/2014/main" val="20002"/>
                    </a:ext>
                  </a:extLst>
                </a:gridCol>
                <a:gridCol w="1211832">
                  <a:extLst>
                    <a:ext uri="{9D8B030D-6E8A-4147-A177-3AD203B41FA5}">
                      <a16:colId xmlns:a16="http://schemas.microsoft.com/office/drawing/2014/main" val="20003"/>
                    </a:ext>
                  </a:extLst>
                </a:gridCol>
              </a:tblGrid>
              <a:tr h="342261">
                <a:tc>
                  <a:txBody>
                    <a:bodyPr/>
                    <a:lstStyle/>
                    <a:p>
                      <a:pPr algn="l" fontAlgn="ctr"/>
                      <a:r>
                        <a:rPr lang="tr-TR" sz="1800" b="1" i="0" u="none" strike="noStrike" kern="1200" noProof="0" dirty="0">
                          <a:solidFill>
                            <a:schemeClr val="bg1"/>
                          </a:solidFill>
                          <a:effectLst/>
                          <a:latin typeface="Calibri" pitchFamily="34" charset="0"/>
                          <a:ea typeface="+mn-ea"/>
                          <a:cs typeface="Calibri" pitchFamily="34" charset="0"/>
                        </a:rPr>
                        <a:t> </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Genel</a:t>
                      </a:r>
                    </a:p>
                    <a:p>
                      <a:pPr algn="ctr" fontAlgn="ctr"/>
                      <a:r>
                        <a:rPr lang="tr-TR" sz="1400" b="1" i="0" u="none" strike="noStrike" kern="1200" noProof="0" dirty="0">
                          <a:solidFill>
                            <a:schemeClr val="bg1"/>
                          </a:solidFill>
                          <a:effectLst/>
                          <a:latin typeface="Calibri" pitchFamily="34" charset="0"/>
                          <a:ea typeface="+mn-ea"/>
                          <a:cs typeface="Calibri" pitchFamily="34" charset="0"/>
                        </a:rPr>
                        <a:t>(15-18 yaş)</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Kız</a:t>
                      </a:r>
                    </a:p>
                    <a:p>
                      <a:pPr algn="ctr" fontAlgn="ctr"/>
                      <a:r>
                        <a:rPr lang="tr-TR" sz="1400" b="1" i="0" u="none" strike="noStrike" kern="1200" noProof="0" dirty="0">
                          <a:solidFill>
                            <a:schemeClr val="bg1"/>
                          </a:solidFill>
                          <a:effectLst/>
                          <a:latin typeface="Calibri" pitchFamily="34" charset="0"/>
                          <a:ea typeface="+mn-ea"/>
                          <a:cs typeface="Calibri" pitchFamily="34" charset="0"/>
                        </a:rPr>
                        <a:t>(n=1.203)</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800" b="1" i="0" u="none" strike="noStrike" kern="1200" noProof="0" dirty="0">
                          <a:solidFill>
                            <a:schemeClr val="bg1"/>
                          </a:solidFill>
                          <a:effectLst/>
                          <a:latin typeface="Calibri" pitchFamily="34" charset="0"/>
                          <a:ea typeface="+mn-ea"/>
                          <a:cs typeface="Calibri" pitchFamily="34" charset="0"/>
                        </a:rPr>
                        <a:t>Erkek</a:t>
                      </a:r>
                    </a:p>
                    <a:p>
                      <a:pPr algn="ctr" fontAlgn="ctr"/>
                      <a:r>
                        <a:rPr lang="tr-TR" sz="1400" b="1" i="0" u="none" strike="noStrike" kern="1200" noProof="0" dirty="0">
                          <a:solidFill>
                            <a:schemeClr val="bg1"/>
                          </a:solidFill>
                          <a:effectLst/>
                          <a:latin typeface="Calibri" pitchFamily="34" charset="0"/>
                          <a:ea typeface="+mn-ea"/>
                          <a:cs typeface="Calibri" pitchFamily="34" charset="0"/>
                        </a:rPr>
                        <a:t>(n=921)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Fazla Kilolu</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%23.2</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%24.9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%21.1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1800" i="0" u="none" strike="noStrike" kern="1200" noProof="0" dirty="0">
                          <a:solidFill>
                            <a:schemeClr val="bg2">
                              <a:lumMod val="50000"/>
                            </a:schemeClr>
                          </a:solidFill>
                          <a:effectLst/>
                          <a:latin typeface="Calibri" pitchFamily="34" charset="0"/>
                          <a:ea typeface="+mn-ea"/>
                          <a:cs typeface="Calibri" pitchFamily="34" charset="0"/>
                        </a:rPr>
                        <a:t>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chemeClr val="bg2">
                              <a:lumMod val="50000"/>
                            </a:schemeClr>
                          </a:solidFill>
                          <a:effectLst/>
                          <a:latin typeface="Calibri" pitchFamily="34" charset="0"/>
                          <a:ea typeface="+mn-ea"/>
                          <a:cs typeface="Calibri" pitchFamily="34" charset="0"/>
                        </a:rPr>
                        <a:t>%10.1</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%9.8</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chemeClr val="bg2">
                              <a:lumMod val="50000"/>
                            </a:schemeClr>
                          </a:solidFill>
                          <a:effectLst/>
                          <a:latin typeface="Calibri" pitchFamily="34" charset="0"/>
                          <a:ea typeface="+mn-ea"/>
                          <a:cs typeface="Calibri" pitchFamily="34" charset="0"/>
                        </a:rPr>
                        <a:t>%10.5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1800" i="0" u="none" strike="noStrike" kern="1200" noProof="0" dirty="0">
                          <a:solidFill>
                            <a:srgbClr val="FF6600"/>
                          </a:solidFill>
                          <a:effectLst/>
                          <a:latin typeface="Calibri" pitchFamily="34" charset="0"/>
                          <a:ea typeface="+mn-ea"/>
                          <a:cs typeface="Calibri" pitchFamily="34" charset="0"/>
                        </a:rPr>
                        <a:t>Fazla Kilolu + Obez</a:t>
                      </a:r>
                    </a:p>
                  </a:txBody>
                  <a:tcPr marL="72001" marR="72001"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b="1" i="0" u="none" strike="noStrike" kern="1200" noProof="0" dirty="0">
                          <a:solidFill>
                            <a:srgbClr val="FF6600"/>
                          </a:solidFill>
                          <a:effectLst/>
                          <a:latin typeface="Calibri" pitchFamily="34" charset="0"/>
                          <a:ea typeface="+mn-ea"/>
                          <a:cs typeface="Calibri" pitchFamily="34" charset="0"/>
                        </a:rPr>
                        <a:t>%33.3</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%34.7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800" i="0" u="none" strike="noStrike" kern="1200" noProof="0" dirty="0">
                          <a:solidFill>
                            <a:srgbClr val="FF6600"/>
                          </a:solidFill>
                          <a:effectLst/>
                          <a:latin typeface="Calibri" pitchFamily="34" charset="0"/>
                          <a:ea typeface="+mn-ea"/>
                          <a:cs typeface="Calibri" pitchFamily="34" charset="0"/>
                        </a:rPr>
                        <a:t>%31.6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1371221" y="4866208"/>
            <a:ext cx="6936758" cy="415498"/>
          </a:xfrm>
          <a:prstGeom prst="rect">
            <a:avLst/>
          </a:prstGeom>
          <a:noFill/>
        </p:spPr>
        <p:txBody>
          <a:bodyPr wrap="square" rtlCol="0">
            <a:spAutoFit/>
          </a:bodyPr>
          <a:lstStyle/>
          <a:p>
            <a:pPr fontAlgn="base">
              <a:spcBef>
                <a:spcPct val="0"/>
              </a:spcBef>
              <a:spcAft>
                <a:spcPct val="0"/>
              </a:spcAft>
            </a:pPr>
            <a:r>
              <a:rPr lang="tr-TR" sz="1050" dirty="0">
                <a:solidFill>
                  <a:srgbClr val="808080">
                    <a:lumMod val="50000"/>
                  </a:srgbClr>
                </a:solidFill>
              </a:rPr>
              <a:t>Kaynak: Santos R. ve diğerleri, </a:t>
            </a:r>
            <a:r>
              <a:rPr lang="en-US" sz="1050" dirty="0">
                <a:solidFill>
                  <a:srgbClr val="808080">
                    <a:lumMod val="50000"/>
                  </a:srgbClr>
                </a:solidFill>
              </a:rPr>
              <a:t>Prevalence of overweight and obesity in Azorean adolescents</a:t>
            </a:r>
            <a:r>
              <a:rPr lang="tr-TR" sz="1050" dirty="0">
                <a:solidFill>
                  <a:srgbClr val="808080">
                    <a:lumMod val="50000"/>
                  </a:srgbClr>
                </a:solidFill>
              </a:rPr>
              <a:t> </a:t>
            </a:r>
            <a:r>
              <a:rPr lang="en-US" sz="1050" dirty="0">
                <a:solidFill>
                  <a:srgbClr val="808080">
                    <a:lumMod val="50000"/>
                  </a:srgbClr>
                </a:solidFill>
              </a:rPr>
              <a:t>(Portugal)</a:t>
            </a:r>
            <a:r>
              <a:rPr lang="tr-TR" sz="1050" dirty="0">
                <a:solidFill>
                  <a:srgbClr val="808080">
                    <a:lumMod val="50000"/>
                  </a:srgbClr>
                </a:solidFill>
              </a:rPr>
              <a:t>, Journal </a:t>
            </a:r>
            <a:r>
              <a:rPr lang="tr-TR" sz="1050">
                <a:solidFill>
                  <a:srgbClr val="808080">
                    <a:lumMod val="50000"/>
                  </a:srgbClr>
                </a:solidFill>
              </a:rPr>
              <a:t>of Exercizce </a:t>
            </a:r>
            <a:r>
              <a:rPr lang="tr-TR" sz="1050" dirty="0">
                <a:solidFill>
                  <a:srgbClr val="808080">
                    <a:lumMod val="50000"/>
                  </a:srgbClr>
                </a:solidFill>
              </a:rPr>
              <a:t>in Health and Desease, 3 (3), 2012, pp: 194-199</a:t>
            </a:r>
          </a:p>
        </p:txBody>
      </p:sp>
    </p:spTree>
    <p:extLst>
      <p:ext uri="{BB962C8B-B14F-4D97-AF65-F5344CB8AC3E}">
        <p14:creationId xmlns:p14="http://schemas.microsoft.com/office/powerpoint/2010/main" val="391117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47</a:t>
            </a:fld>
            <a:endParaRPr lang="en-US">
              <a:solidFill>
                <a:srgbClr val="FFFFFF"/>
              </a:solidFill>
            </a:endParaRPr>
          </a:p>
        </p:txBody>
      </p:sp>
      <p:sp>
        <p:nvSpPr>
          <p:cNvPr id="3" name="Text Box 4"/>
          <p:cNvSpPr txBox="1">
            <a:spLocks noChangeArrowheads="1"/>
          </p:cNvSpPr>
          <p:nvPr/>
        </p:nvSpPr>
        <p:spPr bwMode="auto">
          <a:xfrm>
            <a:off x="1371218" y="424711"/>
            <a:ext cx="8596008" cy="605294"/>
          </a:xfrm>
          <a:prstGeom prst="rect">
            <a:avLst/>
          </a:prstGeom>
          <a:noFill/>
          <a:ln w="9525">
            <a:noFill/>
            <a:miter lim="800000"/>
            <a:headEnd/>
            <a:tailEnd/>
          </a:ln>
        </p:spPr>
        <p:txBody>
          <a:bodyPr wrap="none">
            <a:spAutoFit/>
          </a:bodyPr>
          <a:lstStyle/>
          <a:p>
            <a:pPr fontAlgn="base">
              <a:lnSpc>
                <a:spcPts val="2000"/>
              </a:lnSpc>
              <a:spcBef>
                <a:spcPct val="0"/>
              </a:spcBef>
              <a:spcAft>
                <a:spcPct val="0"/>
              </a:spcAft>
            </a:pPr>
            <a:r>
              <a:rPr lang="tr-TR" sz="2800" b="1" noProof="1">
                <a:solidFill>
                  <a:srgbClr val="FFFFFF"/>
                </a:solidFill>
                <a:latin typeface="Calibri" pitchFamily="34" charset="0"/>
              </a:rPr>
              <a:t>Kuzey Kıbrıs ve Benzer Coğrafyalarda Yapılmış Çalışmalar</a:t>
            </a:r>
          </a:p>
          <a:p>
            <a:pPr fontAlgn="base">
              <a:lnSpc>
                <a:spcPts val="2000"/>
              </a:lnSpc>
              <a:spcBef>
                <a:spcPct val="0"/>
              </a:spcBef>
              <a:spcAft>
                <a:spcPct val="0"/>
              </a:spcAft>
            </a:pPr>
            <a:r>
              <a:rPr lang="tr-TR" sz="2000" b="1" noProof="1">
                <a:solidFill>
                  <a:srgbClr val="FFFFFF"/>
                </a:solidFill>
                <a:latin typeface="Calibri" pitchFamily="34" charset="0"/>
              </a:rPr>
              <a:t>Özet Tablo</a:t>
            </a:r>
            <a:endParaRPr lang="tr-TR" sz="1050" b="1" noProof="1">
              <a:solidFill>
                <a:srgbClr val="FFFFFF"/>
              </a:solidFill>
              <a:latin typeface="Calibri" pitchFamily="34" charset="0"/>
            </a:endParaRPr>
          </a:p>
        </p:txBody>
      </p:sp>
      <p:sp>
        <p:nvSpPr>
          <p:cNvPr id="7" name="Subtitle 4"/>
          <p:cNvSpPr>
            <a:spLocks/>
          </p:cNvSpPr>
          <p:nvPr/>
        </p:nvSpPr>
        <p:spPr bwMode="auto">
          <a:xfrm>
            <a:off x="454175" y="1320982"/>
            <a:ext cx="8951084" cy="1252405"/>
          </a:xfrm>
          <a:prstGeom prst="rect">
            <a:avLst/>
          </a:prstGeom>
          <a:noFill/>
          <a:ln w="9525">
            <a:noFill/>
            <a:miter lim="800000"/>
            <a:headEnd/>
            <a:tailEnd/>
          </a:ln>
        </p:spPr>
        <p:txBody>
          <a:bodyPr/>
          <a:lstStyle/>
          <a:p>
            <a:pPr fontAlgn="base">
              <a:spcBef>
                <a:spcPts val="1000"/>
              </a:spcBef>
              <a:spcAft>
                <a:spcPct val="0"/>
              </a:spcAft>
              <a:buClr>
                <a:srgbClr val="FF6600"/>
              </a:buClr>
              <a:buSzPct val="120000"/>
            </a:pPr>
            <a:r>
              <a:rPr lang="tr-TR" sz="1700" b="1" u="sng" noProof="1">
                <a:solidFill>
                  <a:srgbClr val="FF6600"/>
                </a:solidFill>
                <a:latin typeface="Calibri" panose="020F0502020204030204" pitchFamily="34" charset="0"/>
                <a:cs typeface="Arial" charset="0"/>
              </a:rPr>
              <a:t>Özet Tablo:</a:t>
            </a:r>
          </a:p>
          <a:p>
            <a:pPr fontAlgn="base">
              <a:spcBef>
                <a:spcPts val="1000"/>
              </a:spcBef>
              <a:spcAft>
                <a:spcPct val="0"/>
              </a:spcAft>
              <a:buClr>
                <a:srgbClr val="FF6600"/>
              </a:buClr>
              <a:buSzPct val="120000"/>
            </a:pPr>
            <a:r>
              <a:rPr lang="tr-TR" sz="1700" noProof="1">
                <a:solidFill>
                  <a:srgbClr val="808080"/>
                </a:solidFill>
                <a:latin typeface="Calibri" panose="020F0502020204030204" pitchFamily="34" charset="0"/>
                <a:cs typeface="Arial" charset="0"/>
              </a:rPr>
              <a:t>Aşağıdaki tabloda önceki sayfalarda kısaca değinilmiş olan obezite çalışmalarının sonuçları bir araya getirilerek toplulaştırılmıştır. Böylelikle, yaş grupları bire bir örtüşmüyor olsa dahi çalışmalardan elde edilmiş sonuçlara bir arada bakmak mümkün olmaktadır.</a:t>
            </a:r>
          </a:p>
        </p:txBody>
      </p:sp>
      <p:graphicFrame>
        <p:nvGraphicFramePr>
          <p:cNvPr id="5" name="Table 4"/>
          <p:cNvGraphicFramePr>
            <a:graphicFrameLocks noGrp="1"/>
          </p:cNvGraphicFramePr>
          <p:nvPr>
            <p:extLst>
              <p:ext uri="{D42A27DB-BD31-4B8C-83A1-F6EECF244321}">
                <p14:modId xmlns:p14="http://schemas.microsoft.com/office/powerpoint/2010/main" val="2516879956"/>
              </p:ext>
            </p:extLst>
          </p:nvPr>
        </p:nvGraphicFramePr>
        <p:xfrm>
          <a:off x="693475" y="2674191"/>
          <a:ext cx="8659532" cy="3444240"/>
        </p:xfrm>
        <a:graphic>
          <a:graphicData uri="http://schemas.openxmlformats.org/drawingml/2006/table">
            <a:tbl>
              <a:tblPr>
                <a:tableStyleId>{5C22544A-7EE6-4342-B048-85BDC9FD1C3A}</a:tableStyleId>
              </a:tblPr>
              <a:tblGrid>
                <a:gridCol w="2474021">
                  <a:extLst>
                    <a:ext uri="{9D8B030D-6E8A-4147-A177-3AD203B41FA5}">
                      <a16:colId xmlns:a16="http://schemas.microsoft.com/office/drawing/2014/main" val="20000"/>
                    </a:ext>
                  </a:extLst>
                </a:gridCol>
                <a:gridCol w="1195997">
                  <a:extLst>
                    <a:ext uri="{9D8B030D-6E8A-4147-A177-3AD203B41FA5}">
                      <a16:colId xmlns:a16="http://schemas.microsoft.com/office/drawing/2014/main" val="20001"/>
                    </a:ext>
                  </a:extLst>
                </a:gridCol>
                <a:gridCol w="1111692">
                  <a:extLst>
                    <a:ext uri="{9D8B030D-6E8A-4147-A177-3AD203B41FA5}">
                      <a16:colId xmlns:a16="http://schemas.microsoft.com/office/drawing/2014/main" val="20002"/>
                    </a:ext>
                  </a:extLst>
                </a:gridCol>
                <a:gridCol w="1153844">
                  <a:extLst>
                    <a:ext uri="{9D8B030D-6E8A-4147-A177-3AD203B41FA5}">
                      <a16:colId xmlns:a16="http://schemas.microsoft.com/office/drawing/2014/main" val="20003"/>
                    </a:ext>
                  </a:extLst>
                </a:gridCol>
                <a:gridCol w="1361989">
                  <a:extLst>
                    <a:ext uri="{9D8B030D-6E8A-4147-A177-3AD203B41FA5}">
                      <a16:colId xmlns:a16="http://schemas.microsoft.com/office/drawing/2014/main" val="20004"/>
                    </a:ext>
                  </a:extLst>
                </a:gridCol>
                <a:gridCol w="1361989">
                  <a:extLst>
                    <a:ext uri="{9D8B030D-6E8A-4147-A177-3AD203B41FA5}">
                      <a16:colId xmlns:a16="http://schemas.microsoft.com/office/drawing/2014/main" val="20005"/>
                    </a:ext>
                  </a:extLst>
                </a:gridCol>
              </a:tblGrid>
              <a:tr h="242208">
                <a:tc>
                  <a:txBody>
                    <a:bodyPr/>
                    <a:lstStyle/>
                    <a:p>
                      <a:pPr algn="l" fontAlgn="ctr"/>
                      <a:r>
                        <a:rPr lang="tr-TR" sz="1800" b="1" i="0" u="none" strike="noStrike" kern="1200" noProof="0" dirty="0">
                          <a:solidFill>
                            <a:schemeClr val="bg1"/>
                          </a:solidFill>
                          <a:effectLst/>
                          <a:latin typeface="Calibri" pitchFamily="34" charset="0"/>
                          <a:ea typeface="+mn-ea"/>
                          <a:cs typeface="Calibri" pitchFamily="34" charset="0"/>
                        </a:rPr>
                        <a:t>Lokasyon</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r>
                        <a:rPr lang="tr-TR" sz="1400" b="1" i="0" u="none" strike="noStrike" kern="1200" noProof="0" dirty="0">
                          <a:solidFill>
                            <a:schemeClr val="bg1"/>
                          </a:solidFill>
                          <a:effectLst/>
                          <a:latin typeface="Calibri" pitchFamily="34" charset="0"/>
                          <a:ea typeface="+mn-ea"/>
                          <a:cs typeface="Calibri" pitchFamily="34" charset="0"/>
                        </a:rPr>
                        <a:t>Tarih</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400" b="1" i="0" u="none" strike="noStrike" kern="1200" noProof="0" dirty="0">
                          <a:solidFill>
                            <a:schemeClr val="bg1"/>
                          </a:solidFill>
                          <a:effectLst/>
                          <a:latin typeface="Calibri" pitchFamily="34" charset="0"/>
                          <a:ea typeface="+mn-ea"/>
                          <a:cs typeface="Calibri" pitchFamily="34" charset="0"/>
                        </a:rPr>
                        <a:t>Örneklem</a:t>
                      </a:r>
                      <a:r>
                        <a:rPr lang="tr-TR" sz="1400" b="1" i="0" u="none" strike="noStrike" kern="1200" baseline="0" noProof="0" dirty="0">
                          <a:solidFill>
                            <a:schemeClr val="bg1"/>
                          </a:solidFill>
                          <a:effectLst/>
                          <a:latin typeface="Calibri" pitchFamily="34" charset="0"/>
                          <a:ea typeface="+mn-ea"/>
                          <a:cs typeface="Calibri" pitchFamily="34" charset="0"/>
                        </a:rPr>
                        <a:t> </a:t>
                      </a:r>
                      <a:endParaRPr lang="tr-TR" sz="1400" b="1" i="0" u="none" strike="noStrike" kern="1200" noProof="0" dirty="0">
                        <a:solidFill>
                          <a:schemeClr val="bg1"/>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400" b="1" i="0" u="none" strike="noStrike" kern="1200" noProof="0" dirty="0">
                          <a:solidFill>
                            <a:schemeClr val="bg1"/>
                          </a:solidFill>
                          <a:effectLst/>
                          <a:latin typeface="Calibri" pitchFamily="34" charset="0"/>
                          <a:ea typeface="+mn-ea"/>
                          <a:cs typeface="Calibri" pitchFamily="34" charset="0"/>
                        </a:rPr>
                        <a:t>Yaş grubu</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50"/>
                    </a:solidFill>
                  </a:tcPr>
                </a:tc>
                <a:tc>
                  <a:txBody>
                    <a:bodyPr/>
                    <a:lstStyle/>
                    <a:p>
                      <a:pPr algn="ctr" fontAlgn="ctr"/>
                      <a:r>
                        <a:rPr lang="tr-TR" sz="1400" b="1" i="0" u="none" strike="noStrike" kern="1200" noProof="0" dirty="0">
                          <a:solidFill>
                            <a:schemeClr val="bg1"/>
                          </a:solidFill>
                          <a:effectLst/>
                          <a:latin typeface="Calibri" pitchFamily="34" charset="0"/>
                          <a:ea typeface="+mn-ea"/>
                          <a:cs typeface="Calibri" pitchFamily="34" charset="0"/>
                        </a:rPr>
                        <a:t>Fazla kilolu</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400" b="1" i="0" u="none" strike="noStrike" kern="1200" noProof="0" dirty="0">
                          <a:solidFill>
                            <a:schemeClr val="bg1"/>
                          </a:solidFill>
                          <a:effectLst/>
                          <a:latin typeface="Calibri" pitchFamily="34" charset="0"/>
                          <a:ea typeface="+mn-ea"/>
                          <a:cs typeface="Calibri" pitchFamily="34" charset="0"/>
                        </a:rPr>
                        <a:t>Obez</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Kuzey Kıbrıs</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896*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12-15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%14.8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%11.3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Kuzey Kıbrıs</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7832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12-15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%18.3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Kuzey Kıbrıs</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298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9-18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%18.6  </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%16.2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Kuzey Kıbrıs/ Gazimağusa</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300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10-11-12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%9.3  </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%29.0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Güney Kıbrıs</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2009-2010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500+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12-15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%17.2  </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%5.9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Sicilya</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2009-2010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915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11-13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%27.5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Sardunya</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3946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11-15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%14.9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%3.7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Girit</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2005-2006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481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10-12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Mallorca</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2014-2015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3.164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10-16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%22.3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%19.2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564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Malta**</a:t>
                      </a: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2014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2.265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11/13/15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gridSpan="2">
                  <a:txBody>
                    <a:bodyPr/>
                    <a:lstStyle/>
                    <a:p>
                      <a:pPr algn="ctr" fontAlgn="ctr"/>
                      <a:r>
                        <a:rPr lang="tr-TR" sz="1400" i="0" u="none" strike="noStrike" kern="1200" noProof="0" dirty="0">
                          <a:solidFill>
                            <a:schemeClr val="bg2">
                              <a:lumMod val="50000"/>
                            </a:schemeClr>
                          </a:solidFill>
                          <a:effectLst/>
                          <a:latin typeface="Calibri" pitchFamily="34" charset="0"/>
                          <a:ea typeface="+mn-ea"/>
                          <a:cs typeface="Calibri" pitchFamily="34" charset="0"/>
                        </a:rPr>
                        <a:t>11 y: K:</a:t>
                      </a:r>
                      <a:r>
                        <a:rPr lang="tr-TR" sz="1400" i="0" u="none" strike="noStrike" kern="1200" baseline="0" noProof="0" dirty="0">
                          <a:solidFill>
                            <a:schemeClr val="bg2">
                              <a:lumMod val="50000"/>
                            </a:schemeClr>
                          </a:solidFill>
                          <a:effectLst/>
                          <a:latin typeface="Calibri" pitchFamily="34" charset="0"/>
                          <a:ea typeface="+mn-ea"/>
                          <a:cs typeface="Calibri" pitchFamily="34" charset="0"/>
                        </a:rPr>
                        <a:t> %32  E: %38</a:t>
                      </a:r>
                    </a:p>
                    <a:p>
                      <a:pPr algn="ctr" fontAlgn="ctr"/>
                      <a:r>
                        <a:rPr lang="tr-TR" sz="1400" i="0" u="none" strike="noStrike" kern="1200" baseline="0" noProof="0" dirty="0">
                          <a:solidFill>
                            <a:schemeClr val="bg2">
                              <a:lumMod val="50000"/>
                            </a:schemeClr>
                          </a:solidFill>
                          <a:effectLst/>
                          <a:latin typeface="Calibri" pitchFamily="34" charset="0"/>
                          <a:ea typeface="+mn-ea"/>
                          <a:cs typeface="Calibri" pitchFamily="34" charset="0"/>
                        </a:rPr>
                        <a:t>13 y: K: %33  E: %36</a:t>
                      </a:r>
                    </a:p>
                    <a:p>
                      <a:pPr algn="ctr" fontAlgn="ctr"/>
                      <a:r>
                        <a:rPr lang="tr-TR" sz="1400" i="0" u="none" strike="noStrike" kern="1200" noProof="0" dirty="0">
                          <a:solidFill>
                            <a:schemeClr val="bg2">
                              <a:lumMod val="50000"/>
                            </a:schemeClr>
                          </a:solidFill>
                          <a:effectLst/>
                          <a:latin typeface="Calibri" pitchFamily="34" charset="0"/>
                          <a:ea typeface="+mn-ea"/>
                          <a:cs typeface="Calibri" pitchFamily="34" charset="0"/>
                        </a:rPr>
                        <a:t>15 y: K: %26 E: %34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hMerge="1">
                  <a:txBody>
                    <a:bodyPr/>
                    <a:lstStyle/>
                    <a:p>
                      <a:endParaRPr lang="tr-TR"/>
                    </a:p>
                  </a:txBody>
                  <a:tcPr/>
                </a:tc>
                <a:extLst>
                  <a:ext uri="{0D108BD9-81ED-4DB2-BD59-A6C34878D82A}">
                    <a16:rowId xmlns:a16="http://schemas.microsoft.com/office/drawing/2014/main" val="10010"/>
                  </a:ext>
                </a:extLst>
              </a:tr>
              <a:tr h="216023">
                <a:tc>
                  <a:txBody>
                    <a:bodyPr/>
                    <a:lstStyle/>
                    <a:p>
                      <a:pPr algn="l" fontAlgn="ctr"/>
                      <a:r>
                        <a:rPr lang="tr-TR" sz="1600" i="0" u="none" strike="noStrike" kern="1200" noProof="0" dirty="0">
                          <a:solidFill>
                            <a:schemeClr val="bg2">
                              <a:lumMod val="50000"/>
                            </a:schemeClr>
                          </a:solidFill>
                          <a:effectLst/>
                          <a:latin typeface="Calibri" pitchFamily="34" charset="0"/>
                          <a:ea typeface="+mn-ea"/>
                          <a:cs typeface="Calibri" pitchFamily="34" charset="0"/>
                        </a:rPr>
                        <a:t>Azor</a:t>
                      </a:r>
                      <a:r>
                        <a:rPr lang="tr-TR" sz="1600" i="0" u="none" strike="noStrike" kern="1200" baseline="0" noProof="0" dirty="0">
                          <a:solidFill>
                            <a:schemeClr val="bg2">
                              <a:lumMod val="50000"/>
                            </a:schemeClr>
                          </a:solidFill>
                          <a:effectLst/>
                          <a:latin typeface="Calibri" pitchFamily="34" charset="0"/>
                          <a:ea typeface="+mn-ea"/>
                          <a:cs typeface="Calibri" pitchFamily="34" charset="0"/>
                        </a:rPr>
                        <a:t> Adaları</a:t>
                      </a:r>
                      <a:endParaRPr lang="tr-TR" sz="1600" i="0" u="none" strike="noStrike" kern="1200" noProof="0" dirty="0">
                        <a:solidFill>
                          <a:schemeClr val="bg2">
                            <a:lumMod val="50000"/>
                          </a:schemeClr>
                        </a:solidFill>
                        <a:effectLst/>
                        <a:latin typeface="Calibri" pitchFamily="34" charset="0"/>
                        <a:ea typeface="+mn-ea"/>
                        <a:cs typeface="Calibri" pitchFamily="34" charset="0"/>
                      </a:endParaRPr>
                    </a:p>
                  </a:txBody>
                  <a:tcPr marL="72001" marR="72001"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2008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2.124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15-18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%23.2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ctr"/>
                      <a:r>
                        <a:rPr lang="tr-TR" sz="1600" i="0" u="none" strike="noStrike" kern="1200" noProof="0" dirty="0">
                          <a:solidFill>
                            <a:schemeClr val="bg2">
                              <a:lumMod val="50000"/>
                            </a:schemeClr>
                          </a:solidFill>
                          <a:effectLst/>
                          <a:latin typeface="Calibri" pitchFamily="34" charset="0"/>
                          <a:ea typeface="+mn-ea"/>
                          <a:cs typeface="Calibri" pitchFamily="34" charset="0"/>
                        </a:rPr>
                        <a:t>%10.1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6" name="TextBox 5"/>
          <p:cNvSpPr txBox="1"/>
          <p:nvPr/>
        </p:nvSpPr>
        <p:spPr>
          <a:xfrm>
            <a:off x="640081" y="6096568"/>
            <a:ext cx="8112035" cy="246221"/>
          </a:xfrm>
          <a:prstGeom prst="rect">
            <a:avLst/>
          </a:prstGeom>
          <a:noFill/>
        </p:spPr>
        <p:txBody>
          <a:bodyPr wrap="square" rtlCol="0">
            <a:spAutoFit/>
          </a:bodyPr>
          <a:lstStyle/>
          <a:p>
            <a:pPr fontAlgn="base">
              <a:spcBef>
                <a:spcPct val="0"/>
              </a:spcBef>
              <a:spcAft>
                <a:spcPct val="0"/>
              </a:spcAft>
            </a:pPr>
            <a:r>
              <a:rPr lang="tr-TR" sz="1000" dirty="0">
                <a:solidFill>
                  <a:srgbClr val="808080">
                    <a:lumMod val="50000"/>
                  </a:srgbClr>
                </a:solidFill>
              </a:rPr>
              <a:t>(*) 12-16 yaş grubu toplam örneklem büyüklüğüdür   (**) Fazla kilolu+obez oranlarının toplamıdır. Ayrıştırılmadan raporlanmıştır.</a:t>
            </a:r>
          </a:p>
        </p:txBody>
      </p:sp>
    </p:spTree>
    <p:extLst>
      <p:ext uri="{BB962C8B-B14F-4D97-AF65-F5344CB8AC3E}">
        <p14:creationId xmlns:p14="http://schemas.microsoft.com/office/powerpoint/2010/main" val="581196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395912" cy="2209800"/>
          </a:xfrm>
        </p:spPr>
        <p:txBody>
          <a:bodyPr>
            <a:normAutofit/>
          </a:bodyPr>
          <a:lstStyle/>
          <a:p>
            <a:r>
              <a:rPr lang="tr-TR" sz="3200" b="1" u="sng" dirty="0">
                <a:latin typeface="Arial" charset="0"/>
                <a:cs typeface="Arial" charset="0"/>
              </a:rPr>
              <a:t>Araştırma Bulguları</a:t>
            </a:r>
            <a:br>
              <a:rPr lang="tr-TR" sz="3200" b="1" u="sng" dirty="0">
                <a:latin typeface="Arial" charset="0"/>
                <a:cs typeface="Arial" charset="0"/>
              </a:rPr>
            </a:br>
            <a:r>
              <a:rPr lang="tr-TR" dirty="0">
                <a:latin typeface="Arial" charset="0"/>
                <a:cs typeface="Arial" charset="0"/>
              </a:rPr>
              <a:t>I. Fiziksel Ölçüm Sonuçları</a:t>
            </a:r>
            <a:endParaRPr lang="tr-TR" sz="3200" dirty="0">
              <a:latin typeface="Arial" charset="0"/>
              <a:cs typeface="Arial" charset="0"/>
            </a:endParaRP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981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49</a:t>
            </a:fld>
            <a:endParaRPr lang="en-US">
              <a:solidFill>
                <a:srgbClr val="FFFFFF"/>
              </a:solidFill>
            </a:endParaRPr>
          </a:p>
        </p:txBody>
      </p:sp>
      <p:sp>
        <p:nvSpPr>
          <p:cNvPr id="3" name="Text Box 4"/>
          <p:cNvSpPr txBox="1">
            <a:spLocks noChangeArrowheads="1"/>
          </p:cNvSpPr>
          <p:nvPr/>
        </p:nvSpPr>
        <p:spPr bwMode="auto">
          <a:xfrm>
            <a:off x="1414349" y="476467"/>
            <a:ext cx="2695225"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Fiziksel Ölçümler</a:t>
            </a:r>
            <a:endParaRPr lang="tr-TR" sz="1050" b="1" noProof="1">
              <a:solidFill>
                <a:srgbClr val="FFFFFF"/>
              </a:solidFill>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53373974"/>
              </p:ext>
            </p:extLst>
          </p:nvPr>
        </p:nvGraphicFramePr>
        <p:xfrm>
          <a:off x="124372" y="2039271"/>
          <a:ext cx="9606289" cy="2997092"/>
        </p:xfrm>
        <a:graphic>
          <a:graphicData uri="http://schemas.openxmlformats.org/drawingml/2006/table">
            <a:tbl>
              <a:tblPr>
                <a:tableStyleId>{5C22544A-7EE6-4342-B048-85BDC9FD1C3A}</a:tableStyleId>
              </a:tblPr>
              <a:tblGrid>
                <a:gridCol w="742878">
                  <a:extLst>
                    <a:ext uri="{9D8B030D-6E8A-4147-A177-3AD203B41FA5}">
                      <a16:colId xmlns:a16="http://schemas.microsoft.com/office/drawing/2014/main" val="20000"/>
                    </a:ext>
                  </a:extLst>
                </a:gridCol>
                <a:gridCol w="686109">
                  <a:extLst>
                    <a:ext uri="{9D8B030D-6E8A-4147-A177-3AD203B41FA5}">
                      <a16:colId xmlns:a16="http://schemas.microsoft.com/office/drawing/2014/main" val="20001"/>
                    </a:ext>
                  </a:extLst>
                </a:gridCol>
                <a:gridCol w="525596">
                  <a:extLst>
                    <a:ext uri="{9D8B030D-6E8A-4147-A177-3AD203B41FA5}">
                      <a16:colId xmlns:a16="http://schemas.microsoft.com/office/drawing/2014/main" val="20002"/>
                    </a:ext>
                  </a:extLst>
                </a:gridCol>
                <a:gridCol w="525596">
                  <a:extLst>
                    <a:ext uri="{9D8B030D-6E8A-4147-A177-3AD203B41FA5}">
                      <a16:colId xmlns:a16="http://schemas.microsoft.com/office/drawing/2014/main" val="20003"/>
                    </a:ext>
                  </a:extLst>
                </a:gridCol>
                <a:gridCol w="525596">
                  <a:extLst>
                    <a:ext uri="{9D8B030D-6E8A-4147-A177-3AD203B41FA5}">
                      <a16:colId xmlns:a16="http://schemas.microsoft.com/office/drawing/2014/main" val="20004"/>
                    </a:ext>
                  </a:extLst>
                </a:gridCol>
                <a:gridCol w="684818">
                  <a:extLst>
                    <a:ext uri="{9D8B030D-6E8A-4147-A177-3AD203B41FA5}">
                      <a16:colId xmlns:a16="http://schemas.microsoft.com/office/drawing/2014/main" val="20005"/>
                    </a:ext>
                  </a:extLst>
                </a:gridCol>
                <a:gridCol w="659736">
                  <a:extLst>
                    <a:ext uri="{9D8B030D-6E8A-4147-A177-3AD203B41FA5}">
                      <a16:colId xmlns:a16="http://schemas.microsoft.com/office/drawing/2014/main" val="20006"/>
                    </a:ext>
                  </a:extLst>
                </a:gridCol>
                <a:gridCol w="525596">
                  <a:extLst>
                    <a:ext uri="{9D8B030D-6E8A-4147-A177-3AD203B41FA5}">
                      <a16:colId xmlns:a16="http://schemas.microsoft.com/office/drawing/2014/main" val="20007"/>
                    </a:ext>
                  </a:extLst>
                </a:gridCol>
                <a:gridCol w="525596">
                  <a:extLst>
                    <a:ext uri="{9D8B030D-6E8A-4147-A177-3AD203B41FA5}">
                      <a16:colId xmlns:a16="http://schemas.microsoft.com/office/drawing/2014/main" val="20008"/>
                    </a:ext>
                  </a:extLst>
                </a:gridCol>
                <a:gridCol w="525596">
                  <a:extLst>
                    <a:ext uri="{9D8B030D-6E8A-4147-A177-3AD203B41FA5}">
                      <a16:colId xmlns:a16="http://schemas.microsoft.com/office/drawing/2014/main" val="20009"/>
                    </a:ext>
                  </a:extLst>
                </a:gridCol>
                <a:gridCol w="525596">
                  <a:extLst>
                    <a:ext uri="{9D8B030D-6E8A-4147-A177-3AD203B41FA5}">
                      <a16:colId xmlns:a16="http://schemas.microsoft.com/office/drawing/2014/main" val="20010"/>
                    </a:ext>
                  </a:extLst>
                </a:gridCol>
                <a:gridCol w="525596">
                  <a:extLst>
                    <a:ext uri="{9D8B030D-6E8A-4147-A177-3AD203B41FA5}">
                      <a16:colId xmlns:a16="http://schemas.microsoft.com/office/drawing/2014/main" val="20011"/>
                    </a:ext>
                  </a:extLst>
                </a:gridCol>
                <a:gridCol w="525596">
                  <a:extLst>
                    <a:ext uri="{9D8B030D-6E8A-4147-A177-3AD203B41FA5}">
                      <a16:colId xmlns:a16="http://schemas.microsoft.com/office/drawing/2014/main" val="20012"/>
                    </a:ext>
                  </a:extLst>
                </a:gridCol>
                <a:gridCol w="525596">
                  <a:extLst>
                    <a:ext uri="{9D8B030D-6E8A-4147-A177-3AD203B41FA5}">
                      <a16:colId xmlns:a16="http://schemas.microsoft.com/office/drawing/2014/main" val="20013"/>
                    </a:ext>
                  </a:extLst>
                </a:gridCol>
                <a:gridCol w="525596">
                  <a:extLst>
                    <a:ext uri="{9D8B030D-6E8A-4147-A177-3AD203B41FA5}">
                      <a16:colId xmlns:a16="http://schemas.microsoft.com/office/drawing/2014/main" val="20014"/>
                    </a:ext>
                  </a:extLst>
                </a:gridCol>
                <a:gridCol w="525596">
                  <a:extLst>
                    <a:ext uri="{9D8B030D-6E8A-4147-A177-3AD203B41FA5}">
                      <a16:colId xmlns:a16="http://schemas.microsoft.com/office/drawing/2014/main" val="20015"/>
                    </a:ext>
                  </a:extLst>
                </a:gridCol>
                <a:gridCol w="525596">
                  <a:extLst>
                    <a:ext uri="{9D8B030D-6E8A-4147-A177-3AD203B41FA5}">
                      <a16:colId xmlns:a16="http://schemas.microsoft.com/office/drawing/2014/main" val="20016"/>
                    </a:ext>
                  </a:extLst>
                </a:gridCol>
              </a:tblGrid>
              <a:tr h="159679">
                <a:tc rowSpan="2" gridSpan="2">
                  <a:txBody>
                    <a:bodyPr/>
                    <a:lstStyle/>
                    <a:p>
                      <a:pPr algn="l" fontAlgn="b"/>
                      <a:r>
                        <a:rPr lang="tr-TR" sz="1200" u="none" strike="noStrike" noProof="0" dirty="0">
                          <a:solidFill>
                            <a:schemeClr val="bg1"/>
                          </a:solidFill>
                          <a:effectLst/>
                          <a:latin typeface="Calibri" pitchFamily="34" charset="0"/>
                          <a:cs typeface="Calibri" pitchFamily="34" charset="0"/>
                        </a:rPr>
                        <a:t> </a:t>
                      </a:r>
                      <a:endParaRPr lang="tr-TR" sz="1200" b="0" i="0" u="none" strike="noStrike" noProof="0" dirty="0">
                        <a:solidFill>
                          <a:schemeClr val="bg1"/>
                        </a:solidFill>
                        <a:effectLst/>
                        <a:latin typeface="Calibri" pitchFamily="34" charset="0"/>
                        <a:cs typeface="Calibri" pitchFamily="34" charset="0"/>
                      </a:endParaRPr>
                    </a:p>
                    <a:p>
                      <a:pPr algn="l" fontAlgn="b"/>
                      <a:r>
                        <a:rPr lang="tr-TR" sz="1200" u="none" strike="noStrike" noProof="0" dirty="0">
                          <a:solidFill>
                            <a:schemeClr val="bg1"/>
                          </a:solidFill>
                          <a:effectLst/>
                          <a:latin typeface="Calibri" pitchFamily="34" charset="0"/>
                          <a:cs typeface="Calibri" pitchFamily="34" charset="0"/>
                        </a:rPr>
                        <a:t> </a:t>
                      </a:r>
                      <a:endParaRPr lang="tr-TR" sz="1200" b="0" i="0" u="none" strike="noStrike" noProof="0" dirty="0">
                        <a:solidFill>
                          <a:schemeClr val="bg1"/>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rowSpan="2" hMerge="1">
                  <a:txBody>
                    <a:bodyPr/>
                    <a:lstStyle/>
                    <a:p>
                      <a:pPr algn="l" fontAlgn="b"/>
                      <a:endParaRPr lang="en-GB" sz="1200" b="0" i="0" u="none" strike="noStrike">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rowSpan="2">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C0000"/>
                    </a:solidFill>
                  </a:tcPr>
                </a:tc>
                <a:tc gridSpan="6">
                  <a:txBody>
                    <a:bodyPr/>
                    <a:lstStyle/>
                    <a:p>
                      <a:pPr algn="ctr" fontAlgn="ctr"/>
                      <a:r>
                        <a:rPr lang="tr-TR" sz="1200" b="1" u="none" strike="noStrike" noProof="0" dirty="0">
                          <a:solidFill>
                            <a:schemeClr val="bg1"/>
                          </a:solidFill>
                          <a:effectLst/>
                          <a:latin typeface="Calibri" pitchFamily="34" charset="0"/>
                          <a:cs typeface="Calibri" pitchFamily="34" charset="0"/>
                        </a:rPr>
                        <a:t>İlçe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tr-TR" sz="1200" b="1" u="none" strike="noStrike" noProof="0" dirty="0">
                          <a:solidFill>
                            <a:schemeClr val="bg1"/>
                          </a:solidFill>
                          <a:effectLst/>
                          <a:latin typeface="Calibri" pitchFamily="34" charset="0"/>
                          <a:cs typeface="Calibri" pitchFamily="34" charset="0"/>
                        </a:rPr>
                        <a:t>Kent /Kır</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endParaRPr lang="en-GB"/>
                    </a:p>
                  </a:txBody>
                  <a:tcPr/>
                </a:tc>
                <a:tc gridSpan="2">
                  <a:txBody>
                    <a:bodyPr/>
                    <a:lstStyle/>
                    <a:p>
                      <a:pPr algn="ctr" fontAlgn="ctr"/>
                      <a:r>
                        <a:rPr lang="tr-TR" sz="1200" b="1" u="none" strike="noStrike" noProof="0" dirty="0">
                          <a:solidFill>
                            <a:schemeClr val="bg1"/>
                          </a:solidFill>
                          <a:effectLst/>
                          <a:latin typeface="Calibri" pitchFamily="34" charset="0"/>
                          <a:cs typeface="Calibri" pitchFamily="34" charset="0"/>
                        </a:rPr>
                        <a:t>Cinsiyet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lang="en-GB"/>
                    </a:p>
                  </a:txBody>
                  <a:tcPr/>
                </a:tc>
                <a:tc gridSpan="4">
                  <a:txBody>
                    <a:bodyPr/>
                    <a:lstStyle/>
                    <a:p>
                      <a:pPr algn="ctr" fontAlgn="ctr"/>
                      <a:r>
                        <a:rPr lang="tr-TR" sz="1200" b="1" u="none" strike="noStrike" noProof="0" dirty="0">
                          <a:solidFill>
                            <a:schemeClr val="bg1"/>
                          </a:solidFill>
                          <a:effectLst/>
                          <a:latin typeface="Calibri" pitchFamily="34" charset="0"/>
                          <a:cs typeface="Calibri" pitchFamily="34" charset="0"/>
                        </a:rPr>
                        <a:t>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79066">
                <a:tc gridSpan="2" vMerge="1">
                  <a:txBody>
                    <a:bodyPr/>
                    <a:lstStyle/>
                    <a:p>
                      <a:pPr algn="l" fontAlgn="b"/>
                      <a:endParaRPr lang="en-GB" sz="1200" b="0" i="0" u="none" strike="noStrike">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vMerge="1">
                  <a:txBody>
                    <a:bodyPr/>
                    <a:lstStyle/>
                    <a:p>
                      <a:pPr algn="l" fontAlgn="b"/>
                      <a:endParaRPr lang="en-GB" sz="1200" b="0" i="0" u="none" strike="noStrike">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vMerge="1">
                  <a:txBody>
                    <a:bodyPr/>
                    <a:lstStyle/>
                    <a:p>
                      <a:endParaRPr lang="en-GB"/>
                    </a:p>
                  </a:txBody>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Lefkoşa</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Girne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G.Mağusa</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Güzelyurt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Lefke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İskele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Kent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Kır</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Kız</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Erkek</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12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13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14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15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extLst>
                  <a:ext uri="{0D108BD9-81ED-4DB2-BD59-A6C34878D82A}">
                    <a16:rowId xmlns:a16="http://schemas.microsoft.com/office/drawing/2014/main" val="10001"/>
                  </a:ext>
                </a:extLst>
              </a:tr>
              <a:tr h="189533">
                <a:tc>
                  <a:txBody>
                    <a:bodyPr/>
                    <a:lstStyle/>
                    <a:p>
                      <a:pPr algn="l" fontAlgn="b"/>
                      <a:r>
                        <a:rPr lang="tr-TR" sz="1200" u="none" strike="noStrike" noProof="0" dirty="0">
                          <a:solidFill>
                            <a:schemeClr val="bg2">
                              <a:lumMod val="50000"/>
                            </a:schemeClr>
                          </a:solidFill>
                          <a:effectLst/>
                          <a:latin typeface="Calibri" pitchFamily="34" charset="0"/>
                          <a:cs typeface="Calibri" pitchFamily="34" charset="0"/>
                        </a:rPr>
                        <a:t> </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l" fontAlgn="t"/>
                      <a:r>
                        <a:rPr lang="tr-TR" sz="1050" b="1" i="1" u="none" strike="noStrike" noProof="0" dirty="0">
                          <a:solidFill>
                            <a:schemeClr val="bg2">
                              <a:lumMod val="50000"/>
                            </a:schemeClr>
                          </a:solidFill>
                          <a:effectLst/>
                          <a:latin typeface="Calibri" pitchFamily="34" charset="0"/>
                          <a:cs typeface="Calibri" pitchFamily="34" charset="0"/>
                        </a:rPr>
                        <a:t>n</a:t>
                      </a: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698</a:t>
                      </a: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227</a:t>
                      </a: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150</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162</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45</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40</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74</a:t>
                      </a: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407</a:t>
                      </a: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291</a:t>
                      </a: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324</a:t>
                      </a: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374</a:t>
                      </a: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173</a:t>
                      </a: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186</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183</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156</a:t>
                      </a: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9870">
                <a:tc rowSpan="2">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Boy (cm)</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l" fontAlgn="t"/>
                      <a:r>
                        <a:rPr lang="tr-TR" sz="1200" u="none" strike="noStrike" noProof="0">
                          <a:solidFill>
                            <a:schemeClr val="bg2">
                              <a:lumMod val="50000"/>
                            </a:schemeClr>
                          </a:solidFill>
                          <a:effectLst/>
                          <a:latin typeface="Calibri" pitchFamily="34" charset="0"/>
                          <a:cs typeface="Calibri" pitchFamily="34" charset="0"/>
                        </a:rPr>
                        <a:t>Ortalama</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161.0</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160.0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162.0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161.5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161.4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158.7</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161.7</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160.4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161.8</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158.6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163.0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154.3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160.1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163.9</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166.0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9870">
                <a:tc vMerge="1">
                  <a:txBody>
                    <a:bodyPr/>
                    <a:lstStyle/>
                    <a:p>
                      <a:endParaRPr lang="en-GB"/>
                    </a:p>
                  </a:txBody>
                  <a:tcPr/>
                </a:tc>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Medyan</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161</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162</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162</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159</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154</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160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165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4"/>
                  </a:ext>
                </a:extLst>
              </a:tr>
              <a:tr h="279870">
                <a:tc rowSpan="2">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Kilo (kg)</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l" fontAlgn="t"/>
                      <a:r>
                        <a:rPr lang="tr-TR" sz="1200" u="none" strike="noStrike" noProof="0">
                          <a:solidFill>
                            <a:schemeClr val="bg2">
                              <a:lumMod val="50000"/>
                            </a:schemeClr>
                          </a:solidFill>
                          <a:effectLst/>
                          <a:latin typeface="Calibri" pitchFamily="34" charset="0"/>
                          <a:cs typeface="Calibri" pitchFamily="34" charset="0"/>
                        </a:rPr>
                        <a:t>Ortalama</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56.2</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54.3</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57.4</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57.4</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60.2</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54.0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55.0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55.3</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57.4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54.8</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57.3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49.1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54.1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58.6</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63.6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9870">
                <a:tc vMerge="1">
                  <a:txBody>
                    <a:bodyPr/>
                    <a:lstStyle/>
                    <a:p>
                      <a:endParaRPr lang="en-GB"/>
                    </a:p>
                  </a:txBody>
                  <a:tcPr/>
                </a:tc>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Medyan</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54</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60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46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56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60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6"/>
                  </a:ext>
                </a:extLst>
              </a:tr>
              <a:tr h="279870">
                <a:tc rowSpan="2">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Bel (cm)</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l" fontAlgn="t"/>
                      <a:r>
                        <a:rPr lang="tr-TR" sz="1200" u="none" strike="noStrike" noProof="0">
                          <a:solidFill>
                            <a:schemeClr val="bg2">
                              <a:lumMod val="50000"/>
                            </a:schemeClr>
                          </a:solidFill>
                          <a:effectLst/>
                          <a:latin typeface="Calibri" pitchFamily="34" charset="0"/>
                          <a:cs typeface="Calibri" pitchFamily="34" charset="0"/>
                        </a:rPr>
                        <a:t>Ortalama</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77.2</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75.4</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78.3</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78.5</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81.0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77.4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75.6</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76.7</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78.0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76.2</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78.1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75.0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76.1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78.1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80.1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79870">
                <a:tc vMerge="1">
                  <a:txBody>
                    <a:bodyPr/>
                    <a:lstStyle/>
                    <a:p>
                      <a:endParaRPr lang="en-GB"/>
                    </a:p>
                  </a:txBody>
                  <a:tcPr/>
                </a:tc>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Medyan</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75</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73</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77</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77</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74</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76</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77</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8"/>
                  </a:ext>
                </a:extLst>
              </a:tr>
              <a:tr h="279870">
                <a:tc rowSpan="2">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Kalça (cm)</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l" fontAlgn="t"/>
                      <a:r>
                        <a:rPr lang="tr-TR" sz="1200" u="none" strike="noStrike" noProof="0">
                          <a:solidFill>
                            <a:schemeClr val="bg2">
                              <a:lumMod val="50000"/>
                            </a:schemeClr>
                          </a:solidFill>
                          <a:effectLst/>
                          <a:latin typeface="Calibri" pitchFamily="34" charset="0"/>
                          <a:cs typeface="Calibri" pitchFamily="34" charset="0"/>
                        </a:rPr>
                        <a:t>Ortalama</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92.3</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90.9</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93.0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93.2</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96.0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90.4</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91.9</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92.9</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92.7</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87.8</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91.1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94.1</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96.8</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79870">
                <a:tc vMerge="1">
                  <a:txBody>
                    <a:bodyPr/>
                    <a:lstStyle/>
                    <a:p>
                      <a:endParaRPr lang="en-GB"/>
                    </a:p>
                  </a:txBody>
                  <a:tcPr/>
                </a:tc>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Medyan</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solidFill>
                            <a:schemeClr val="bg2">
                              <a:lumMod val="50000"/>
                            </a:schemeClr>
                          </a:solidFill>
                          <a:effectLst/>
                          <a:latin typeface="Calibri" pitchFamily="34" charset="0"/>
                          <a:cs typeface="Calibri" pitchFamily="34" charset="0"/>
                        </a:rPr>
                        <a:t>91</a:t>
                      </a:r>
                      <a:endParaRPr lang="tr-TR" sz="1200" b="1"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96</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91</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92</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90</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85</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solidFill>
                            <a:schemeClr val="bg2">
                              <a:lumMod val="50000"/>
                            </a:schemeClr>
                          </a:solidFill>
                          <a:effectLst/>
                          <a:latin typeface="Calibri" pitchFamily="34" charset="0"/>
                          <a:cs typeface="Calibri" pitchFamily="34" charset="0"/>
                        </a:rPr>
                        <a:t>90</a:t>
                      </a:r>
                      <a:endParaRPr lang="tr-TR" sz="1200" b="0" i="0" u="none" strike="noStrike" noProof="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93</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95</a:t>
                      </a:r>
                      <a:endParaRPr lang="tr-TR" sz="1200" b="0" i="0" u="none" strike="noStrike" noProof="0" dirty="0">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TextBox 4"/>
          <p:cNvSpPr txBox="1"/>
          <p:nvPr/>
        </p:nvSpPr>
        <p:spPr>
          <a:xfrm>
            <a:off x="184672" y="5251561"/>
            <a:ext cx="8982044" cy="738664"/>
          </a:xfrm>
          <a:prstGeom prst="rect">
            <a:avLst/>
          </a:prstGeom>
          <a:noFill/>
        </p:spPr>
        <p:txBody>
          <a:bodyPr wrap="square" rtlCol="0">
            <a:spAutoFit/>
          </a:bodyPr>
          <a:lstStyle/>
          <a:p>
            <a:pPr marL="285750" indent="-285750">
              <a:buFont typeface="Arial" pitchFamily="34" charset="0"/>
              <a:buChar char="•"/>
            </a:pPr>
            <a:r>
              <a:rPr lang="tr-TR" sz="1400" b="1" i="1" dirty="0">
                <a:solidFill>
                  <a:srgbClr val="FF6600"/>
                </a:solidFill>
                <a:latin typeface="Calibri" pitchFamily="34" charset="0"/>
                <a:cs typeface="Calibri" pitchFamily="34" charset="0"/>
              </a:rPr>
              <a:t>Fiziksel ölçüm verileri cinsiyet ve yaş grubuna bağlı olarak değişkenlik gösterdiğinden, ortalama rakamlar kırılımlar bazında karşılaştırılmamıştır. Bu bilgilerin herbirinin ilgili kolon özelinde yorumlanması önerilmektedir.</a:t>
            </a:r>
          </a:p>
          <a:p>
            <a:pPr marL="285750" indent="-285750">
              <a:buFont typeface="Arial" pitchFamily="34" charset="0"/>
              <a:buChar char="•"/>
            </a:pPr>
            <a:r>
              <a:rPr lang="tr-TR" sz="1400" b="1" i="1" dirty="0">
                <a:solidFill>
                  <a:srgbClr val="FF6600"/>
                </a:solidFill>
                <a:latin typeface="Calibri" pitchFamily="34" charset="0"/>
                <a:cs typeface="Calibri" pitchFamily="34" charset="0"/>
              </a:rPr>
              <a:t>Kırılımlar arası karşılaştırmalar sadece BKİ % persentil sonuçlarına göre yapılmıştır. (Bkz. Sayfa 42)</a:t>
            </a:r>
          </a:p>
        </p:txBody>
      </p:sp>
    </p:spTree>
    <p:extLst>
      <p:ext uri="{BB962C8B-B14F-4D97-AF65-F5344CB8AC3E}">
        <p14:creationId xmlns:p14="http://schemas.microsoft.com/office/powerpoint/2010/main" val="218784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F372A5-05EC-489C-9ABB-B6B9C705AAF2}" type="slidenum">
              <a:rPr lang="tr-TR" noProof="1" dirty="0" smtClean="0">
                <a:solidFill>
                  <a:srgbClr val="FFFFFF"/>
                </a:solidFill>
              </a:rPr>
              <a:pPr/>
              <a:t>5</a:t>
            </a:fld>
            <a:endParaRPr lang="tr-TR" noProof="1">
              <a:solidFill>
                <a:srgbClr val="FFFFFF"/>
              </a:solidFill>
            </a:endParaRPr>
          </a:p>
        </p:txBody>
      </p:sp>
      <p:sp>
        <p:nvSpPr>
          <p:cNvPr id="30722" name="Text Box 4"/>
          <p:cNvSpPr txBox="1">
            <a:spLocks noChangeArrowheads="1"/>
          </p:cNvSpPr>
          <p:nvPr/>
        </p:nvSpPr>
        <p:spPr bwMode="auto">
          <a:xfrm>
            <a:off x="1535115" y="476673"/>
            <a:ext cx="3332579"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Arka Plan ve </a:t>
            </a:r>
            <a:r>
              <a:rPr lang="en-GB" sz="2800" b="1" noProof="1">
                <a:solidFill>
                  <a:srgbClr val="FFFFFF"/>
                </a:solidFill>
                <a:latin typeface="Calibri" pitchFamily="34" charset="0"/>
              </a:rPr>
              <a:t>Gerekçe</a:t>
            </a:r>
            <a:endParaRPr lang="tr-TR" sz="2000" b="1" noProof="1">
              <a:solidFill>
                <a:srgbClr val="FFFFFF"/>
              </a:solidFill>
              <a:latin typeface="Calibri" pitchFamily="34" charset="0"/>
            </a:endParaRPr>
          </a:p>
        </p:txBody>
      </p:sp>
      <p:sp>
        <p:nvSpPr>
          <p:cNvPr id="5" name="Subtitle 4"/>
          <p:cNvSpPr>
            <a:spLocks/>
          </p:cNvSpPr>
          <p:nvPr/>
        </p:nvSpPr>
        <p:spPr bwMode="auto">
          <a:xfrm>
            <a:off x="693249" y="1401629"/>
            <a:ext cx="8726237" cy="4816291"/>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Özellikle 20. yüzyılın son çeyreğinden itibaren baş döndürücü bir hızla gelişen teknoloji, 21. yüzyılda dijitalizasyonun da etkisiyle dünyanın en ücra köşelerine bile erişimi birkaç saniyeye indirdi. Teknolojinin insanoğlunun önüne sermiş olduğu sonsuz kolaylıkları ve yararları inkar etmek mümkün değil. Ancak bugün gelinen noktada evimizden hiç çıkmadan sadece tablet bilgisayarlarımız ve akıllı telefonlarımız aracılığıyla neredeyse tüm temel ihtiyaçlarımızı tek bir adım atmadan karşılamamız mümkün hale geldi. Buna bağlı olarak da gelişmiş, gelişmekte olan ya da az gelişmiş hemen tüm toplumlarda yaşam biçimi ve  alışkanlıkları köklü değişimlere uğramaya başladı. </a:t>
            </a:r>
          </a:p>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Daha az hareket ederek çok daha fazla ihtiyacımızı karşılar hale geldik. Ama bunun artık ciddi bir bedeli de var: Fazla kilo, obezite ve bunlara eşlik eden diğer ciddi sağlık sorunları.</a:t>
            </a:r>
          </a:p>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Dünya Sağlık Örgütü (WHO) özellikle çocukluk çağı ve adolesan fazla kiloluluğu ile obezitesini dünyanın en önemli ve acil çözüm üretilmesi gereken sağlık sorunu olarak niteliyor. Örgütün «Çocukluk Çağı Obezitesinin Sonlandırılması»na ilişkin komisyon raporu şu cümleyle başlıyor: </a:t>
            </a:r>
            <a:r>
              <a:rPr lang="tr-TR" b="1" i="1" dirty="0">
                <a:solidFill>
                  <a:srgbClr val="808080"/>
                </a:solidFill>
                <a:latin typeface="Calibri" panose="020F0502020204030204" pitchFamily="34" charset="0"/>
                <a:cs typeface="Arial" charset="0"/>
              </a:rPr>
              <a:t>«</a:t>
            </a:r>
            <a:r>
              <a:rPr lang="tr-TR" b="1" i="1" noProof="1">
                <a:solidFill>
                  <a:srgbClr val="808080"/>
                </a:solidFill>
                <a:latin typeface="Calibri" panose="020F0502020204030204" pitchFamily="34" charset="0"/>
                <a:cs typeface="Arial" charset="0"/>
              </a:rPr>
              <a:t>Çocukluk çağı obezitesi birçok ülkede endişe verici oranlara ulaşmakta, acil ve ciddi bir sorun teşkil etmektedir.»</a:t>
            </a:r>
            <a:endParaRPr lang="tr-TR" noProof="1">
              <a:solidFill>
                <a:srgbClr val="808080"/>
              </a:solidFill>
              <a:latin typeface="Calibri" panose="020F0502020204030204" pitchFamily="34" charset="0"/>
              <a:cs typeface="Arial" charset="0"/>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002" y="483032"/>
            <a:ext cx="1274868" cy="45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710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50</a:t>
            </a:fld>
            <a:endParaRPr lang="en-US">
              <a:solidFill>
                <a:srgbClr val="FFFFFF"/>
              </a:solidFill>
            </a:endParaRPr>
          </a:p>
        </p:txBody>
      </p:sp>
      <p:sp>
        <p:nvSpPr>
          <p:cNvPr id="3" name="Text Box 4"/>
          <p:cNvSpPr txBox="1">
            <a:spLocks noChangeArrowheads="1"/>
          </p:cNvSpPr>
          <p:nvPr/>
        </p:nvSpPr>
        <p:spPr bwMode="auto">
          <a:xfrm>
            <a:off x="1414349" y="381581"/>
            <a:ext cx="2695225"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Fiziksel Ölçümler</a:t>
            </a:r>
          </a:p>
          <a:p>
            <a:pPr>
              <a:lnSpc>
                <a:spcPts val="2000"/>
              </a:lnSpc>
            </a:pPr>
            <a:r>
              <a:rPr lang="tr-TR" sz="2000" b="1" noProof="1">
                <a:solidFill>
                  <a:srgbClr val="FFFFFF"/>
                </a:solidFill>
                <a:latin typeface="Calibri" pitchFamily="34" charset="0"/>
              </a:rPr>
              <a:t>frekans dağılımı / boy</a:t>
            </a:r>
            <a:endParaRPr lang="tr-TR" sz="900" b="1" noProof="1">
              <a:solidFill>
                <a:srgbClr val="FFFFFF"/>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112" y="1462355"/>
            <a:ext cx="6127750" cy="49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3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51</a:t>
            </a:fld>
            <a:endParaRPr lang="en-US">
              <a:solidFill>
                <a:srgbClr val="FFFFFF"/>
              </a:solidFill>
            </a:endParaRPr>
          </a:p>
        </p:txBody>
      </p:sp>
      <p:sp>
        <p:nvSpPr>
          <p:cNvPr id="3" name="Text Box 4"/>
          <p:cNvSpPr txBox="1">
            <a:spLocks noChangeArrowheads="1"/>
          </p:cNvSpPr>
          <p:nvPr/>
        </p:nvSpPr>
        <p:spPr bwMode="auto">
          <a:xfrm>
            <a:off x="1414349" y="381581"/>
            <a:ext cx="2695225"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Fiziksel Ölçümler</a:t>
            </a:r>
          </a:p>
          <a:p>
            <a:pPr>
              <a:lnSpc>
                <a:spcPts val="2000"/>
              </a:lnSpc>
            </a:pPr>
            <a:r>
              <a:rPr lang="tr-TR" sz="2000" b="1" noProof="1">
                <a:solidFill>
                  <a:srgbClr val="FFFFFF"/>
                </a:solidFill>
                <a:latin typeface="Calibri" pitchFamily="34" charset="0"/>
              </a:rPr>
              <a:t>frekans dağılımı / kilo</a:t>
            </a:r>
            <a:endParaRPr lang="tr-TR" sz="900" b="1" noProof="1">
              <a:solidFill>
                <a:srgbClr val="FFFFFF"/>
              </a:solidFill>
              <a:latin typeface="Calibri" pitchFamily="34" charset="0"/>
            </a:endParaRPr>
          </a:p>
        </p:txBody>
      </p:sp>
      <p:pic>
        <p:nvPicPr>
          <p:cNvPr id="4" name="Picture 3">
            <a:extLst>
              <a:ext uri="{FF2B5EF4-FFF2-40B4-BE49-F238E27FC236}">
                <a16:creationId xmlns:a16="http://schemas.microsoft.com/office/drawing/2014/main" id="{5A2D50F2-8147-41AA-B5C9-D9F453DE41C1}"/>
              </a:ext>
            </a:extLst>
          </p:cNvPr>
          <p:cNvPicPr>
            <a:picLocks noChangeAspect="1"/>
          </p:cNvPicPr>
          <p:nvPr/>
        </p:nvPicPr>
        <p:blipFill>
          <a:blip r:embed="rId2"/>
          <a:stretch>
            <a:fillRect/>
          </a:stretch>
        </p:blipFill>
        <p:spPr>
          <a:xfrm>
            <a:off x="1716279" y="1282264"/>
            <a:ext cx="6375298" cy="5166429"/>
          </a:xfrm>
          <a:prstGeom prst="rect">
            <a:avLst/>
          </a:prstGeom>
        </p:spPr>
      </p:pic>
    </p:spTree>
    <p:extLst>
      <p:ext uri="{BB962C8B-B14F-4D97-AF65-F5344CB8AC3E}">
        <p14:creationId xmlns:p14="http://schemas.microsoft.com/office/powerpoint/2010/main" val="3614130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52</a:t>
            </a:fld>
            <a:endParaRPr lang="en-US">
              <a:solidFill>
                <a:srgbClr val="FFFFFF"/>
              </a:solidFill>
            </a:endParaRPr>
          </a:p>
        </p:txBody>
      </p:sp>
      <p:sp>
        <p:nvSpPr>
          <p:cNvPr id="7" name="Subtitle 4"/>
          <p:cNvSpPr>
            <a:spLocks/>
          </p:cNvSpPr>
          <p:nvPr/>
        </p:nvSpPr>
        <p:spPr bwMode="auto">
          <a:xfrm>
            <a:off x="454173" y="1438546"/>
            <a:ext cx="8783313" cy="3473088"/>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Boy, kilo, bel ve kalça çevresi ölçümleri yapılan 12-15 yaş grubu çocukların Beden Kitle Endeksi Persentil değeri hesaplamalarında </a:t>
            </a:r>
            <a:r>
              <a:rPr lang="tr-TR" sz="1700" b="1" noProof="1">
                <a:solidFill>
                  <a:srgbClr val="808080"/>
                </a:solidFill>
                <a:latin typeface="Calibri" panose="020F0502020204030204" pitchFamily="34" charset="0"/>
                <a:cs typeface="Arial" charset="0"/>
              </a:rPr>
              <a:t>Amerika Birleşik Devletleri Hastalık Kontrol ve Korunma Merkezleri / Centers For Desease Control And Prevention (CDC)  </a:t>
            </a:r>
            <a:r>
              <a:rPr lang="tr-TR" sz="1700" noProof="1">
                <a:solidFill>
                  <a:srgbClr val="808080"/>
                </a:solidFill>
                <a:latin typeface="Calibri" panose="020F0502020204030204" pitchFamily="34" charset="0"/>
                <a:cs typeface="Arial" charset="0"/>
              </a:rPr>
              <a:t>tarafından hazırlanmış BKİ persentil hesaplama yazılımı kullanılmıştır. Bu yazılım 2-20 yaş arası çocuk ve adolesanların BKİ persentil hesaplamaları için özel olarak geliştirilmiş ve konuyla ilgili kişi ya da kurumların kullanımına sunulmuştur.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Yazılım, farklı yaş gruplarındaki kız ve erkek çocukların BKI persentil hesaplamalarını  uluslararası normlara göre ve hatasız olarak hesaplaması yönüyle ve kullanıcı dostu olma özelliği ile %100 performans sağlamaktadır.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Bilindiği gibi, aynı gün doğmuş olan hatta aynı boy ve kiloya sahip bir kız ve bir erkek çocuğun BKİ persentil değerleri –küçük de olsa- farklılaşmaktadır. Yazılım, yapısı itibarıyla bu farklılaşmaları da hesaplamaktadır. (Bkz. Örnek tablo) </a:t>
            </a:r>
          </a:p>
        </p:txBody>
      </p:sp>
      <p:sp>
        <p:nvSpPr>
          <p:cNvPr id="5" name="Text Box 4"/>
          <p:cNvSpPr txBox="1">
            <a:spLocks noChangeArrowheads="1"/>
          </p:cNvSpPr>
          <p:nvPr/>
        </p:nvSpPr>
        <p:spPr bwMode="auto">
          <a:xfrm>
            <a:off x="1371219" y="516152"/>
            <a:ext cx="7560275" cy="348813"/>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Beden Kitle Endeksi Persentil Değeri Hesaplamaları</a:t>
            </a:r>
          </a:p>
        </p:txBody>
      </p:sp>
      <p:graphicFrame>
        <p:nvGraphicFramePr>
          <p:cNvPr id="4" name="Table 3"/>
          <p:cNvGraphicFramePr>
            <a:graphicFrameLocks noGrp="1"/>
          </p:cNvGraphicFramePr>
          <p:nvPr>
            <p:extLst>
              <p:ext uri="{D42A27DB-BD31-4B8C-83A1-F6EECF244321}">
                <p14:modId xmlns:p14="http://schemas.microsoft.com/office/powerpoint/2010/main" val="2226658743"/>
              </p:ext>
            </p:extLst>
          </p:nvPr>
        </p:nvGraphicFramePr>
        <p:xfrm>
          <a:off x="1173193" y="5081698"/>
          <a:ext cx="7222592" cy="817245"/>
        </p:xfrm>
        <a:graphic>
          <a:graphicData uri="http://schemas.openxmlformats.org/drawingml/2006/table">
            <a:tbl>
              <a:tblPr/>
              <a:tblGrid>
                <a:gridCol w="464770">
                  <a:extLst>
                    <a:ext uri="{9D8B030D-6E8A-4147-A177-3AD203B41FA5}">
                      <a16:colId xmlns:a16="http://schemas.microsoft.com/office/drawing/2014/main" val="20000"/>
                    </a:ext>
                  </a:extLst>
                </a:gridCol>
                <a:gridCol w="782638">
                  <a:extLst>
                    <a:ext uri="{9D8B030D-6E8A-4147-A177-3AD203B41FA5}">
                      <a16:colId xmlns:a16="http://schemas.microsoft.com/office/drawing/2014/main" val="20001"/>
                    </a:ext>
                  </a:extLst>
                </a:gridCol>
                <a:gridCol w="1041059">
                  <a:extLst>
                    <a:ext uri="{9D8B030D-6E8A-4147-A177-3AD203B41FA5}">
                      <a16:colId xmlns:a16="http://schemas.microsoft.com/office/drawing/2014/main" val="20002"/>
                    </a:ext>
                  </a:extLst>
                </a:gridCol>
                <a:gridCol w="1061545">
                  <a:extLst>
                    <a:ext uri="{9D8B030D-6E8A-4147-A177-3AD203B41FA5}">
                      <a16:colId xmlns:a16="http://schemas.microsoft.com/office/drawing/2014/main" val="20003"/>
                    </a:ext>
                  </a:extLst>
                </a:gridCol>
                <a:gridCol w="1292225">
                  <a:extLst>
                    <a:ext uri="{9D8B030D-6E8A-4147-A177-3AD203B41FA5}">
                      <a16:colId xmlns:a16="http://schemas.microsoft.com/office/drawing/2014/main" val="20004"/>
                    </a:ext>
                  </a:extLst>
                </a:gridCol>
                <a:gridCol w="647792">
                  <a:extLst>
                    <a:ext uri="{9D8B030D-6E8A-4147-A177-3AD203B41FA5}">
                      <a16:colId xmlns:a16="http://schemas.microsoft.com/office/drawing/2014/main" val="20005"/>
                    </a:ext>
                  </a:extLst>
                </a:gridCol>
                <a:gridCol w="834032">
                  <a:extLst>
                    <a:ext uri="{9D8B030D-6E8A-4147-A177-3AD203B41FA5}">
                      <a16:colId xmlns:a16="http://schemas.microsoft.com/office/drawing/2014/main" val="20006"/>
                    </a:ext>
                  </a:extLst>
                </a:gridCol>
                <a:gridCol w="1098531">
                  <a:extLst>
                    <a:ext uri="{9D8B030D-6E8A-4147-A177-3AD203B41FA5}">
                      <a16:colId xmlns:a16="http://schemas.microsoft.com/office/drawing/2014/main" val="20007"/>
                    </a:ext>
                  </a:extLst>
                </a:gridCol>
              </a:tblGrid>
              <a:tr h="390525">
                <a:tc>
                  <a:txBody>
                    <a:bodyPr/>
                    <a:lstStyle/>
                    <a:p>
                      <a:pPr algn="ctr" fontAlgn="b"/>
                      <a:r>
                        <a:rPr lang="tr-TR" sz="1100" b="1" i="0" u="none" strike="noStrike" dirty="0">
                          <a:solidFill>
                            <a:srgbClr val="FFFFFF"/>
                          </a:solidFill>
                          <a:effectLst/>
                          <a:latin typeface="Arial"/>
                        </a:rPr>
                        <a:t>Sex</a:t>
                      </a:r>
                    </a:p>
                  </a:txBody>
                  <a:tcPr marL="0" marR="0" marT="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Date of </a:t>
                      </a:r>
                    </a:p>
                    <a:p>
                      <a:pPr algn="ctr" fontAlgn="b"/>
                      <a:r>
                        <a:rPr lang="tr-TR" sz="1100" b="1" i="0" u="none" strike="noStrike" dirty="0">
                          <a:solidFill>
                            <a:srgbClr val="FFFFFF"/>
                          </a:solidFill>
                          <a:effectLst/>
                          <a:latin typeface="Arial"/>
                        </a:rPr>
                        <a:t>birth</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Date of measurement</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Height </a:t>
                      </a:r>
                    </a:p>
                    <a:p>
                      <a:pPr algn="ctr" fontAlgn="b"/>
                      <a:r>
                        <a:rPr lang="tr-TR" sz="1100" b="1" i="0" u="none" strike="noStrike" dirty="0">
                          <a:solidFill>
                            <a:srgbClr val="FFFFFF"/>
                          </a:solidFill>
                          <a:effectLst/>
                          <a:latin typeface="Arial"/>
                        </a:rPr>
                        <a:t>(centimeters)</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Weight </a:t>
                      </a:r>
                    </a:p>
                    <a:p>
                      <a:pPr algn="ctr" fontAlgn="b"/>
                      <a:r>
                        <a:rPr lang="tr-TR" sz="1100" b="1" i="0" u="none" strike="noStrike" dirty="0">
                          <a:solidFill>
                            <a:srgbClr val="FFFFFF"/>
                          </a:solidFill>
                          <a:effectLst/>
                          <a:latin typeface="Arial"/>
                        </a:rPr>
                        <a:t>(kilograms)</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BMI</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BMI %ile</a:t>
                      </a:r>
                    </a:p>
                  </a:txBody>
                  <a:tcPr marL="0" marR="0" marT="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b"/>
                      <a:r>
                        <a:rPr lang="tr-TR" sz="1100" b="1" i="0" u="none" strike="noStrike" dirty="0">
                          <a:solidFill>
                            <a:srgbClr val="FFFFFF"/>
                          </a:solidFill>
                          <a:effectLst/>
                          <a:latin typeface="Arial"/>
                        </a:rPr>
                        <a:t>Status</a:t>
                      </a:r>
                    </a:p>
                  </a:txBody>
                  <a:tcPr marL="0" marR="0" marT="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90500">
                <a:tc>
                  <a:txBody>
                    <a:bodyPr/>
                    <a:lstStyle/>
                    <a:p>
                      <a:pPr algn="ctr" fontAlgn="b"/>
                      <a:r>
                        <a:rPr lang="tr-TR" sz="1400" b="0" i="0" u="none" strike="noStrike" dirty="0">
                          <a:solidFill>
                            <a:schemeClr val="bg2">
                              <a:lumMod val="50000"/>
                            </a:schemeClr>
                          </a:solidFill>
                          <a:effectLst/>
                          <a:latin typeface="Calibri"/>
                        </a:rPr>
                        <a:t>M</a:t>
                      </a:r>
                    </a:p>
                  </a:txBody>
                  <a:tcPr marL="0" marR="0" marT="0"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6.6.2003</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5.6.2018</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400" b="0" i="0" u="none" strike="noStrike">
                          <a:solidFill>
                            <a:schemeClr val="bg2">
                              <a:lumMod val="50000"/>
                            </a:schemeClr>
                          </a:solidFill>
                          <a:effectLst/>
                          <a:latin typeface="Calibri"/>
                        </a:rPr>
                        <a:t>164,0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75,0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b="0" i="0" u="none" strike="noStrike" dirty="0">
                          <a:solidFill>
                            <a:schemeClr val="bg2">
                              <a:lumMod val="50000"/>
                            </a:schemeClr>
                          </a:solidFill>
                          <a:effectLst/>
                          <a:latin typeface="Arial"/>
                        </a:rPr>
                        <a:t>27,89</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200" b="1" i="0" u="none" strike="noStrike" dirty="0">
                          <a:solidFill>
                            <a:schemeClr val="bg2">
                              <a:lumMod val="50000"/>
                            </a:schemeClr>
                          </a:solidFill>
                          <a:effectLst/>
                          <a:latin typeface="Arial"/>
                        </a:rPr>
                        <a:t>96,40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200" b="1" i="0" u="none" strike="noStrike" dirty="0">
                          <a:solidFill>
                            <a:srgbClr val="FF0000"/>
                          </a:solidFill>
                          <a:effectLst/>
                          <a:latin typeface="Arial"/>
                        </a:rPr>
                        <a:t>Obese</a:t>
                      </a:r>
                    </a:p>
                  </a:txBody>
                  <a:tcPr marL="0" marR="0" marT="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tr-TR" sz="1400" b="0" i="0" u="none" strike="noStrike">
                          <a:solidFill>
                            <a:schemeClr val="bg2">
                              <a:lumMod val="50000"/>
                            </a:schemeClr>
                          </a:solidFill>
                          <a:effectLst/>
                          <a:latin typeface="Calibri"/>
                        </a:rPr>
                        <a:t>F</a:t>
                      </a:r>
                    </a:p>
                  </a:txBody>
                  <a:tcPr marL="0" marR="0" marT="0"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6.6.2003</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5.6.2018</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400" b="0" i="0" u="none" strike="noStrike" dirty="0">
                          <a:solidFill>
                            <a:schemeClr val="bg2">
                              <a:lumMod val="50000"/>
                            </a:schemeClr>
                          </a:solidFill>
                          <a:effectLst/>
                          <a:latin typeface="Calibri"/>
                        </a:rPr>
                        <a:t>164,0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75,0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b"/>
                      <a:r>
                        <a:rPr lang="tr-TR" sz="1200" b="0" i="0" u="none" strike="noStrike" dirty="0">
                          <a:solidFill>
                            <a:schemeClr val="bg2">
                              <a:lumMod val="50000"/>
                            </a:schemeClr>
                          </a:solidFill>
                          <a:effectLst/>
                          <a:latin typeface="Arial"/>
                        </a:rPr>
                        <a:t>27,89</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200" b="1" i="0" u="none" strike="noStrike" dirty="0">
                          <a:solidFill>
                            <a:schemeClr val="bg2">
                              <a:lumMod val="50000"/>
                            </a:schemeClr>
                          </a:solidFill>
                          <a:effectLst/>
                          <a:latin typeface="Arial"/>
                        </a:rPr>
                        <a:t>94,80</a:t>
                      </a:r>
                    </a:p>
                  </a:txBody>
                  <a:tcPr marL="0" marR="0" marT="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b"/>
                      <a:r>
                        <a:rPr lang="tr-TR" sz="1200" b="1" i="0" u="none" strike="noStrike" kern="1200" dirty="0">
                          <a:solidFill>
                            <a:srgbClr val="FF6600"/>
                          </a:solidFill>
                          <a:effectLst/>
                          <a:latin typeface="Arial"/>
                          <a:ea typeface="+mn-ea"/>
                          <a:cs typeface="+mn-cs"/>
                        </a:rPr>
                        <a:t>Overweight</a:t>
                      </a:r>
                    </a:p>
                  </a:txBody>
                  <a:tcPr marL="0" marR="0" marT="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25887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53</a:t>
            </a:fld>
            <a:endParaRPr lang="en-US">
              <a:solidFill>
                <a:srgbClr val="FFFFFF"/>
              </a:solidFill>
            </a:endParaRPr>
          </a:p>
        </p:txBody>
      </p:sp>
      <p:sp>
        <p:nvSpPr>
          <p:cNvPr id="3" name="Text Box 4"/>
          <p:cNvSpPr txBox="1">
            <a:spLocks noChangeArrowheads="1"/>
          </p:cNvSpPr>
          <p:nvPr/>
        </p:nvSpPr>
        <p:spPr bwMode="auto">
          <a:xfrm>
            <a:off x="1440227" y="374833"/>
            <a:ext cx="3686074"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Kilo Durumu</a:t>
            </a:r>
          </a:p>
          <a:p>
            <a:pPr>
              <a:lnSpc>
                <a:spcPts val="2000"/>
              </a:lnSpc>
            </a:pPr>
            <a:r>
              <a:rPr lang="tr-TR" sz="2000" b="1" noProof="1">
                <a:solidFill>
                  <a:srgbClr val="FFFFFF"/>
                </a:solidFill>
                <a:latin typeface="Calibri" pitchFamily="34" charset="0"/>
              </a:rPr>
              <a:t>BKİ Persentil Değeri Hesaplaması</a:t>
            </a:r>
          </a:p>
        </p:txBody>
      </p:sp>
      <p:graphicFrame>
        <p:nvGraphicFramePr>
          <p:cNvPr id="4" name="Chart 3"/>
          <p:cNvGraphicFramePr/>
          <p:nvPr>
            <p:extLst>
              <p:ext uri="{D42A27DB-BD31-4B8C-83A1-F6EECF244321}">
                <p14:modId xmlns:p14="http://schemas.microsoft.com/office/powerpoint/2010/main" val="4186802285"/>
              </p:ext>
            </p:extLst>
          </p:nvPr>
        </p:nvGraphicFramePr>
        <p:xfrm>
          <a:off x="586551" y="1530051"/>
          <a:ext cx="4951588" cy="3633131"/>
        </p:xfrm>
        <a:graphic>
          <a:graphicData uri="http://schemas.openxmlformats.org/drawingml/2006/chart">
            <c:chart xmlns:c="http://schemas.openxmlformats.org/drawingml/2006/chart" xmlns:r="http://schemas.openxmlformats.org/officeDocument/2006/relationships" r:id="rId2"/>
          </a:graphicData>
        </a:graphic>
      </p:graphicFrame>
      <p:sp>
        <p:nvSpPr>
          <p:cNvPr id="5" name="Subtitle 4"/>
          <p:cNvSpPr>
            <a:spLocks/>
          </p:cNvSpPr>
          <p:nvPr/>
        </p:nvSpPr>
        <p:spPr bwMode="auto">
          <a:xfrm>
            <a:off x="5624402" y="2280549"/>
            <a:ext cx="3769746" cy="2455353"/>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Kuzey Kıbrıs’ta yaşayan 12-15 yaş grubu çocukların yaklaşık 3’te 1’inin fazla kilolu ya da obez olduğu görülüyor. (Toplamda %32)</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Bilgi derlenen çocuklar arasında obezite oranı ise %14.8 olarak saptanmıştır.</a:t>
            </a:r>
          </a:p>
        </p:txBody>
      </p:sp>
      <p:sp>
        <p:nvSpPr>
          <p:cNvPr id="6" name="Rectangle 5"/>
          <p:cNvSpPr/>
          <p:nvPr/>
        </p:nvSpPr>
        <p:spPr>
          <a:xfrm>
            <a:off x="638310" y="1679526"/>
            <a:ext cx="4546146" cy="34876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82" y="4828904"/>
            <a:ext cx="1295849" cy="1295849"/>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654" y="495597"/>
            <a:ext cx="2113131" cy="1251958"/>
          </a:xfrm>
          <a:prstGeom prst="rect">
            <a:avLst/>
          </a:prstGeom>
          <a:noFill/>
          <a:ln>
            <a:noFill/>
          </a:ln>
          <a:effectLst>
            <a:glow rad="63500">
              <a:schemeClr val="bg1">
                <a:lumMod val="8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885844" y="3114136"/>
            <a:ext cx="1423359" cy="1457864"/>
          </a:xfrm>
          <a:prstGeom prst="ellipse">
            <a:avLst/>
          </a:prstGeom>
          <a:noFill/>
          <a:ln w="57150">
            <a:solidFill>
              <a:srgbClr val="99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ext uri="{D42A27DB-BD31-4B8C-83A1-F6EECF244321}">
                <p14:modId xmlns:p14="http://schemas.microsoft.com/office/powerpoint/2010/main" val="2197580307"/>
              </p:ext>
            </p:extLst>
          </p:nvPr>
        </p:nvGraphicFramePr>
        <p:xfrm>
          <a:off x="7358654" y="5167223"/>
          <a:ext cx="2312376" cy="957532"/>
        </p:xfrm>
        <a:graphic>
          <a:graphicData uri="http://schemas.openxmlformats.org/drawingml/2006/table">
            <a:tbl>
              <a:tblPr>
                <a:tableStyleId>{5C22544A-7EE6-4342-B048-85BDC9FD1C3A}</a:tableStyleId>
              </a:tblPr>
              <a:tblGrid>
                <a:gridCol w="2312376">
                  <a:extLst>
                    <a:ext uri="{9D8B030D-6E8A-4147-A177-3AD203B41FA5}">
                      <a16:colId xmlns:a16="http://schemas.microsoft.com/office/drawing/2014/main" val="20000"/>
                    </a:ext>
                  </a:extLst>
                </a:gridCol>
              </a:tblGrid>
              <a:tr h="239383">
                <a:tc>
                  <a:txBody>
                    <a:bodyPr/>
                    <a:lstStyle/>
                    <a:p>
                      <a:pPr algn="l" fontAlgn="b"/>
                      <a:r>
                        <a:rPr lang="tr-TR" sz="1200" b="1" u="none" strike="noStrike" noProof="0" dirty="0">
                          <a:solidFill>
                            <a:schemeClr val="bg1"/>
                          </a:solidFill>
                          <a:effectLst/>
                          <a:latin typeface="Calibri" pitchFamily="34" charset="0"/>
                          <a:cs typeface="Calibri" pitchFamily="34" charset="0"/>
                        </a:rPr>
                        <a:t>Az kilolu (&lt;%5 persentil)</a:t>
                      </a:r>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ctr">
                    <a:solidFill>
                      <a:srgbClr val="7030A0"/>
                    </a:solidFill>
                  </a:tcPr>
                </a:tc>
                <a:extLst>
                  <a:ext uri="{0D108BD9-81ED-4DB2-BD59-A6C34878D82A}">
                    <a16:rowId xmlns:a16="http://schemas.microsoft.com/office/drawing/2014/main" val="10000"/>
                  </a:ext>
                </a:extLst>
              </a:tr>
              <a:tr h="239383">
                <a:tc>
                  <a:txBody>
                    <a:bodyPr/>
                    <a:lstStyle/>
                    <a:p>
                      <a:pPr algn="l" fontAlgn="b"/>
                      <a:r>
                        <a:rPr lang="tr-TR" sz="1200" b="1" u="none" strike="noStrike" noProof="0" dirty="0">
                          <a:solidFill>
                            <a:schemeClr val="bg1"/>
                          </a:solidFill>
                          <a:effectLst/>
                          <a:latin typeface="Calibri" pitchFamily="34" charset="0"/>
                          <a:cs typeface="Calibri" pitchFamily="34" charset="0"/>
                        </a:rPr>
                        <a:t>Normal kilolu (%5-%85 persentil)</a:t>
                      </a:r>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ctr">
                    <a:solidFill>
                      <a:srgbClr val="00B0F0"/>
                    </a:solidFill>
                  </a:tcPr>
                </a:tc>
                <a:extLst>
                  <a:ext uri="{0D108BD9-81ED-4DB2-BD59-A6C34878D82A}">
                    <a16:rowId xmlns:a16="http://schemas.microsoft.com/office/drawing/2014/main" val="10001"/>
                  </a:ext>
                </a:extLst>
              </a:tr>
              <a:tr h="239383">
                <a:tc>
                  <a:txBody>
                    <a:bodyPr/>
                    <a:lstStyle/>
                    <a:p>
                      <a:pPr algn="l" fontAlgn="b"/>
                      <a:r>
                        <a:rPr lang="tr-TR" sz="1200" b="1" u="none" strike="noStrike" noProof="0">
                          <a:solidFill>
                            <a:schemeClr val="bg1"/>
                          </a:solidFill>
                          <a:effectLst/>
                          <a:latin typeface="Calibri" pitchFamily="34" charset="0"/>
                          <a:cs typeface="Calibri" pitchFamily="34" charset="0"/>
                        </a:rPr>
                        <a:t>Fazla kilolu (%85-%95 persentil)</a:t>
                      </a:r>
                      <a:endParaRPr lang="tr-TR" sz="1200" b="1" i="0" u="none" strike="noStrike" noProof="0">
                        <a:solidFill>
                          <a:schemeClr val="bg1"/>
                        </a:solidFill>
                        <a:effectLst/>
                        <a:latin typeface="Calibri" pitchFamily="34" charset="0"/>
                        <a:cs typeface="Calibri" pitchFamily="34" charset="0"/>
                      </a:endParaRPr>
                    </a:p>
                  </a:txBody>
                  <a:tcPr marL="36000" marR="36000" marT="7620" marB="0" anchor="ctr">
                    <a:solidFill>
                      <a:srgbClr val="FF9933"/>
                    </a:solidFill>
                  </a:tcPr>
                </a:tc>
                <a:extLst>
                  <a:ext uri="{0D108BD9-81ED-4DB2-BD59-A6C34878D82A}">
                    <a16:rowId xmlns:a16="http://schemas.microsoft.com/office/drawing/2014/main" val="10002"/>
                  </a:ext>
                </a:extLst>
              </a:tr>
              <a:tr h="239383">
                <a:tc>
                  <a:txBody>
                    <a:bodyPr/>
                    <a:lstStyle/>
                    <a:p>
                      <a:pPr algn="l" fontAlgn="b"/>
                      <a:r>
                        <a:rPr lang="tr-TR" sz="1200" b="1" u="none" strike="noStrike" noProof="0" dirty="0">
                          <a:solidFill>
                            <a:schemeClr val="bg1"/>
                          </a:solidFill>
                          <a:effectLst/>
                          <a:latin typeface="Calibri" pitchFamily="34" charset="0"/>
                          <a:cs typeface="Calibri" pitchFamily="34" charset="0"/>
                        </a:rPr>
                        <a:t>Obez (&gt;%95 persentil)</a:t>
                      </a:r>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ctr">
                    <a:solidFill>
                      <a:srgbClr val="FF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23989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54</a:t>
            </a:fld>
            <a:endParaRPr lang="en-US">
              <a:solidFill>
                <a:srgbClr val="FFFFFF"/>
              </a:solidFill>
            </a:endParaRPr>
          </a:p>
        </p:txBody>
      </p:sp>
      <p:sp>
        <p:nvSpPr>
          <p:cNvPr id="3" name="Text Box 4"/>
          <p:cNvSpPr txBox="1">
            <a:spLocks noChangeArrowheads="1"/>
          </p:cNvSpPr>
          <p:nvPr/>
        </p:nvSpPr>
        <p:spPr bwMode="auto">
          <a:xfrm>
            <a:off x="1440227" y="495597"/>
            <a:ext cx="2055371" cy="375706"/>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Kilo Durumu</a:t>
            </a:r>
            <a:endParaRPr lang="tr-TR" sz="1050" b="1" noProof="1">
              <a:solidFill>
                <a:srgbClr val="FFFFFF"/>
              </a:solidFill>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23662839"/>
              </p:ext>
            </p:extLst>
          </p:nvPr>
        </p:nvGraphicFramePr>
        <p:xfrm>
          <a:off x="124372" y="2505075"/>
          <a:ext cx="9692486" cy="1877612"/>
        </p:xfrm>
        <a:graphic>
          <a:graphicData uri="http://schemas.openxmlformats.org/drawingml/2006/table">
            <a:tbl>
              <a:tblPr>
                <a:tableStyleId>{5C22544A-7EE6-4342-B048-85BDC9FD1C3A}</a:tableStyleId>
              </a:tblPr>
              <a:tblGrid>
                <a:gridCol w="938775">
                  <a:extLst>
                    <a:ext uri="{9D8B030D-6E8A-4147-A177-3AD203B41FA5}">
                      <a16:colId xmlns:a16="http://schemas.microsoft.com/office/drawing/2014/main" val="20000"/>
                    </a:ext>
                  </a:extLst>
                </a:gridCol>
                <a:gridCol w="595825">
                  <a:extLst>
                    <a:ext uri="{9D8B030D-6E8A-4147-A177-3AD203B41FA5}">
                      <a16:colId xmlns:a16="http://schemas.microsoft.com/office/drawing/2014/main" val="20001"/>
                    </a:ext>
                  </a:extLst>
                </a:gridCol>
                <a:gridCol w="595825">
                  <a:extLst>
                    <a:ext uri="{9D8B030D-6E8A-4147-A177-3AD203B41FA5}">
                      <a16:colId xmlns:a16="http://schemas.microsoft.com/office/drawing/2014/main" val="20002"/>
                    </a:ext>
                  </a:extLst>
                </a:gridCol>
                <a:gridCol w="595825">
                  <a:extLst>
                    <a:ext uri="{9D8B030D-6E8A-4147-A177-3AD203B41FA5}">
                      <a16:colId xmlns:a16="http://schemas.microsoft.com/office/drawing/2014/main" val="20003"/>
                    </a:ext>
                  </a:extLst>
                </a:gridCol>
                <a:gridCol w="684818">
                  <a:extLst>
                    <a:ext uri="{9D8B030D-6E8A-4147-A177-3AD203B41FA5}">
                      <a16:colId xmlns:a16="http://schemas.microsoft.com/office/drawing/2014/main" val="20004"/>
                    </a:ext>
                  </a:extLst>
                </a:gridCol>
                <a:gridCol w="659736">
                  <a:extLst>
                    <a:ext uri="{9D8B030D-6E8A-4147-A177-3AD203B41FA5}">
                      <a16:colId xmlns:a16="http://schemas.microsoft.com/office/drawing/2014/main" val="20005"/>
                    </a:ext>
                  </a:extLst>
                </a:gridCol>
                <a:gridCol w="595825">
                  <a:extLst>
                    <a:ext uri="{9D8B030D-6E8A-4147-A177-3AD203B41FA5}">
                      <a16:colId xmlns:a16="http://schemas.microsoft.com/office/drawing/2014/main" val="20006"/>
                    </a:ext>
                  </a:extLst>
                </a:gridCol>
                <a:gridCol w="595825">
                  <a:extLst>
                    <a:ext uri="{9D8B030D-6E8A-4147-A177-3AD203B41FA5}">
                      <a16:colId xmlns:a16="http://schemas.microsoft.com/office/drawing/2014/main" val="20007"/>
                    </a:ext>
                  </a:extLst>
                </a:gridCol>
                <a:gridCol w="553754">
                  <a:extLst>
                    <a:ext uri="{9D8B030D-6E8A-4147-A177-3AD203B41FA5}">
                      <a16:colId xmlns:a16="http://schemas.microsoft.com/office/drawing/2014/main" val="20008"/>
                    </a:ext>
                  </a:extLst>
                </a:gridCol>
                <a:gridCol w="553754">
                  <a:extLst>
                    <a:ext uri="{9D8B030D-6E8A-4147-A177-3AD203B41FA5}">
                      <a16:colId xmlns:a16="http://schemas.microsoft.com/office/drawing/2014/main" val="20009"/>
                    </a:ext>
                  </a:extLst>
                </a:gridCol>
                <a:gridCol w="553754">
                  <a:extLst>
                    <a:ext uri="{9D8B030D-6E8A-4147-A177-3AD203B41FA5}">
                      <a16:colId xmlns:a16="http://schemas.microsoft.com/office/drawing/2014/main" val="20010"/>
                    </a:ext>
                  </a:extLst>
                </a:gridCol>
                <a:gridCol w="553754">
                  <a:extLst>
                    <a:ext uri="{9D8B030D-6E8A-4147-A177-3AD203B41FA5}">
                      <a16:colId xmlns:a16="http://schemas.microsoft.com/office/drawing/2014/main" val="20011"/>
                    </a:ext>
                  </a:extLst>
                </a:gridCol>
                <a:gridCol w="553754">
                  <a:extLst>
                    <a:ext uri="{9D8B030D-6E8A-4147-A177-3AD203B41FA5}">
                      <a16:colId xmlns:a16="http://schemas.microsoft.com/office/drawing/2014/main" val="20012"/>
                    </a:ext>
                  </a:extLst>
                </a:gridCol>
                <a:gridCol w="553754">
                  <a:extLst>
                    <a:ext uri="{9D8B030D-6E8A-4147-A177-3AD203B41FA5}">
                      <a16:colId xmlns:a16="http://schemas.microsoft.com/office/drawing/2014/main" val="20013"/>
                    </a:ext>
                  </a:extLst>
                </a:gridCol>
                <a:gridCol w="553754">
                  <a:extLst>
                    <a:ext uri="{9D8B030D-6E8A-4147-A177-3AD203B41FA5}">
                      <a16:colId xmlns:a16="http://schemas.microsoft.com/office/drawing/2014/main" val="20014"/>
                    </a:ext>
                  </a:extLst>
                </a:gridCol>
                <a:gridCol w="553754">
                  <a:extLst>
                    <a:ext uri="{9D8B030D-6E8A-4147-A177-3AD203B41FA5}">
                      <a16:colId xmlns:a16="http://schemas.microsoft.com/office/drawing/2014/main" val="20015"/>
                    </a:ext>
                  </a:extLst>
                </a:gridCol>
              </a:tblGrid>
              <a:tr h="159679">
                <a:tc rowSpan="2">
                  <a:txBody>
                    <a:bodyPr/>
                    <a:lstStyle/>
                    <a:p>
                      <a:pPr algn="l" fontAlgn="b"/>
                      <a:endParaRPr lang="tr-TR" sz="1200" b="0" i="0" u="none" strike="noStrike" noProof="0" dirty="0">
                        <a:solidFill>
                          <a:schemeClr val="bg1"/>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rowSpan="2">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C0000"/>
                    </a:solidFill>
                  </a:tcPr>
                </a:tc>
                <a:tc gridSpan="6">
                  <a:txBody>
                    <a:bodyPr/>
                    <a:lstStyle/>
                    <a:p>
                      <a:pPr algn="ctr" fontAlgn="ctr"/>
                      <a:r>
                        <a:rPr lang="tr-TR" sz="1200" u="none" strike="noStrike" kern="1200" noProof="0" dirty="0">
                          <a:solidFill>
                            <a:schemeClr val="bg1"/>
                          </a:solidFill>
                          <a:effectLst/>
                          <a:latin typeface="Calibri" pitchFamily="34" charset="0"/>
                          <a:ea typeface="+mn-ea"/>
                          <a:cs typeface="Calibri" pitchFamily="34" charset="0"/>
                        </a:rPr>
                        <a:t>İlçe</a:t>
                      </a: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tr-TR" sz="1200" b="1" u="none" strike="noStrike" noProof="0" dirty="0">
                          <a:solidFill>
                            <a:schemeClr val="bg1"/>
                          </a:solidFill>
                          <a:effectLst/>
                          <a:latin typeface="Calibri" pitchFamily="34" charset="0"/>
                          <a:cs typeface="Calibri" pitchFamily="34" charset="0"/>
                        </a:rPr>
                        <a:t>Kent /Kır</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endParaRPr lang="en-GB"/>
                    </a:p>
                  </a:txBody>
                  <a:tcPr/>
                </a:tc>
                <a:tc gridSpan="2">
                  <a:txBody>
                    <a:bodyPr/>
                    <a:lstStyle/>
                    <a:p>
                      <a:pPr algn="ctr" fontAlgn="ctr"/>
                      <a:r>
                        <a:rPr lang="tr-TR" sz="1200" b="1" u="none" strike="noStrike" noProof="0" dirty="0">
                          <a:solidFill>
                            <a:schemeClr val="bg1"/>
                          </a:solidFill>
                          <a:effectLst/>
                          <a:latin typeface="Calibri" pitchFamily="34" charset="0"/>
                          <a:cs typeface="Calibri" pitchFamily="34" charset="0"/>
                        </a:rPr>
                        <a:t>Cinsiyet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lang="en-GB"/>
                    </a:p>
                  </a:txBody>
                  <a:tcPr/>
                </a:tc>
                <a:tc gridSpan="4">
                  <a:txBody>
                    <a:bodyPr/>
                    <a:lstStyle/>
                    <a:p>
                      <a:pPr algn="ctr" fontAlgn="ctr"/>
                      <a:r>
                        <a:rPr lang="tr-TR" sz="1200" b="1" u="none" strike="noStrike" noProof="0" dirty="0">
                          <a:solidFill>
                            <a:schemeClr val="bg1"/>
                          </a:solidFill>
                          <a:effectLst/>
                          <a:latin typeface="Calibri" pitchFamily="34" charset="0"/>
                          <a:cs typeface="Calibri" pitchFamily="34" charset="0"/>
                        </a:rPr>
                        <a:t>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79066">
                <a:tc vMerge="1">
                  <a:txBody>
                    <a:bodyPr/>
                    <a:lstStyle/>
                    <a:p>
                      <a:pPr algn="l" fontAlgn="b"/>
                      <a:endParaRPr lang="en-GB" sz="1200" b="0" i="0" u="none" strike="noStrike">
                        <a:solidFill>
                          <a:schemeClr val="bg2">
                            <a:lumMod val="50000"/>
                          </a:schemeClr>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vMerge="1">
                  <a:txBody>
                    <a:bodyPr/>
                    <a:lstStyle/>
                    <a:p>
                      <a:endParaRPr lang="en-GB"/>
                    </a:p>
                  </a:txBody>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Lefkoşa</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Girne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G.Mağusa</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Güzelyurt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Lefke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İskele</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206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Kent</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Kır</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Kız</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Erkek</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12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13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14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15 yaş</a:t>
                      </a:r>
                      <a:endParaRPr lang="tr-TR" sz="1200" b="1" i="0" u="none" strike="noStrike" noProof="0" dirty="0">
                        <a:solidFill>
                          <a:schemeClr val="bg1"/>
                        </a:solidFill>
                        <a:effectLst/>
                        <a:latin typeface="Calibri" pitchFamily="34" charset="0"/>
                        <a:cs typeface="Calibri" pitchFamily="34" charset="0"/>
                      </a:endParaRP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extLst>
                  <a:ext uri="{0D108BD9-81ED-4DB2-BD59-A6C34878D82A}">
                    <a16:rowId xmlns:a16="http://schemas.microsoft.com/office/drawing/2014/main" val="10001"/>
                  </a:ext>
                </a:extLst>
              </a:tr>
              <a:tr h="189533">
                <a:tc>
                  <a:txBody>
                    <a:bodyPr/>
                    <a:lstStyle/>
                    <a:p>
                      <a:pPr algn="l" fontAlgn="t"/>
                      <a:r>
                        <a:rPr lang="tr-TR" sz="1050" b="1" i="1" u="none" strike="noStrike" noProof="0" dirty="0">
                          <a:solidFill>
                            <a:schemeClr val="bg2">
                              <a:lumMod val="50000"/>
                            </a:schemeClr>
                          </a:solidFill>
                          <a:effectLst/>
                          <a:latin typeface="Calibri" pitchFamily="34" charset="0"/>
                          <a:cs typeface="Calibri" pitchFamily="34" charset="0"/>
                        </a:rPr>
                        <a:t>n</a:t>
                      </a: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698</a:t>
                      </a:r>
                    </a:p>
                  </a:txBody>
                  <a:tcPr marL="6653" marR="6653" marT="6653"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227</a:t>
                      </a: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150</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162</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45</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40</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74</a:t>
                      </a: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407</a:t>
                      </a: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291</a:t>
                      </a: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324</a:t>
                      </a: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374</a:t>
                      </a: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173</a:t>
                      </a:r>
                    </a:p>
                  </a:txBody>
                  <a:tcPr marL="6653" marR="6653" marT="6653"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186</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183</a:t>
                      </a:r>
                    </a:p>
                  </a:txBody>
                  <a:tcPr marL="6653" marR="6653" marT="6653"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156</a:t>
                      </a:r>
                    </a:p>
                  </a:txBody>
                  <a:tcPr marL="6653" marR="6653"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9870">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Az kilolu</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bg2">
                              <a:lumMod val="50000"/>
                            </a:schemeClr>
                          </a:solidFill>
                          <a:effectLst/>
                          <a:latin typeface="Calibri" pitchFamily="34" charset="0"/>
                          <a:ea typeface="+mn-ea"/>
                          <a:cs typeface="Calibri" pitchFamily="34" charset="0"/>
                        </a:rPr>
                        <a:t>6%</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9%</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7%</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3%</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8%</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9870">
                <a:tc>
                  <a:txBody>
                    <a:bodyPr/>
                    <a:lstStyle/>
                    <a:p>
                      <a:pPr algn="l" fontAlgn="t"/>
                      <a:r>
                        <a:rPr lang="tr-TR" sz="1200" u="none" strike="noStrike" noProof="0" dirty="0">
                          <a:solidFill>
                            <a:schemeClr val="bg2">
                              <a:lumMod val="50000"/>
                            </a:schemeClr>
                          </a:solidFill>
                          <a:effectLst/>
                          <a:latin typeface="Calibri" pitchFamily="34" charset="0"/>
                          <a:cs typeface="Calibri" pitchFamily="34" charset="0"/>
                        </a:rPr>
                        <a:t>Normal kilolu</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bg2">
                              <a:lumMod val="50000"/>
                            </a:schemeClr>
                          </a:solidFill>
                          <a:effectLst/>
                          <a:latin typeface="Calibri" pitchFamily="34" charset="0"/>
                          <a:ea typeface="+mn-ea"/>
                          <a:cs typeface="Calibri" pitchFamily="34" charset="0"/>
                        </a:rPr>
                        <a:t>62%</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61%</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56%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65%</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64%</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61%</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65%</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60%</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59%</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63%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64%</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79870">
                <a:tc>
                  <a:txBody>
                    <a:bodyPr/>
                    <a:lstStyle/>
                    <a:p>
                      <a:pPr algn="l" fontAlgn="t"/>
                      <a:r>
                        <a:rPr lang="tr-TR" sz="1200" b="0" i="0" u="none" strike="noStrike" noProof="0" dirty="0">
                          <a:solidFill>
                            <a:schemeClr val="bg2">
                              <a:lumMod val="50000"/>
                            </a:schemeClr>
                          </a:solidFill>
                          <a:effectLst/>
                          <a:latin typeface="Calibri" pitchFamily="34" charset="0"/>
                          <a:cs typeface="Calibri" pitchFamily="34" charset="0"/>
                        </a:rPr>
                        <a:t>Fazla kilolu</a:t>
                      </a: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bg2">
                              <a:lumMod val="50000"/>
                            </a:schemeClr>
                          </a:solidFill>
                          <a:effectLst/>
                          <a:latin typeface="Calibri" pitchFamily="34" charset="0"/>
                          <a:ea typeface="+mn-ea"/>
                          <a:cs typeface="Calibri" pitchFamily="34" charset="0"/>
                        </a:rPr>
                        <a:t>17%</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17%</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kern="1200" dirty="0">
                          <a:solidFill>
                            <a:schemeClr val="bg2">
                              <a:lumMod val="50000"/>
                            </a:schemeClr>
                          </a:solidFill>
                          <a:effectLst/>
                          <a:latin typeface="Calibri" pitchFamily="34" charset="0"/>
                          <a:ea typeface="+mn-ea"/>
                          <a:cs typeface="Calibri" pitchFamily="34" charset="0"/>
                        </a:rPr>
                        <a:t>20</a:t>
                      </a:r>
                      <a:r>
                        <a:rPr lang="en-GB" sz="12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25%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16%</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18%</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19%</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17%</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9870">
                <a:tc>
                  <a:txBody>
                    <a:bodyPr/>
                    <a:lstStyle/>
                    <a:p>
                      <a:pPr algn="l" fontAlgn="t"/>
                      <a:r>
                        <a:rPr lang="tr-TR" sz="1200" b="0" i="0" u="none" strike="noStrike" noProof="0" dirty="0">
                          <a:solidFill>
                            <a:schemeClr val="bg2">
                              <a:lumMod val="50000"/>
                            </a:schemeClr>
                          </a:solidFill>
                          <a:effectLst/>
                          <a:latin typeface="Calibri" pitchFamily="34" charset="0"/>
                          <a:cs typeface="Calibri" pitchFamily="34" charset="0"/>
                        </a:rPr>
                        <a:t>Obez </a:t>
                      </a:r>
                    </a:p>
                  </a:txBody>
                  <a:tcPr marL="36000" marR="36000" marT="6653"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14%</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2</a:t>
                      </a:r>
                      <a:r>
                        <a:rPr lang="tr-TR" sz="1200" u="none" strike="noStrike" kern="1200" dirty="0">
                          <a:solidFill>
                            <a:schemeClr val="bg2">
                              <a:lumMod val="50000"/>
                            </a:schemeClr>
                          </a:solidFill>
                          <a:effectLst/>
                          <a:latin typeface="Calibri" pitchFamily="34" charset="0"/>
                          <a:ea typeface="+mn-ea"/>
                          <a:cs typeface="Calibri" pitchFamily="34" charset="0"/>
                        </a:rPr>
                        <a:t>2</a:t>
                      </a:r>
                      <a:r>
                        <a:rPr lang="en-GB" sz="12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14%</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bg2">
                              <a:lumMod val="50000"/>
                            </a:schemeClr>
                          </a:solidFill>
                          <a:effectLst/>
                          <a:latin typeface="Calibri" pitchFamily="34" charset="0"/>
                          <a:ea typeface="+mn-ea"/>
                          <a:cs typeface="Calibri" pitchFamily="34" charset="0"/>
                        </a:rPr>
                        <a:t>14%</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13%</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18%</a:t>
                      </a:r>
                    </a:p>
                  </a:txBody>
                  <a:tcPr marL="7620" marR="762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bg2">
                              <a:lumMod val="50000"/>
                            </a:schemeClr>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486400" y="6152284"/>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0" name="TextBox 9"/>
          <p:cNvSpPr txBox="1"/>
          <p:nvPr/>
        </p:nvSpPr>
        <p:spPr>
          <a:xfrm>
            <a:off x="2618572" y="3566201"/>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
        <p:nvSpPr>
          <p:cNvPr id="5" name="TextBox 4"/>
          <p:cNvSpPr txBox="1"/>
          <p:nvPr/>
        </p:nvSpPr>
        <p:spPr>
          <a:xfrm>
            <a:off x="6599208" y="576362"/>
            <a:ext cx="3234906" cy="461665"/>
          </a:xfrm>
          <a:prstGeom prst="rect">
            <a:avLst/>
          </a:prstGeom>
          <a:noFill/>
        </p:spPr>
        <p:txBody>
          <a:bodyPr wrap="square" rtlCol="0">
            <a:spAutoFit/>
          </a:bodyPr>
          <a:lstStyle/>
          <a:p>
            <a:pPr algn="r"/>
            <a:r>
              <a:rPr lang="tr-TR" sz="2400" b="1" i="1" dirty="0">
                <a:solidFill>
                  <a:schemeClr val="bg1"/>
                </a:solidFill>
                <a:latin typeface="Palatino" pitchFamily="18" charset="0"/>
                <a:cs typeface="Calibri" pitchFamily="34" charset="0"/>
              </a:rPr>
              <a:t>Kırılımlar bazında</a:t>
            </a:r>
            <a:endParaRPr lang="en-GB" sz="2400" b="1" i="1" dirty="0">
              <a:solidFill>
                <a:schemeClr val="bg1"/>
              </a:solidFill>
              <a:latin typeface="Palatino" pitchFamily="18" charset="0"/>
              <a:cs typeface="Calibri" pitchFamily="34" charset="0"/>
            </a:endParaRPr>
          </a:p>
        </p:txBody>
      </p:sp>
      <p:sp>
        <p:nvSpPr>
          <p:cNvPr id="11" name="TextBox 10"/>
          <p:cNvSpPr txBox="1"/>
          <p:nvPr/>
        </p:nvSpPr>
        <p:spPr>
          <a:xfrm>
            <a:off x="4556554" y="3839365"/>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
        <p:nvSpPr>
          <p:cNvPr id="12" name="TextBox 11"/>
          <p:cNvSpPr txBox="1"/>
          <p:nvPr/>
        </p:nvSpPr>
        <p:spPr>
          <a:xfrm>
            <a:off x="3915362" y="4121155"/>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Tree>
    <p:extLst>
      <p:ext uri="{BB962C8B-B14F-4D97-AF65-F5344CB8AC3E}">
        <p14:creationId xmlns:p14="http://schemas.microsoft.com/office/powerpoint/2010/main" val="2125335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2020734"/>
            <a:ext cx="5291938" cy="2209800"/>
          </a:xfrm>
        </p:spPr>
        <p:txBody>
          <a:bodyPr>
            <a:normAutofit fontScale="90000"/>
          </a:bodyPr>
          <a:lstStyle/>
          <a:p>
            <a:r>
              <a:rPr lang="tr-TR" sz="3200" b="1" u="sng" dirty="0">
                <a:latin typeface="Arial" charset="0"/>
                <a:cs typeface="Arial" charset="0"/>
              </a:rPr>
              <a:t>Çalışma Bulguları</a:t>
            </a:r>
            <a:br>
              <a:rPr lang="tr-TR" sz="3200" b="1" u="sng" dirty="0">
                <a:latin typeface="Arial" charset="0"/>
                <a:cs typeface="Arial" charset="0"/>
              </a:rPr>
            </a:br>
            <a:r>
              <a:rPr lang="tr-TR" sz="3800" dirty="0">
                <a:latin typeface="Arial" charset="0"/>
                <a:cs typeface="Arial" charset="0"/>
              </a:rPr>
              <a:t>II.Beslenme Alışkanlıkları &amp; Kilo Durumuna İlişkin Görüşler</a:t>
            </a: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395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56</a:t>
            </a:fld>
            <a:endParaRPr lang="en-US">
              <a:solidFill>
                <a:srgbClr val="FFFFFF"/>
              </a:solidFill>
            </a:endParaRPr>
          </a:p>
        </p:txBody>
      </p:sp>
      <p:sp>
        <p:nvSpPr>
          <p:cNvPr id="4" name="Text Box 4"/>
          <p:cNvSpPr txBox="1">
            <a:spLocks noChangeArrowheads="1"/>
          </p:cNvSpPr>
          <p:nvPr/>
        </p:nvSpPr>
        <p:spPr bwMode="auto">
          <a:xfrm>
            <a:off x="1440227" y="495597"/>
            <a:ext cx="2431243"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Öğün Tercihleri</a:t>
            </a:r>
            <a:endParaRPr lang="tr-TR" sz="1050" b="1" noProof="1">
              <a:solidFill>
                <a:srgbClr val="FFFFFF"/>
              </a:solidFill>
              <a:latin typeface="Calibri" pitchFamily="34" charset="0"/>
            </a:endParaRPr>
          </a:p>
        </p:txBody>
      </p:sp>
      <p:graphicFrame>
        <p:nvGraphicFramePr>
          <p:cNvPr id="6" name="Chart 5"/>
          <p:cNvGraphicFramePr/>
          <p:nvPr>
            <p:extLst>
              <p:ext uri="{D42A27DB-BD31-4B8C-83A1-F6EECF244321}">
                <p14:modId xmlns:p14="http://schemas.microsoft.com/office/powerpoint/2010/main" val="449227583"/>
              </p:ext>
            </p:extLst>
          </p:nvPr>
        </p:nvGraphicFramePr>
        <p:xfrm>
          <a:off x="724611" y="1699433"/>
          <a:ext cx="8885208" cy="38532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646" y="5451935"/>
            <a:ext cx="1184940" cy="369332"/>
          </a:xfrm>
          <a:prstGeom prst="rect">
            <a:avLst/>
          </a:prstGeom>
          <a:noFill/>
        </p:spPr>
        <p:txBody>
          <a:bodyPr wrap="none" rtlCol="0">
            <a:spAutoFit/>
          </a:bodyPr>
          <a:lstStyle/>
          <a:p>
            <a:r>
              <a:rPr lang="tr-TR" b="1" i="1" u="sng" dirty="0">
                <a:solidFill>
                  <a:srgbClr val="FF5050"/>
                </a:solidFill>
              </a:rPr>
              <a:t>Ortalama</a:t>
            </a:r>
            <a:endParaRPr lang="en-GB" b="1" i="1" u="sng" dirty="0">
              <a:solidFill>
                <a:srgbClr val="FF5050"/>
              </a:solidFill>
            </a:endParaRPr>
          </a:p>
        </p:txBody>
      </p:sp>
      <p:sp>
        <p:nvSpPr>
          <p:cNvPr id="8" name="TextBox 7"/>
          <p:cNvSpPr txBox="1"/>
          <p:nvPr/>
        </p:nvSpPr>
        <p:spPr>
          <a:xfrm>
            <a:off x="1319463" y="5495065"/>
            <a:ext cx="1345240" cy="307777"/>
          </a:xfrm>
          <a:prstGeom prst="rect">
            <a:avLst/>
          </a:prstGeom>
          <a:noFill/>
        </p:spPr>
        <p:txBody>
          <a:bodyPr wrap="none" rtlCol="0">
            <a:spAutoFit/>
          </a:bodyPr>
          <a:lstStyle/>
          <a:p>
            <a:r>
              <a:rPr lang="tr-TR" sz="1400" b="1" i="1" u="sng" dirty="0">
                <a:solidFill>
                  <a:srgbClr val="FF5050"/>
                </a:solidFill>
              </a:rPr>
              <a:t>haftada 5 gün</a:t>
            </a:r>
            <a:endParaRPr lang="en-GB" sz="1400" b="1" i="1" u="sng" dirty="0">
              <a:solidFill>
                <a:srgbClr val="FF5050"/>
              </a:solidFill>
            </a:endParaRPr>
          </a:p>
        </p:txBody>
      </p:sp>
      <p:sp>
        <p:nvSpPr>
          <p:cNvPr id="9" name="TextBox 8"/>
          <p:cNvSpPr txBox="1"/>
          <p:nvPr/>
        </p:nvSpPr>
        <p:spPr>
          <a:xfrm>
            <a:off x="3898753" y="5495065"/>
            <a:ext cx="840295" cy="307777"/>
          </a:xfrm>
          <a:prstGeom prst="rect">
            <a:avLst/>
          </a:prstGeom>
          <a:noFill/>
        </p:spPr>
        <p:txBody>
          <a:bodyPr wrap="none" rtlCol="0">
            <a:spAutoFit/>
          </a:bodyPr>
          <a:lstStyle/>
          <a:p>
            <a:r>
              <a:rPr lang="tr-TR" sz="1400" b="1" i="1" u="sng" dirty="0">
                <a:solidFill>
                  <a:srgbClr val="FF5050"/>
                </a:solidFill>
              </a:rPr>
              <a:t>her gün</a:t>
            </a:r>
            <a:endParaRPr lang="en-GB" sz="1400" b="1" i="1" u="sng" dirty="0">
              <a:solidFill>
                <a:srgbClr val="FF5050"/>
              </a:solidFill>
            </a:endParaRPr>
          </a:p>
        </p:txBody>
      </p:sp>
      <p:sp>
        <p:nvSpPr>
          <p:cNvPr id="10" name="TextBox 9"/>
          <p:cNvSpPr txBox="1"/>
          <p:nvPr/>
        </p:nvSpPr>
        <p:spPr>
          <a:xfrm>
            <a:off x="6296897" y="5495065"/>
            <a:ext cx="840295" cy="307777"/>
          </a:xfrm>
          <a:prstGeom prst="rect">
            <a:avLst/>
          </a:prstGeom>
          <a:noFill/>
        </p:spPr>
        <p:txBody>
          <a:bodyPr wrap="none" rtlCol="0">
            <a:spAutoFit/>
          </a:bodyPr>
          <a:lstStyle/>
          <a:p>
            <a:r>
              <a:rPr lang="tr-TR" sz="1400" b="1" i="1" u="sng" dirty="0">
                <a:solidFill>
                  <a:srgbClr val="FF5050"/>
                </a:solidFill>
              </a:rPr>
              <a:t>her gün</a:t>
            </a:r>
            <a:endParaRPr lang="en-GB" sz="1400" b="1" i="1" u="sng" dirty="0">
              <a:solidFill>
                <a:srgbClr val="FF5050"/>
              </a:solidFill>
            </a:endParaRPr>
          </a:p>
        </p:txBody>
      </p:sp>
      <p:sp>
        <p:nvSpPr>
          <p:cNvPr id="12" name="TextBox 11"/>
          <p:cNvSpPr txBox="1"/>
          <p:nvPr/>
        </p:nvSpPr>
        <p:spPr>
          <a:xfrm>
            <a:off x="0" y="4023884"/>
            <a:ext cx="1202573" cy="246221"/>
          </a:xfrm>
          <a:prstGeom prst="rect">
            <a:avLst/>
          </a:prstGeom>
          <a:noFill/>
        </p:spPr>
        <p:txBody>
          <a:bodyPr wrap="none" rtlCol="0">
            <a:spAutoFit/>
          </a:bodyPr>
          <a:lstStyle/>
          <a:p>
            <a:pPr algn="r"/>
            <a:r>
              <a:rPr lang="tr-TR" sz="1000" b="1" dirty="0">
                <a:solidFill>
                  <a:srgbClr val="00B050"/>
                </a:solidFill>
              </a:rPr>
              <a:t>İskele, Kır, Erkek</a:t>
            </a:r>
            <a:endParaRPr lang="en-GB" sz="1000" b="1" dirty="0">
              <a:solidFill>
                <a:srgbClr val="00B050"/>
              </a:solidFill>
            </a:endParaRPr>
          </a:p>
        </p:txBody>
      </p:sp>
      <p:sp>
        <p:nvSpPr>
          <p:cNvPr id="13" name="TextBox 12"/>
          <p:cNvSpPr txBox="1"/>
          <p:nvPr/>
        </p:nvSpPr>
        <p:spPr>
          <a:xfrm>
            <a:off x="190758" y="2792191"/>
            <a:ext cx="1011815" cy="246221"/>
          </a:xfrm>
          <a:prstGeom prst="rect">
            <a:avLst/>
          </a:prstGeom>
          <a:noFill/>
        </p:spPr>
        <p:txBody>
          <a:bodyPr wrap="none" rtlCol="0">
            <a:spAutoFit/>
          </a:bodyPr>
          <a:lstStyle/>
          <a:p>
            <a:pPr algn="r"/>
            <a:r>
              <a:rPr lang="tr-TR" sz="1000" b="1" dirty="0">
                <a:solidFill>
                  <a:srgbClr val="00B050"/>
                </a:solidFill>
              </a:rPr>
              <a:t>Lefke, 13 yaş</a:t>
            </a:r>
            <a:endParaRPr lang="en-GB" sz="1000" b="1" dirty="0">
              <a:solidFill>
                <a:srgbClr val="00B050"/>
              </a:solidFill>
            </a:endParaRPr>
          </a:p>
        </p:txBody>
      </p:sp>
      <p:sp>
        <p:nvSpPr>
          <p:cNvPr id="14" name="TextBox 13"/>
          <p:cNvSpPr txBox="1"/>
          <p:nvPr/>
        </p:nvSpPr>
        <p:spPr>
          <a:xfrm>
            <a:off x="2984354" y="3539288"/>
            <a:ext cx="537327" cy="246221"/>
          </a:xfrm>
          <a:prstGeom prst="rect">
            <a:avLst/>
          </a:prstGeom>
          <a:noFill/>
        </p:spPr>
        <p:txBody>
          <a:bodyPr wrap="none" rtlCol="0">
            <a:spAutoFit/>
          </a:bodyPr>
          <a:lstStyle/>
          <a:p>
            <a:r>
              <a:rPr lang="tr-TR" sz="1000" b="1" dirty="0">
                <a:solidFill>
                  <a:srgbClr val="00B050"/>
                </a:solidFill>
              </a:rPr>
              <a:t>İskele</a:t>
            </a:r>
            <a:endParaRPr lang="en-GB" sz="1000" b="1" dirty="0">
              <a:solidFill>
                <a:srgbClr val="00B050"/>
              </a:solidFill>
            </a:endParaRP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9984" y="4389939"/>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9020" y="6078602"/>
            <a:ext cx="5330406" cy="461665"/>
          </a:xfrm>
          <a:prstGeom prst="rect">
            <a:avLst/>
          </a:prstGeom>
        </p:spPr>
        <p:txBody>
          <a:bodyPr wrap="square">
            <a:spAutoFit/>
          </a:bodyPr>
          <a:lstStyle/>
          <a:p>
            <a:r>
              <a:rPr lang="tr-TR" sz="800" b="1" dirty="0">
                <a:solidFill>
                  <a:schemeClr val="bg2">
                    <a:lumMod val="50000"/>
                  </a:schemeClr>
                </a:solidFill>
                <a:latin typeface="Calibri" pitchFamily="34" charset="0"/>
                <a:cs typeface="Calibri" pitchFamily="34" charset="0"/>
              </a:rPr>
              <a:t>C1a. </a:t>
            </a:r>
            <a:r>
              <a:rPr lang="tr-TR" sz="800" dirty="0">
                <a:solidFill>
                  <a:schemeClr val="bg2">
                    <a:lumMod val="50000"/>
                  </a:schemeClr>
                </a:solidFill>
                <a:latin typeface="Calibri" pitchFamily="34" charset="0"/>
                <a:cs typeface="Calibri" pitchFamily="34" charset="0"/>
              </a:rPr>
              <a:t>Çocuğunuzun kahvaltı yapma alışkanlığını karttaki ifadelerden hangisi en iyi açıklar? </a:t>
            </a:r>
            <a:endParaRPr lang="en-GB" sz="800" dirty="0">
              <a:solidFill>
                <a:schemeClr val="bg2">
                  <a:lumMod val="50000"/>
                </a:schemeClr>
              </a:solidFill>
              <a:latin typeface="Calibri" pitchFamily="34" charset="0"/>
              <a:cs typeface="Calibri" pitchFamily="34" charset="0"/>
            </a:endParaRPr>
          </a:p>
          <a:p>
            <a:r>
              <a:rPr lang="tr-TR" sz="800" b="1" dirty="0">
                <a:solidFill>
                  <a:schemeClr val="bg2">
                    <a:lumMod val="50000"/>
                  </a:schemeClr>
                </a:solidFill>
                <a:latin typeface="Calibri" pitchFamily="34" charset="0"/>
                <a:cs typeface="Calibri" pitchFamily="34" charset="0"/>
              </a:rPr>
              <a:t>C1b. </a:t>
            </a:r>
            <a:r>
              <a:rPr lang="tr-TR" sz="800" dirty="0">
                <a:solidFill>
                  <a:schemeClr val="bg2">
                    <a:lumMod val="50000"/>
                  </a:schemeClr>
                </a:solidFill>
                <a:latin typeface="Calibri" pitchFamily="34" charset="0"/>
                <a:cs typeface="Calibri" pitchFamily="34" charset="0"/>
              </a:rPr>
              <a:t>Çocuğunuzun evde veya okulda öğle yemeği yeme alışkanlığını karttaki ifadelerden hangisi en iyi açıklar? </a:t>
            </a:r>
            <a:endParaRPr lang="en-GB" sz="800" dirty="0">
              <a:solidFill>
                <a:schemeClr val="bg2">
                  <a:lumMod val="50000"/>
                </a:schemeClr>
              </a:solidFill>
              <a:latin typeface="Calibri" pitchFamily="34" charset="0"/>
              <a:cs typeface="Calibri" pitchFamily="34" charset="0"/>
            </a:endParaRPr>
          </a:p>
          <a:p>
            <a:r>
              <a:rPr lang="tr-TR" sz="800" b="1" dirty="0">
                <a:solidFill>
                  <a:schemeClr val="bg2">
                    <a:lumMod val="50000"/>
                  </a:schemeClr>
                </a:solidFill>
                <a:latin typeface="Calibri" pitchFamily="34" charset="0"/>
                <a:cs typeface="Calibri" pitchFamily="34" charset="0"/>
              </a:rPr>
              <a:t>C1c. </a:t>
            </a:r>
            <a:r>
              <a:rPr lang="tr-TR" sz="800" dirty="0">
                <a:solidFill>
                  <a:schemeClr val="bg2">
                    <a:lumMod val="50000"/>
                  </a:schemeClr>
                </a:solidFill>
                <a:latin typeface="Calibri" pitchFamily="34" charset="0"/>
                <a:cs typeface="Calibri" pitchFamily="34" charset="0"/>
              </a:rPr>
              <a:t>Çocuğunuzun akşam yemeği yeme alışkanlığını karttaki ifadelerden hangisi en iyi açıklar? </a:t>
            </a:r>
            <a:endParaRPr lang="en-GB" sz="800" dirty="0">
              <a:solidFill>
                <a:schemeClr val="bg2">
                  <a:lumMod val="50000"/>
                </a:schemeClr>
              </a:solidFill>
              <a:latin typeface="Calibri" pitchFamily="34" charset="0"/>
              <a:cs typeface="Calibri" pitchFamily="34" charset="0"/>
            </a:endParaRPr>
          </a:p>
        </p:txBody>
      </p:sp>
      <p:sp>
        <p:nvSpPr>
          <p:cNvPr id="17" name="TextBox 16"/>
          <p:cNvSpPr txBox="1"/>
          <p:nvPr/>
        </p:nvSpPr>
        <p:spPr>
          <a:xfrm>
            <a:off x="7827660" y="5878547"/>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
        <p:nvSpPr>
          <p:cNvPr id="18" name="TextBox 17"/>
          <p:cNvSpPr txBox="1"/>
          <p:nvPr/>
        </p:nvSpPr>
        <p:spPr>
          <a:xfrm>
            <a:off x="131446" y="4266828"/>
            <a:ext cx="1071127" cy="246221"/>
          </a:xfrm>
          <a:prstGeom prst="rect">
            <a:avLst/>
          </a:prstGeom>
          <a:noFill/>
        </p:spPr>
        <p:txBody>
          <a:bodyPr wrap="none" rtlCol="0">
            <a:spAutoFit/>
          </a:bodyPr>
          <a:lstStyle/>
          <a:p>
            <a:pPr algn="r"/>
            <a:r>
              <a:rPr lang="tr-TR" sz="1000" b="1" dirty="0">
                <a:solidFill>
                  <a:srgbClr val="FF0000"/>
                </a:solidFill>
              </a:rPr>
              <a:t>Lefkoşa, Lefke</a:t>
            </a:r>
            <a:endParaRPr lang="en-GB" sz="1000" b="1" dirty="0">
              <a:solidFill>
                <a:srgbClr val="FF0000"/>
              </a:solidFill>
            </a:endParaRPr>
          </a:p>
        </p:txBody>
      </p:sp>
      <p:sp>
        <p:nvSpPr>
          <p:cNvPr id="19" name="TextBox 18"/>
          <p:cNvSpPr txBox="1"/>
          <p:nvPr/>
        </p:nvSpPr>
        <p:spPr>
          <a:xfrm>
            <a:off x="416780" y="2949169"/>
            <a:ext cx="785793" cy="246221"/>
          </a:xfrm>
          <a:prstGeom prst="rect">
            <a:avLst/>
          </a:prstGeom>
          <a:noFill/>
        </p:spPr>
        <p:txBody>
          <a:bodyPr wrap="none" rtlCol="0">
            <a:spAutoFit/>
          </a:bodyPr>
          <a:lstStyle/>
          <a:p>
            <a:pPr algn="r"/>
            <a:r>
              <a:rPr lang="tr-TR" sz="1000" b="1" dirty="0">
                <a:solidFill>
                  <a:srgbClr val="FF0000"/>
                </a:solidFill>
              </a:rPr>
              <a:t>İskele, Kır</a:t>
            </a:r>
            <a:endParaRPr lang="en-GB" sz="1000" b="1" dirty="0">
              <a:solidFill>
                <a:srgbClr val="FF0000"/>
              </a:solidFill>
            </a:endParaRPr>
          </a:p>
        </p:txBody>
      </p:sp>
      <p:sp>
        <p:nvSpPr>
          <p:cNvPr id="3" name="Rounded Rectangle 2"/>
          <p:cNvSpPr/>
          <p:nvPr/>
        </p:nvSpPr>
        <p:spPr>
          <a:xfrm>
            <a:off x="1595889" y="2432649"/>
            <a:ext cx="776377" cy="1965916"/>
          </a:xfrm>
          <a:prstGeom prst="roundRect">
            <a:avLst/>
          </a:prstGeom>
          <a:noFill/>
          <a:ln w="38100">
            <a:solidFill>
              <a:srgbClr val="FFCC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898753" y="3327880"/>
            <a:ext cx="776377" cy="500306"/>
          </a:xfrm>
          <a:prstGeom prst="roundRect">
            <a:avLst/>
          </a:prstGeom>
          <a:noFill/>
          <a:ln w="38100">
            <a:solidFill>
              <a:srgbClr val="FFCC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216384" y="3256005"/>
            <a:ext cx="776377" cy="500306"/>
          </a:xfrm>
          <a:prstGeom prst="roundRect">
            <a:avLst/>
          </a:prstGeom>
          <a:noFill/>
          <a:ln w="38100">
            <a:solidFill>
              <a:srgbClr val="FFCC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3628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57</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8153971"/>
              </p:ext>
            </p:extLst>
          </p:nvPr>
        </p:nvGraphicFramePr>
        <p:xfrm>
          <a:off x="735613" y="1250834"/>
          <a:ext cx="8598142" cy="5210352"/>
        </p:xfrm>
        <a:graphic>
          <a:graphicData uri="http://schemas.openxmlformats.org/drawingml/2006/table">
            <a:tbl>
              <a:tblPr>
                <a:tableStyleId>{5C22544A-7EE6-4342-B048-85BDC9FD1C3A}</a:tableStyleId>
              </a:tblPr>
              <a:tblGrid>
                <a:gridCol w="4172791">
                  <a:extLst>
                    <a:ext uri="{9D8B030D-6E8A-4147-A177-3AD203B41FA5}">
                      <a16:colId xmlns:a16="http://schemas.microsoft.com/office/drawing/2014/main" val="20000"/>
                    </a:ext>
                  </a:extLst>
                </a:gridCol>
                <a:gridCol w="4425351">
                  <a:extLst>
                    <a:ext uri="{9D8B030D-6E8A-4147-A177-3AD203B41FA5}">
                      <a16:colId xmlns:a16="http://schemas.microsoft.com/office/drawing/2014/main" val="20001"/>
                    </a:ext>
                  </a:extLst>
                </a:gridCol>
              </a:tblGrid>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Un ve unlu gıdalar</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Peynirler ve yumurta</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İşlenmiş et ürünleri</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Fast food / Hazır gıda / Hazır yemekler</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Süt ve süt ürünleri</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Sebze (çiğ veya pişmiş), salata, söğüş vb.</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Taze meyve</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Kuruyemişler</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Kuru meyveler</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Şişede veya kutuda satılan meyve suyu, buzlu çay, </a:t>
                      </a:r>
                    </a:p>
                    <a:p>
                      <a:pPr algn="r" fontAlgn="t"/>
                      <a:r>
                        <a:rPr lang="tr-TR" sz="1250" b="1" u="none" strike="noStrike" noProof="0" dirty="0">
                          <a:solidFill>
                            <a:schemeClr val="bg2">
                              <a:lumMod val="50000"/>
                            </a:schemeClr>
                          </a:solidFill>
                          <a:effectLst/>
                          <a:latin typeface="Calibri" pitchFamily="34" charset="0"/>
                          <a:cs typeface="Calibri" pitchFamily="34" charset="0"/>
                        </a:rPr>
                        <a:t>gazlı içecek, kola vb.</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Pasta, bisküvi, çikolata, şekerleme - şeker, lolipop-, kakaolu fındık kreması, kek, şerbetli tatlı, reçel, bal, pekmez,</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4196">
                <a:tc>
                  <a:txBody>
                    <a:bodyPr/>
                    <a:lstStyle/>
                    <a:p>
                      <a:pPr algn="r" fontAlgn="t"/>
                      <a:r>
                        <a:rPr lang="tr-TR" sz="1250" b="1" u="none" strike="noStrike" noProof="0" dirty="0">
                          <a:solidFill>
                            <a:schemeClr val="bg2">
                              <a:lumMod val="50000"/>
                            </a:schemeClr>
                          </a:solidFill>
                          <a:effectLst/>
                          <a:latin typeface="Calibri" pitchFamily="34" charset="0"/>
                          <a:cs typeface="Calibri" pitchFamily="34" charset="0"/>
                        </a:rPr>
                        <a:t>Sütlü tatlılar</a:t>
                      </a:r>
                      <a:endParaRPr lang="tr-TR" sz="12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graphicFrame>
        <p:nvGraphicFramePr>
          <p:cNvPr id="6" name="Chart 5"/>
          <p:cNvGraphicFramePr/>
          <p:nvPr>
            <p:extLst>
              <p:ext uri="{D42A27DB-BD31-4B8C-83A1-F6EECF244321}">
                <p14:modId xmlns:p14="http://schemas.microsoft.com/office/powerpoint/2010/main" val="2297345069"/>
              </p:ext>
            </p:extLst>
          </p:nvPr>
        </p:nvGraphicFramePr>
        <p:xfrm>
          <a:off x="4813530" y="1046513"/>
          <a:ext cx="4554747" cy="550093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p:cNvSpPr txBox="1">
            <a:spLocks noChangeArrowheads="1"/>
          </p:cNvSpPr>
          <p:nvPr/>
        </p:nvSpPr>
        <p:spPr bwMode="auto">
          <a:xfrm>
            <a:off x="1440227" y="521475"/>
            <a:ext cx="4255011"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endParaRPr lang="tr-TR" sz="1050" b="1" noProof="1">
              <a:solidFill>
                <a:srgbClr val="FFFFFF"/>
              </a:solidFill>
              <a:latin typeface="Calibri" pitchFamily="34" charset="0"/>
            </a:endParaRP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13" y="3314701"/>
            <a:ext cx="1703716" cy="1531188"/>
          </a:xfrm>
          <a:prstGeom prst="rect">
            <a:avLst/>
          </a:prstGeom>
          <a:noFill/>
          <a:ln w="9525">
            <a:noFill/>
            <a:miter lim="800000"/>
            <a:headEnd/>
            <a:tailEnd/>
          </a:ln>
          <a:effectLst>
            <a:glow rad="228600">
              <a:srgbClr val="FF66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222313" y="1863304"/>
            <a:ext cx="2294626" cy="638355"/>
          </a:xfrm>
          <a:prstGeom prst="roundRect">
            <a:avLst/>
          </a:prstGeom>
          <a:solidFill>
            <a:srgbClr val="666633"/>
          </a:solidFill>
          <a:ln>
            <a:noFill/>
          </a:ln>
          <a:effectLst>
            <a:glow rad="228600">
              <a:srgbClr val="FF6600">
                <a:alpha val="4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KAHVALTI</a:t>
            </a:r>
            <a:endParaRPr lang="en-GB" sz="2800" b="1" dirty="0"/>
          </a:p>
        </p:txBody>
      </p:sp>
      <p:sp>
        <p:nvSpPr>
          <p:cNvPr id="9" name="Oval 8"/>
          <p:cNvSpPr/>
          <p:nvPr/>
        </p:nvSpPr>
        <p:spPr>
          <a:xfrm>
            <a:off x="7427343" y="1708030"/>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55131" y="1285339"/>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261" y="458616"/>
            <a:ext cx="1116012" cy="731837"/>
          </a:xfrm>
          <a:prstGeom prst="rect">
            <a:avLst/>
          </a:prstGeom>
          <a:solidFill>
            <a:schemeClr val="bg1"/>
          </a:solidFill>
          <a:ln>
            <a:noFill/>
          </a:ln>
          <a:effectLst>
            <a:glow rad="63500">
              <a:schemeClr val="accent4">
                <a:satMod val="175000"/>
                <a:alpha val="40000"/>
              </a:schemeClr>
            </a:glow>
          </a:effectLst>
        </p:spPr>
      </p:pic>
      <p:sp>
        <p:nvSpPr>
          <p:cNvPr id="5" name="Rectangle 4"/>
          <p:cNvSpPr/>
          <p:nvPr/>
        </p:nvSpPr>
        <p:spPr>
          <a:xfrm>
            <a:off x="31813" y="6036907"/>
            <a:ext cx="3384248" cy="461665"/>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C2. 12-15 yaş aralığındaki çocuğunuzun/çocuklarınızın aşağıdaki besin gruplarını hangi öğünlerde ve ne sıklıkla tükettiğini belirtir misiniz? Lütfen evde, okulda, dışardaki tüm tüketimleri birarada düşünerek yanıtlayınız.</a:t>
            </a:r>
            <a:endParaRPr lang="en-GB" sz="8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839016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58</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71556026"/>
              </p:ext>
            </p:extLst>
          </p:nvPr>
        </p:nvGraphicFramePr>
        <p:xfrm>
          <a:off x="433703" y="1267663"/>
          <a:ext cx="8598142" cy="5227320"/>
        </p:xfrm>
        <a:graphic>
          <a:graphicData uri="http://schemas.openxmlformats.org/drawingml/2006/table">
            <a:tbl>
              <a:tblPr>
                <a:tableStyleId>{5C22544A-7EE6-4342-B048-85BDC9FD1C3A}</a:tableStyleId>
              </a:tblPr>
              <a:tblGrid>
                <a:gridCol w="3965757">
                  <a:extLst>
                    <a:ext uri="{9D8B030D-6E8A-4147-A177-3AD203B41FA5}">
                      <a16:colId xmlns:a16="http://schemas.microsoft.com/office/drawing/2014/main" val="20000"/>
                    </a:ext>
                  </a:extLst>
                </a:gridCol>
                <a:gridCol w="4632385">
                  <a:extLst>
                    <a:ext uri="{9D8B030D-6E8A-4147-A177-3AD203B41FA5}">
                      <a16:colId xmlns:a16="http://schemas.microsoft.com/office/drawing/2014/main" val="20001"/>
                    </a:ext>
                  </a:extLst>
                </a:gridCol>
              </a:tblGrid>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Un ve unlu gıdalar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Kırmızı et</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Beyaz et ve balık</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Peynirler ve yumurta</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İşlenmiş et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Fast food / Hazır gıda / Hazır yemekler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 ve süt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Sebze (çiğ veya pişmiş), salata, söğüş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Taze meyve</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Kuruyemişler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 meyveler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Şişede veya kutuda satılan meyve suyu, buzlu çay, gazlı içecek, kola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Pasta, bisküvi, çikolata, şekerleme – şeker, lolipop-, kakaolu fındık kreması, kek, şerbetli tatlı, reçel, bal, pekmez,</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Sütlü tatlılar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4" name="Chart 3"/>
          <p:cNvGraphicFramePr/>
          <p:nvPr>
            <p:extLst>
              <p:ext uri="{D42A27DB-BD31-4B8C-83A1-F6EECF244321}">
                <p14:modId xmlns:p14="http://schemas.microsoft.com/office/powerpoint/2010/main" val="525770698"/>
              </p:ext>
            </p:extLst>
          </p:nvPr>
        </p:nvGraphicFramePr>
        <p:xfrm>
          <a:off x="4213030" y="1072390"/>
          <a:ext cx="4974087" cy="55095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1440227" y="521475"/>
            <a:ext cx="4255011"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endParaRPr lang="tr-TR" sz="1050" b="1" noProof="1">
              <a:solidFill>
                <a:srgbClr val="FFFFFF"/>
              </a:solidFill>
              <a:latin typeface="Calibri" pitchFamily="34" charset="0"/>
            </a:endParaRPr>
          </a:p>
        </p:txBody>
      </p:sp>
      <p:sp>
        <p:nvSpPr>
          <p:cNvPr id="6" name="Rounded Rectangle 5"/>
          <p:cNvSpPr/>
          <p:nvPr/>
        </p:nvSpPr>
        <p:spPr>
          <a:xfrm>
            <a:off x="222313" y="1552756"/>
            <a:ext cx="2589898" cy="948904"/>
          </a:xfrm>
          <a:prstGeom prst="roundRect">
            <a:avLst/>
          </a:prstGeom>
          <a:solidFill>
            <a:srgbClr val="00B050"/>
          </a:solidFill>
          <a:ln>
            <a:noFill/>
          </a:ln>
          <a:effectLst>
            <a:glow rad="228600">
              <a:srgbClr val="FF6600">
                <a:alpha val="4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ÖĞLE YEMEĞİ</a:t>
            </a:r>
            <a:endParaRPr lang="en-GB" sz="28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5" y="3488128"/>
            <a:ext cx="1454361" cy="143755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7884521" y="2018566"/>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726385" y="1273862"/>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801151" y="3522380"/>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832787" y="3907682"/>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813" y="6200801"/>
            <a:ext cx="3384248"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C2. 12-15 yaş aralığındaki çocuğunuzun/çocuklarınızın aşağıdaki besin gruplarını hangi öğünlerde ve ne sıklıkla tükettiğini belirtir misiniz? </a:t>
            </a:r>
            <a:endParaRPr lang="en-GB" sz="800" b="1" dirty="0">
              <a:solidFill>
                <a:schemeClr val="bg2">
                  <a:lumMod val="50000"/>
                </a:schemeClr>
              </a:solidFill>
              <a:latin typeface="Calibri" pitchFamily="34" charset="0"/>
              <a:cs typeface="Calibri" pitchFamily="34" charset="0"/>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261" y="458616"/>
            <a:ext cx="1116012" cy="731837"/>
          </a:xfrm>
          <a:prstGeom prst="rect">
            <a:avLst/>
          </a:prstGeom>
          <a:solidFill>
            <a:schemeClr val="bg1"/>
          </a:solidFill>
          <a:ln>
            <a:noFill/>
          </a:ln>
          <a:effectLst>
            <a:glow rad="63500">
              <a:schemeClr val="accent4">
                <a:satMod val="175000"/>
                <a:alpha val="40000"/>
              </a:schemeClr>
            </a:glow>
          </a:effectLst>
        </p:spPr>
      </p:pic>
    </p:spTree>
    <p:extLst>
      <p:ext uri="{BB962C8B-B14F-4D97-AF65-F5344CB8AC3E}">
        <p14:creationId xmlns:p14="http://schemas.microsoft.com/office/powerpoint/2010/main" val="37263967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59</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7273863"/>
              </p:ext>
            </p:extLst>
          </p:nvPr>
        </p:nvGraphicFramePr>
        <p:xfrm>
          <a:off x="433703" y="1267663"/>
          <a:ext cx="8598142" cy="5227320"/>
        </p:xfrm>
        <a:graphic>
          <a:graphicData uri="http://schemas.openxmlformats.org/drawingml/2006/table">
            <a:tbl>
              <a:tblPr>
                <a:tableStyleId>{5C22544A-7EE6-4342-B048-85BDC9FD1C3A}</a:tableStyleId>
              </a:tblPr>
              <a:tblGrid>
                <a:gridCol w="3965757">
                  <a:extLst>
                    <a:ext uri="{9D8B030D-6E8A-4147-A177-3AD203B41FA5}">
                      <a16:colId xmlns:a16="http://schemas.microsoft.com/office/drawing/2014/main" val="20000"/>
                    </a:ext>
                  </a:extLst>
                </a:gridCol>
                <a:gridCol w="4632385">
                  <a:extLst>
                    <a:ext uri="{9D8B030D-6E8A-4147-A177-3AD203B41FA5}">
                      <a16:colId xmlns:a16="http://schemas.microsoft.com/office/drawing/2014/main" val="20001"/>
                    </a:ext>
                  </a:extLst>
                </a:gridCol>
              </a:tblGrid>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Un ve unlu gıdalar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Kırmızı et</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Beyaz et ve balık</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Peynirler ve yumurta</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İşlenmiş et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Fast food / Hazır gıda / Hazır yemekler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 ve süt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Sebze (çiğ veya pişmiş), salata, söğüş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Taze meyve</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Kuruyemişler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 meyveler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Şişede veya kutuda satılan meyve suyu, buzlu çay, gazlı içecek, kola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Pasta, bisküvi, çikolata, şekerleme – şeker, lolipop-, kakaolu fındık kreması, kek, şerbetli tatlı, reçel, bal, pekmez,</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Sütlü tatlılar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4" name="Chart 3"/>
          <p:cNvGraphicFramePr/>
          <p:nvPr>
            <p:extLst>
              <p:ext uri="{D42A27DB-BD31-4B8C-83A1-F6EECF244321}">
                <p14:modId xmlns:p14="http://schemas.microsoft.com/office/powerpoint/2010/main" val="4091242692"/>
              </p:ext>
            </p:extLst>
          </p:nvPr>
        </p:nvGraphicFramePr>
        <p:xfrm>
          <a:off x="4213030" y="1072390"/>
          <a:ext cx="4974087" cy="55095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1440227" y="521475"/>
            <a:ext cx="4255011"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endParaRPr lang="tr-TR" sz="1050" b="1" noProof="1">
              <a:solidFill>
                <a:srgbClr val="FFFFFF"/>
              </a:solidFill>
              <a:latin typeface="Calibri" pitchFamily="34" charset="0"/>
            </a:endParaRPr>
          </a:p>
        </p:txBody>
      </p:sp>
      <p:sp>
        <p:nvSpPr>
          <p:cNvPr id="6" name="Rounded Rectangle 5"/>
          <p:cNvSpPr/>
          <p:nvPr/>
        </p:nvSpPr>
        <p:spPr>
          <a:xfrm>
            <a:off x="222313" y="1552756"/>
            <a:ext cx="2589898" cy="948904"/>
          </a:xfrm>
          <a:prstGeom prst="roundRect">
            <a:avLst/>
          </a:prstGeom>
          <a:solidFill>
            <a:srgbClr val="FF9933"/>
          </a:solidFill>
          <a:ln>
            <a:noFill/>
          </a:ln>
          <a:effectLst>
            <a:glow rad="228600">
              <a:srgbClr val="FF6600">
                <a:alpha val="4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AKŞAM YEMEĞİ</a:t>
            </a:r>
            <a:endParaRPr lang="en-GB" sz="2800" b="1" dirty="0"/>
          </a:p>
        </p:txBody>
      </p:sp>
      <p:sp>
        <p:nvSpPr>
          <p:cNvPr id="9" name="Oval 8"/>
          <p:cNvSpPr/>
          <p:nvPr/>
        </p:nvSpPr>
        <p:spPr>
          <a:xfrm>
            <a:off x="7884521" y="2018566"/>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726385" y="1273862"/>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714891" y="3522380"/>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746527" y="3907682"/>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13" y="3401374"/>
            <a:ext cx="1357672" cy="135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261" y="458616"/>
            <a:ext cx="1116012" cy="731837"/>
          </a:xfrm>
          <a:prstGeom prst="rect">
            <a:avLst/>
          </a:prstGeom>
          <a:solidFill>
            <a:schemeClr val="bg1"/>
          </a:solidFill>
          <a:ln>
            <a:noFill/>
          </a:ln>
          <a:effectLst>
            <a:glow rad="63500">
              <a:schemeClr val="accent4">
                <a:satMod val="175000"/>
                <a:alpha val="40000"/>
              </a:schemeClr>
            </a:glow>
          </a:effectLst>
        </p:spPr>
      </p:pic>
      <p:sp>
        <p:nvSpPr>
          <p:cNvPr id="14" name="Rectangle 13"/>
          <p:cNvSpPr/>
          <p:nvPr/>
        </p:nvSpPr>
        <p:spPr>
          <a:xfrm>
            <a:off x="31813" y="6209427"/>
            <a:ext cx="3384248"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C2. 12-15 yaş aralığındaki çocuğunuzun/çocuklarınızın aşağıdaki besin gruplarını hangi öğünlerde ve ne sıklıkla tükettiğini belirtir misiniz? </a:t>
            </a:r>
            <a:endParaRPr lang="en-GB" sz="8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70988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F372A5-05EC-489C-9ABB-B6B9C705AAF2}" type="slidenum">
              <a:rPr lang="tr-TR" noProof="1" dirty="0" smtClean="0">
                <a:solidFill>
                  <a:srgbClr val="FFFFFF"/>
                </a:solidFill>
              </a:rPr>
              <a:pPr/>
              <a:t>6</a:t>
            </a:fld>
            <a:endParaRPr lang="tr-TR" noProof="1">
              <a:solidFill>
                <a:srgbClr val="FFFFFF"/>
              </a:solidFill>
            </a:endParaRPr>
          </a:p>
        </p:txBody>
      </p:sp>
      <p:sp>
        <p:nvSpPr>
          <p:cNvPr id="30722" name="Text Box 4"/>
          <p:cNvSpPr txBox="1">
            <a:spLocks noChangeArrowheads="1"/>
          </p:cNvSpPr>
          <p:nvPr/>
        </p:nvSpPr>
        <p:spPr bwMode="auto">
          <a:xfrm>
            <a:off x="1535115" y="476673"/>
            <a:ext cx="3332579"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Arka Plan ve </a:t>
            </a:r>
            <a:r>
              <a:rPr lang="en-GB" sz="2800" b="1" noProof="1">
                <a:solidFill>
                  <a:srgbClr val="FFFFFF"/>
                </a:solidFill>
                <a:latin typeface="Calibri" pitchFamily="34" charset="0"/>
              </a:rPr>
              <a:t>Gerekçe</a:t>
            </a:r>
            <a:endParaRPr lang="tr-TR" sz="2000" b="1" noProof="1">
              <a:solidFill>
                <a:srgbClr val="FFFFFF"/>
              </a:solidFill>
              <a:latin typeface="Calibri" pitchFamily="34" charset="0"/>
            </a:endParaRPr>
          </a:p>
        </p:txBody>
      </p:sp>
      <p:sp>
        <p:nvSpPr>
          <p:cNvPr id="5" name="Subtitle 4"/>
          <p:cNvSpPr>
            <a:spLocks/>
          </p:cNvSpPr>
          <p:nvPr/>
        </p:nvSpPr>
        <p:spPr bwMode="auto">
          <a:xfrm>
            <a:off x="693249" y="1401629"/>
            <a:ext cx="8726237" cy="5172269"/>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Komisyon raporunda  düşük ve orta gelirli ülkelerde bebeklik, çocukluk ve adolesan obezitesi oranlarının gelişmiş ülkelerden daha yüksek olduğuna işaret ediliyor.</a:t>
            </a:r>
          </a:p>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Fazla kiloluluk ve obezite, Kıbrıs Türk toplumu için de göz ardı edilebilecek bir olgu değil. Tüm dünyada olduğu gibi, fazla kilolar ve obezite Kuzey Kıbrıs’ta da kamu sağlığını ciddi biçimde tehdit etmekte. </a:t>
            </a:r>
          </a:p>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Kıbrıs Türk Diyabet Derneği, Kuzey Kıbrıs’ta da neredeyse epidemik bir salgın görünümü arzeden obeziteye karşı mücadele yürüten önemli ve öncü bir sivil toplum kuruluşu. Dernek, geçmiş dönemlerde diyabetin temel sebeplerinden birisi olarak kabul edilen obezitenin özellikle çocuklar ve ergenler arasındaki prevalansının tespitine yönelik olarak iki önemli çalışma gerçekleştirmiştir. </a:t>
            </a:r>
          </a:p>
          <a:p>
            <a:pPr>
              <a:spcBef>
                <a:spcPts val="600"/>
              </a:spcBef>
              <a:buClr>
                <a:srgbClr val="FF6600"/>
              </a:buClr>
              <a:buSzPct val="120000"/>
              <a:buFont typeface="Wingdings" pitchFamily="2" charset="2"/>
              <a:buChar char="§"/>
            </a:pPr>
            <a:r>
              <a:rPr lang="tr-TR" dirty="0">
                <a:solidFill>
                  <a:srgbClr val="808080"/>
                </a:solidFill>
                <a:latin typeface="Calibri" panose="020F0502020204030204" pitchFamily="34" charset="0"/>
                <a:cs typeface="Arial" charset="0"/>
              </a:rPr>
              <a:t> 2018 yılında gerçekleştirlen bu çalışmayla da Kuzey Kıbrıs’ta çocukluk çağı obezitesinin güncel durumuyla ilgili oldukça ayrıntılı bilgiler derlenmiş ve raporlanmıştır.</a:t>
            </a:r>
          </a:p>
          <a:p>
            <a:pPr>
              <a:spcBef>
                <a:spcPts val="600"/>
              </a:spcBef>
              <a:buClr>
                <a:srgbClr val="FF6600"/>
              </a:buClr>
              <a:buSzPct val="120000"/>
            </a:pPr>
            <a:r>
              <a:rPr lang="tr-TR" i="1" noProof="1">
                <a:solidFill>
                  <a:srgbClr val="808080"/>
                </a:solidFill>
                <a:latin typeface="Calibri" panose="020F0502020204030204" pitchFamily="34" charset="0"/>
                <a:cs typeface="Arial" charset="0"/>
              </a:rPr>
              <a:t>Çalışmamızın faydalı ve yol gösterici olması dileğiyle...</a:t>
            </a:r>
          </a:p>
          <a:p>
            <a:pPr>
              <a:spcBef>
                <a:spcPts val="600"/>
              </a:spcBef>
              <a:buClr>
                <a:srgbClr val="FF6600"/>
              </a:buClr>
              <a:buSzPct val="120000"/>
            </a:pPr>
            <a:endParaRPr lang="tr-TR" noProof="1">
              <a:solidFill>
                <a:srgbClr val="808080"/>
              </a:solidFill>
              <a:latin typeface="Calibri" panose="020F0502020204030204" pitchFamily="34" charset="0"/>
              <a:cs typeface="Arial" charset="0"/>
            </a:endParaRPr>
          </a:p>
          <a:p>
            <a:pPr>
              <a:spcBef>
                <a:spcPts val="600"/>
              </a:spcBef>
              <a:buClr>
                <a:srgbClr val="FF6600"/>
              </a:buClr>
              <a:buSzPct val="120000"/>
              <a:buFont typeface="Wingdings" pitchFamily="2" charset="2"/>
              <a:buChar char="§"/>
            </a:pPr>
            <a:endParaRPr lang="tr-TR" noProof="1">
              <a:solidFill>
                <a:srgbClr val="808080"/>
              </a:solidFill>
              <a:latin typeface="Calibri" panose="020F0502020204030204" pitchFamily="34" charset="0"/>
              <a:cs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40" y="5591785"/>
            <a:ext cx="681675" cy="807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ElifS\Desktop\KKTCell\Rudex_logo_t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204" y="5769600"/>
            <a:ext cx="1560005" cy="5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77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60</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34779106"/>
              </p:ext>
            </p:extLst>
          </p:nvPr>
        </p:nvGraphicFramePr>
        <p:xfrm>
          <a:off x="433703" y="1267663"/>
          <a:ext cx="8598142" cy="5227320"/>
        </p:xfrm>
        <a:graphic>
          <a:graphicData uri="http://schemas.openxmlformats.org/drawingml/2006/table">
            <a:tbl>
              <a:tblPr>
                <a:tableStyleId>{5C22544A-7EE6-4342-B048-85BDC9FD1C3A}</a:tableStyleId>
              </a:tblPr>
              <a:tblGrid>
                <a:gridCol w="3965757">
                  <a:extLst>
                    <a:ext uri="{9D8B030D-6E8A-4147-A177-3AD203B41FA5}">
                      <a16:colId xmlns:a16="http://schemas.microsoft.com/office/drawing/2014/main" val="20000"/>
                    </a:ext>
                  </a:extLst>
                </a:gridCol>
                <a:gridCol w="4632385">
                  <a:extLst>
                    <a:ext uri="{9D8B030D-6E8A-4147-A177-3AD203B41FA5}">
                      <a16:colId xmlns:a16="http://schemas.microsoft.com/office/drawing/2014/main" val="20001"/>
                    </a:ext>
                  </a:extLst>
                </a:gridCol>
              </a:tblGrid>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Un ve unlu gıdalar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Kırmızı et</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Beyaz et ve balık</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Peynirler ve yumurta</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İşlenmiş et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Fast food / Hazır gıda / Hazır yemekler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 ve süt ürünleri</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Sebze (çiğ veya pişmiş), salata, söğüş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Taze meyve</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Kuruyemişler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Kuru meyveler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Şişede veya kutuda satılan meyve suyu, buzlu çay, gazlı içecek, kola vb.</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Pasta, bisküvi, çikolata, şekerleme – şeker, lolipop-, kakaolu fındık kreması, kek, şerbetli tatlı, reçel, bal, pekmez,</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t"/>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373380">
                <a:tc>
                  <a:txBody>
                    <a:bodyPr/>
                    <a:lstStyle/>
                    <a:p>
                      <a:pPr algn="r" fontAlgn="t"/>
                      <a:r>
                        <a:rPr lang="tr-TR" sz="1200" b="1" u="none" strike="noStrike" noProof="0" dirty="0">
                          <a:solidFill>
                            <a:schemeClr val="bg2">
                              <a:lumMod val="50000"/>
                            </a:schemeClr>
                          </a:solidFill>
                          <a:effectLst/>
                          <a:latin typeface="Calibri" pitchFamily="34" charset="0"/>
                          <a:cs typeface="Calibri" pitchFamily="34" charset="0"/>
                        </a:rPr>
                        <a:t>Sütlü tatlılar</a:t>
                      </a:r>
                      <a:endParaRPr lang="tr-TR" sz="120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fontAlgn="t"/>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graphicFrame>
        <p:nvGraphicFramePr>
          <p:cNvPr id="4" name="Chart 3"/>
          <p:cNvGraphicFramePr/>
          <p:nvPr>
            <p:extLst>
              <p:ext uri="{D42A27DB-BD31-4B8C-83A1-F6EECF244321}">
                <p14:modId xmlns:p14="http://schemas.microsoft.com/office/powerpoint/2010/main" val="4020478939"/>
              </p:ext>
            </p:extLst>
          </p:nvPr>
        </p:nvGraphicFramePr>
        <p:xfrm>
          <a:off x="4213030" y="1072390"/>
          <a:ext cx="4974087" cy="55095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1440227" y="521475"/>
            <a:ext cx="4255011"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endParaRPr lang="tr-TR" sz="1050" b="1" noProof="1">
              <a:solidFill>
                <a:srgbClr val="FFFFFF"/>
              </a:solidFill>
              <a:latin typeface="Calibri" pitchFamily="34" charset="0"/>
            </a:endParaRPr>
          </a:p>
        </p:txBody>
      </p:sp>
      <p:sp>
        <p:nvSpPr>
          <p:cNvPr id="6" name="Rounded Rectangle 5"/>
          <p:cNvSpPr/>
          <p:nvPr/>
        </p:nvSpPr>
        <p:spPr>
          <a:xfrm>
            <a:off x="222313" y="1552756"/>
            <a:ext cx="2589898" cy="948904"/>
          </a:xfrm>
          <a:prstGeom prst="roundRect">
            <a:avLst/>
          </a:prstGeom>
          <a:solidFill>
            <a:srgbClr val="993366"/>
          </a:solidFill>
          <a:ln>
            <a:noFill/>
          </a:ln>
          <a:effectLst>
            <a:glow rad="228600">
              <a:srgbClr val="FF6600">
                <a:alpha val="40000"/>
              </a:srgb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t>ARA ÖĞÜN</a:t>
            </a:r>
            <a:endParaRPr lang="en-GB" sz="2800" b="1" dirty="0"/>
          </a:p>
        </p:txBody>
      </p:sp>
      <p:sp>
        <p:nvSpPr>
          <p:cNvPr id="12" name="Oval 11"/>
          <p:cNvSpPr/>
          <p:nvPr/>
        </p:nvSpPr>
        <p:spPr>
          <a:xfrm>
            <a:off x="7806909" y="4269974"/>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13" y="2895302"/>
            <a:ext cx="1452411" cy="145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8114577" y="5379860"/>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085831" y="5782414"/>
            <a:ext cx="517585" cy="345057"/>
          </a:xfrm>
          <a:prstGeom prst="ellips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1813" y="6209427"/>
            <a:ext cx="3384248"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C2. 12-15 yaş aralığındaki çocuğunuzun/çocuklarınızın aşağıdaki besin gruplarını hangi öğünlerde ve ne sıklıkla tükettiğini belirtir misiniz? </a:t>
            </a:r>
            <a:endParaRPr lang="en-GB" sz="800" b="1" dirty="0">
              <a:solidFill>
                <a:schemeClr val="bg2">
                  <a:lumMod val="50000"/>
                </a:schemeClr>
              </a:solidFill>
              <a:latin typeface="Calibri" pitchFamily="34" charset="0"/>
              <a:cs typeface="Calibri" pitchFamily="34" charset="0"/>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261" y="458616"/>
            <a:ext cx="1116012" cy="731837"/>
          </a:xfrm>
          <a:prstGeom prst="rect">
            <a:avLst/>
          </a:prstGeom>
          <a:solidFill>
            <a:schemeClr val="bg1"/>
          </a:solidFill>
          <a:ln>
            <a:noFill/>
          </a:ln>
          <a:effectLst>
            <a:glow rad="63500">
              <a:schemeClr val="accent4">
                <a:satMod val="175000"/>
                <a:alpha val="40000"/>
              </a:schemeClr>
            </a:glow>
          </a:effectLst>
        </p:spPr>
      </p:pic>
    </p:spTree>
    <p:extLst>
      <p:ext uri="{BB962C8B-B14F-4D97-AF65-F5344CB8AC3E}">
        <p14:creationId xmlns:p14="http://schemas.microsoft.com/office/powerpoint/2010/main" val="675282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61</a:t>
            </a:fld>
            <a:endParaRPr lang="en-US"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4145518"/>
              </p:ext>
            </p:extLst>
          </p:nvPr>
        </p:nvGraphicFramePr>
        <p:xfrm>
          <a:off x="94886" y="1170321"/>
          <a:ext cx="9696091" cy="4691592"/>
        </p:xfrm>
        <a:graphic>
          <a:graphicData uri="http://schemas.openxmlformats.org/drawingml/2006/table">
            <a:tbl>
              <a:tblPr>
                <a:tableStyleId>{5C22544A-7EE6-4342-B048-85BDC9FD1C3A}</a:tableStyleId>
              </a:tblPr>
              <a:tblGrid>
                <a:gridCol w="3614471">
                  <a:extLst>
                    <a:ext uri="{9D8B030D-6E8A-4147-A177-3AD203B41FA5}">
                      <a16:colId xmlns:a16="http://schemas.microsoft.com/office/drawing/2014/main" val="20000"/>
                    </a:ext>
                  </a:extLst>
                </a:gridCol>
                <a:gridCol w="1520405">
                  <a:extLst>
                    <a:ext uri="{9D8B030D-6E8A-4147-A177-3AD203B41FA5}">
                      <a16:colId xmlns:a16="http://schemas.microsoft.com/office/drawing/2014/main" val="20001"/>
                    </a:ext>
                  </a:extLst>
                </a:gridCol>
                <a:gridCol w="1520405">
                  <a:extLst>
                    <a:ext uri="{9D8B030D-6E8A-4147-A177-3AD203B41FA5}">
                      <a16:colId xmlns:a16="http://schemas.microsoft.com/office/drawing/2014/main" val="20002"/>
                    </a:ext>
                  </a:extLst>
                </a:gridCol>
                <a:gridCol w="1520405">
                  <a:extLst>
                    <a:ext uri="{9D8B030D-6E8A-4147-A177-3AD203B41FA5}">
                      <a16:colId xmlns:a16="http://schemas.microsoft.com/office/drawing/2014/main" val="20003"/>
                    </a:ext>
                  </a:extLst>
                </a:gridCol>
                <a:gridCol w="1520405">
                  <a:extLst>
                    <a:ext uri="{9D8B030D-6E8A-4147-A177-3AD203B41FA5}">
                      <a16:colId xmlns:a16="http://schemas.microsoft.com/office/drawing/2014/main" val="20004"/>
                    </a:ext>
                  </a:extLst>
                </a:gridCol>
              </a:tblGrid>
              <a:tr h="203253">
                <a:tc>
                  <a:txBody>
                    <a:bodyPr/>
                    <a:lstStyle/>
                    <a:p>
                      <a:pPr algn="r" fontAlgn="t"/>
                      <a:r>
                        <a:rPr lang="tr-TR" sz="1200" b="1" i="0" u="none" strike="noStrike" noProof="0" dirty="0">
                          <a:solidFill>
                            <a:schemeClr val="bg1"/>
                          </a:solidFill>
                          <a:effectLst/>
                          <a:latin typeface="Calibri" pitchFamily="34" charset="0"/>
                          <a:cs typeface="Calibri" pitchFamily="34" charset="0"/>
                        </a:rPr>
                        <a:t>*: Her zaman tükettiğini</a:t>
                      </a:r>
                      <a:r>
                        <a:rPr lang="tr-TR" sz="1200" b="1" i="0" u="none" strike="noStrike" baseline="0" noProof="0" dirty="0">
                          <a:solidFill>
                            <a:schemeClr val="bg1"/>
                          </a:solidFill>
                          <a:effectLst/>
                          <a:latin typeface="Calibri" pitchFamily="34" charset="0"/>
                          <a:cs typeface="Calibri" pitchFamily="34" charset="0"/>
                        </a:rPr>
                        <a:t> belirtenler baz alınmıştır.</a:t>
                      </a:r>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fontAlgn="t"/>
                      <a:r>
                        <a:rPr lang="tr-TR" sz="1800" b="1" i="0" u="none" strike="noStrike" noProof="0" dirty="0">
                          <a:solidFill>
                            <a:schemeClr val="bg1"/>
                          </a:solidFill>
                          <a:effectLst/>
                          <a:latin typeface="Calibri" pitchFamily="34" charset="0"/>
                          <a:cs typeface="Calibri" pitchFamily="34" charset="0"/>
                        </a:rPr>
                        <a:t>KAHVALTI</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808000"/>
                    </a:solidFill>
                  </a:tcPr>
                </a:tc>
                <a:tc>
                  <a:txBody>
                    <a:bodyPr/>
                    <a:lstStyle/>
                    <a:p>
                      <a:pPr algn="ctr" fontAlgn="t"/>
                      <a:r>
                        <a:rPr lang="tr-TR" sz="1400" b="1" i="0" u="none" strike="noStrike" noProof="0" dirty="0">
                          <a:solidFill>
                            <a:schemeClr val="bg1"/>
                          </a:solidFill>
                          <a:effectLst/>
                          <a:latin typeface="Calibri" pitchFamily="34" charset="0"/>
                          <a:cs typeface="Calibri" pitchFamily="34" charset="0"/>
                        </a:rPr>
                        <a:t>ÖĞLE YEMEĞİ</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92D050"/>
                    </a:solidFill>
                  </a:tcPr>
                </a:tc>
                <a:tc>
                  <a:txBody>
                    <a:bodyPr/>
                    <a:lstStyle/>
                    <a:p>
                      <a:pPr algn="ctr" fontAlgn="t"/>
                      <a:r>
                        <a:rPr lang="tr-TR" sz="1400" b="1" i="0" u="none" strike="noStrike" noProof="0" dirty="0">
                          <a:solidFill>
                            <a:schemeClr val="bg1"/>
                          </a:solidFill>
                          <a:effectLst/>
                          <a:latin typeface="Calibri" pitchFamily="34" charset="0"/>
                          <a:cs typeface="Calibri" pitchFamily="34" charset="0"/>
                        </a:rPr>
                        <a:t>AKŞAM YEMEĞİ</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t"/>
                      <a:r>
                        <a:rPr lang="tr-TR" sz="1400" b="1" i="0" u="none" strike="noStrike" noProof="0" dirty="0">
                          <a:solidFill>
                            <a:schemeClr val="bg1"/>
                          </a:solidFill>
                          <a:effectLst/>
                          <a:latin typeface="Calibri" pitchFamily="34" charset="0"/>
                          <a:cs typeface="Calibri" pitchFamily="34" charset="0"/>
                        </a:rPr>
                        <a:t>ARA ÖĞÜN</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C00FF"/>
                    </a:solidFill>
                  </a:tcPr>
                </a:tc>
                <a:extLst>
                  <a:ext uri="{0D108BD9-81ED-4DB2-BD59-A6C34878D82A}">
                    <a16:rowId xmlns:a16="http://schemas.microsoft.com/office/drawing/2014/main" val="10000"/>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Un ve unlu gıdalar</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 Güzelyurt</a:t>
                      </a:r>
                    </a:p>
                    <a:p>
                      <a:pPr algn="ctr" fontAlgn="t"/>
                      <a:r>
                        <a:rPr lang="tr-TR" sz="1100" b="0" i="0" u="none" strike="noStrike" noProof="0" dirty="0">
                          <a:solidFill>
                            <a:srgbClr val="FF0000"/>
                          </a:solidFill>
                          <a:effectLst/>
                          <a:latin typeface="Calibri" pitchFamily="34" charset="0"/>
                          <a:cs typeface="Calibri" pitchFamily="34" charset="0"/>
                        </a:rPr>
                        <a:t>G.Mağusa, 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 İskele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 Güzelyurt,</a:t>
                      </a:r>
                      <a:r>
                        <a:rPr lang="tr-TR" sz="1100" b="0" i="0" u="none" strike="noStrike" baseline="0" noProof="0" dirty="0">
                          <a:solidFill>
                            <a:srgbClr val="00B050"/>
                          </a:solidFill>
                          <a:effectLst/>
                          <a:latin typeface="Calibri" pitchFamily="34" charset="0"/>
                          <a:cs typeface="Calibri" pitchFamily="34" charset="0"/>
                        </a:rPr>
                        <a:t>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Lefke,</a:t>
                      </a:r>
                      <a:r>
                        <a:rPr lang="tr-TR" sz="1100" b="0" i="0" u="none" strike="noStrike" baseline="0" noProof="0" dirty="0">
                          <a:solidFill>
                            <a:srgbClr val="FF0000"/>
                          </a:solidFill>
                          <a:effectLst/>
                          <a:latin typeface="Calibri" pitchFamily="34" charset="0"/>
                          <a:cs typeface="Calibri" pitchFamily="34" charset="0"/>
                        </a:rPr>
                        <a:t> 13 yaş</a:t>
                      </a:r>
                      <a:endParaRPr lang="tr-TR" sz="11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r>
                        <a:rPr lang="tr-TR" sz="1100" b="0" i="0" u="none" strike="noStrike" baseline="0" noProof="0" dirty="0">
                          <a:solidFill>
                            <a:srgbClr val="00B050"/>
                          </a:solidFill>
                          <a:effectLst/>
                          <a:latin typeface="Calibri" pitchFamily="34" charset="0"/>
                          <a:cs typeface="Calibri" pitchFamily="34" charset="0"/>
                        </a:rPr>
                        <a:t>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baseline="0" noProof="0" dirty="0">
                          <a:solidFill>
                            <a:srgbClr val="FF0000"/>
                          </a:solidFill>
                          <a:effectLst/>
                          <a:latin typeface="Calibri" pitchFamily="34" charset="0"/>
                          <a:cs typeface="Calibri" pitchFamily="34" charset="0"/>
                        </a:rPr>
                        <a:t>Lefke</a:t>
                      </a:r>
                      <a:endParaRPr lang="tr-TR" sz="11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Kırmızı et</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r>
                        <a:rPr lang="tr-TR" sz="1100" b="0" i="0" u="none" strike="noStrike" baseline="0" noProof="0" dirty="0">
                          <a:solidFill>
                            <a:srgbClr val="00B050"/>
                          </a:solidFill>
                          <a:effectLst/>
                          <a:latin typeface="Calibri" pitchFamily="34" charset="0"/>
                          <a:cs typeface="Calibri" pitchFamily="34" charset="0"/>
                        </a:rPr>
                        <a:t>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baseline="0" noProof="0" dirty="0">
                          <a:solidFill>
                            <a:srgbClr val="FF0000"/>
                          </a:solidFill>
                          <a:effectLst/>
                          <a:latin typeface="Calibri" pitchFamily="34" charset="0"/>
                          <a:cs typeface="Calibri" pitchFamily="34" charset="0"/>
                        </a:rPr>
                        <a:t>Güzelyurt</a:t>
                      </a:r>
                      <a:endParaRPr lang="tr-TR" sz="11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r>
                        <a:rPr lang="tr-TR" sz="1100" b="0" i="0" u="none" strike="noStrike" baseline="0" noProof="0" dirty="0">
                          <a:solidFill>
                            <a:srgbClr val="00B050"/>
                          </a:solidFill>
                          <a:effectLst/>
                          <a:latin typeface="Calibri" pitchFamily="34" charset="0"/>
                          <a:cs typeface="Calibri" pitchFamily="34" charset="0"/>
                        </a:rPr>
                        <a:t>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baseline="0" noProof="0" dirty="0">
                          <a:solidFill>
                            <a:srgbClr val="FF0000"/>
                          </a:solidFill>
                          <a:effectLst/>
                          <a:latin typeface="Calibri" pitchFamily="34" charset="0"/>
                          <a:cs typeface="Calibri" pitchFamily="34" charset="0"/>
                        </a:rPr>
                        <a:t>Güzelyurt, Lefke</a:t>
                      </a:r>
                      <a:endParaRPr lang="tr-TR" sz="11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Beyaz et ve balık</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 12 yaş</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Peynirler ve yumurta</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Güzelyurt</a:t>
                      </a:r>
                    </a:p>
                    <a:p>
                      <a:pPr algn="ctr" fontAlgn="t"/>
                      <a:r>
                        <a:rPr lang="tr-TR" sz="1100" b="0" i="0" u="none" strike="noStrike" noProof="0" dirty="0">
                          <a:solidFill>
                            <a:srgbClr val="FF0000"/>
                          </a:solidFill>
                          <a:effectLst/>
                          <a:latin typeface="Calibri" pitchFamily="34" charset="0"/>
                          <a:cs typeface="Calibri" pitchFamily="34" charset="0"/>
                        </a:rPr>
                        <a:t>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İşlenmiş et ürünleri</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Lefke,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203253">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Fast food / Hazır gıda / Hazır yemekler</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FF0000"/>
                          </a:solidFill>
                          <a:effectLst/>
                          <a:latin typeface="Calibri" pitchFamily="34" charset="0"/>
                          <a:cs typeface="Calibri" pitchFamily="34" charset="0"/>
                        </a:rPr>
                        <a:t>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30274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Süt ve süt ürünleri</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Güzelyurt, Lefke</a:t>
                      </a:r>
                    </a:p>
                    <a:p>
                      <a:pPr algn="ctr" fontAlgn="t"/>
                      <a:r>
                        <a:rPr lang="tr-TR" sz="1100" b="0" i="0" u="none" strike="noStrike" noProof="0" dirty="0">
                          <a:solidFill>
                            <a:srgbClr val="FF0000"/>
                          </a:solidFill>
                          <a:effectLst/>
                          <a:latin typeface="Calibri" pitchFamily="34" charset="0"/>
                          <a:cs typeface="Calibri" pitchFamily="34" charset="0"/>
                        </a:rPr>
                        <a:t>İskele</a:t>
                      </a:r>
                      <a:r>
                        <a:rPr lang="tr-TR" sz="1100" b="0" i="0" u="none" strike="noStrike" noProof="0" dirty="0">
                          <a:solidFill>
                            <a:srgbClr val="00B050"/>
                          </a:solidFill>
                          <a:effectLst/>
                          <a:latin typeface="Calibri" pitchFamily="34" charset="0"/>
                          <a:cs typeface="Calibri" pitchFamily="34" charset="0"/>
                        </a:rPr>
                        <a:t> </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algn="ctr" fontAlgn="t"/>
                      <a:r>
                        <a:rPr lang="tr-TR" sz="1100" b="0" i="0" u="none" strike="noStrike" noProof="0" dirty="0">
                          <a:solidFill>
                            <a:srgbClr val="FF0000"/>
                          </a:solidFill>
                          <a:effectLst/>
                          <a:latin typeface="Calibri" pitchFamily="34" charset="0"/>
                          <a:cs typeface="Calibri" pitchFamily="34" charset="0"/>
                        </a:rPr>
                        <a:t>G.Mağusa, Güzelyurt, 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algn="ctr" fontAlgn="t"/>
                      <a:r>
                        <a:rPr lang="tr-TR" sz="1100" b="0" i="0" u="none" strike="noStrike" noProof="0" dirty="0">
                          <a:solidFill>
                            <a:srgbClr val="FF0000"/>
                          </a:solidFill>
                          <a:effectLst/>
                          <a:latin typeface="Calibri" pitchFamily="34" charset="0"/>
                          <a:cs typeface="Calibri" pitchFamily="34" charset="0"/>
                        </a:rPr>
                        <a:t>G.Mağusa, Güzelyurt,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algn="ctr" fontAlgn="t"/>
                      <a:r>
                        <a:rPr lang="tr-TR" sz="1100" b="0" i="0" u="none" strike="noStrike" noProof="0" dirty="0">
                          <a:solidFill>
                            <a:srgbClr val="FF0000"/>
                          </a:solidFill>
                          <a:effectLst/>
                          <a:latin typeface="Calibri" pitchFamily="34" charset="0"/>
                          <a:cs typeface="Calibri" pitchFamily="34" charset="0"/>
                        </a:rPr>
                        <a:t>İskele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Sebze (çiğ veya pişmiş), salata, söğüş vb.</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Lefke,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r>
                        <a:rPr lang="tr-TR" sz="1100" b="0" i="0" u="none" strike="noStrike" baseline="0" noProof="0" dirty="0">
                          <a:solidFill>
                            <a:srgbClr val="00B050"/>
                          </a:solidFill>
                          <a:effectLst/>
                          <a:latin typeface="Calibri" pitchFamily="34" charset="0"/>
                          <a:cs typeface="Calibri" pitchFamily="34" charset="0"/>
                        </a:rPr>
                        <a:t> 15 yaş</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Taze meyve</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İskele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 Güzelyurt</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Lefke, İskele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 Güzelyurt</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00B050"/>
                          </a:solidFill>
                          <a:effectLst/>
                          <a:latin typeface="Calibri" pitchFamily="34" charset="0"/>
                          <a:cs typeface="Calibri" pitchFamily="34" charset="0"/>
                        </a:rPr>
                        <a:t>Girne, Güzelyurt</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Lefke, İskele</a:t>
                      </a:r>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3253">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Kuruyemişler</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Güzelyurt</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3253">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Kuru meyveler</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11"/>
                  </a:ext>
                </a:extLst>
              </a:tr>
              <a:tr h="203338">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Şişede veya kutuda satılan meyve suyu, buzlu çay, gazlı içecek, kola vb.</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Lefke</a:t>
                      </a:r>
                    </a:p>
                    <a:p>
                      <a:pPr algn="ctr" fontAlgn="t"/>
                      <a:r>
                        <a:rPr lang="tr-TR" sz="1100" b="0" i="0" u="none" strike="noStrike" noProof="0" dirty="0">
                          <a:solidFill>
                            <a:srgbClr val="FF0000"/>
                          </a:solidFill>
                          <a:effectLst/>
                          <a:latin typeface="Calibri" pitchFamily="34" charset="0"/>
                          <a:cs typeface="Calibri" pitchFamily="34" charset="0"/>
                        </a:rPr>
                        <a:t>G.Mağusa, İskele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Lefke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Güzelyurt</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9192">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Pasta, bisküvi, çikolata, şekerleme – şeker, lolipop-, kakaolu fındık kreması, kek, şerbetli tatlı, reçel, bal, pekmez</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algn="ctr" fontAlgn="t"/>
                      <a:r>
                        <a:rPr lang="tr-TR" sz="1100" b="0" i="0" u="none" strike="noStrike" noProof="0" dirty="0">
                          <a:solidFill>
                            <a:srgbClr val="FF0000"/>
                          </a:solidFill>
                          <a:effectLst/>
                          <a:latin typeface="Calibri" pitchFamily="34" charset="0"/>
                          <a:cs typeface="Calibri" pitchFamily="34" charset="0"/>
                        </a:rPr>
                        <a:t>Lefke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t"/>
                      <a:r>
                        <a:rPr lang="tr-TR" sz="1100" b="0" i="0" u="none" strike="noStrike" noProof="0" dirty="0">
                          <a:solidFill>
                            <a:srgbClr val="00B050"/>
                          </a:solidFill>
                          <a:effectLst/>
                          <a:latin typeface="Calibri" pitchFamily="34" charset="0"/>
                          <a:cs typeface="Calibri" pitchFamily="34" charset="0"/>
                        </a:rPr>
                        <a:t>Girne</a:t>
                      </a:r>
                    </a:p>
                    <a:p>
                      <a:pPr marL="0" marR="0" indent="0" algn="ctr" defTabSz="914400" rtl="0" eaLnBrk="1" fontAlgn="t" latinLnBrk="0" hangingPunct="1">
                        <a:lnSpc>
                          <a:spcPct val="100000"/>
                        </a:lnSpc>
                        <a:spcBef>
                          <a:spcPts val="0"/>
                        </a:spcBef>
                        <a:spcAft>
                          <a:spcPts val="0"/>
                        </a:spcAft>
                        <a:buClrTx/>
                        <a:buSzTx/>
                        <a:buFontTx/>
                        <a:buNone/>
                        <a:tabLst/>
                        <a:defRPr/>
                      </a:pPr>
                      <a:r>
                        <a:rPr lang="tr-TR" sz="1100" b="0" i="0" u="none" strike="noStrike" noProof="0" dirty="0">
                          <a:solidFill>
                            <a:srgbClr val="FF0000"/>
                          </a:solidFill>
                          <a:effectLst/>
                          <a:latin typeface="Calibri" pitchFamily="34" charset="0"/>
                          <a:cs typeface="Calibri" pitchFamily="34" charset="0"/>
                        </a:rPr>
                        <a:t>G.Mağusa, İskele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3253">
                <a:tc>
                  <a:txBody>
                    <a:bodyPr/>
                    <a:lstStyle/>
                    <a:p>
                      <a:pPr algn="r" fontAlgn="t"/>
                      <a:r>
                        <a:rPr lang="tr-TR" sz="1050" b="1" u="none" strike="noStrike" noProof="0" dirty="0">
                          <a:solidFill>
                            <a:schemeClr val="bg2">
                              <a:lumMod val="50000"/>
                            </a:schemeClr>
                          </a:solidFill>
                          <a:effectLst/>
                          <a:latin typeface="Calibri" pitchFamily="34" charset="0"/>
                          <a:cs typeface="Calibri" pitchFamily="34" charset="0"/>
                        </a:rPr>
                        <a:t>Sütlü tatlılar</a:t>
                      </a:r>
                      <a:endParaRPr lang="tr-TR" sz="1050" b="1"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CC"/>
                    </a:solidFill>
                  </a:tcPr>
                </a:tc>
                <a:tc>
                  <a:txBody>
                    <a:bodyPr/>
                    <a:lstStyle/>
                    <a:p>
                      <a:pPr algn="ctr" fontAlgn="t"/>
                      <a:endParaRPr lang="tr-TR" sz="11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rgbClr val="FFFFCC"/>
                    </a:solidFill>
                  </a:tcPr>
                </a:tc>
                <a:tc>
                  <a:txBody>
                    <a:bodyPr/>
                    <a:lstStyle/>
                    <a:p>
                      <a:pPr algn="ctr" fontAlgn="t"/>
                      <a:r>
                        <a:rPr lang="tr-TR" sz="1100" b="0" i="0" u="none" strike="noStrike" noProof="0" dirty="0">
                          <a:solidFill>
                            <a:srgbClr val="FF0000"/>
                          </a:solidFill>
                          <a:effectLst/>
                          <a:latin typeface="Calibri" pitchFamily="34" charset="0"/>
                          <a:cs typeface="Calibri" pitchFamily="34" charset="0"/>
                        </a:rPr>
                        <a:t>İskele</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5" name="Text Box 4"/>
          <p:cNvSpPr txBox="1">
            <a:spLocks noChangeArrowheads="1"/>
          </p:cNvSpPr>
          <p:nvPr/>
        </p:nvSpPr>
        <p:spPr bwMode="auto">
          <a:xfrm>
            <a:off x="1440227" y="521475"/>
            <a:ext cx="4255011"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p>
        </p:txBody>
      </p:sp>
      <p:sp>
        <p:nvSpPr>
          <p:cNvPr id="6" name="TextBox 5"/>
          <p:cNvSpPr txBox="1"/>
          <p:nvPr/>
        </p:nvSpPr>
        <p:spPr>
          <a:xfrm>
            <a:off x="6599208" y="576362"/>
            <a:ext cx="3234906" cy="461665"/>
          </a:xfrm>
          <a:prstGeom prst="rect">
            <a:avLst/>
          </a:prstGeom>
          <a:noFill/>
        </p:spPr>
        <p:txBody>
          <a:bodyPr wrap="square" rtlCol="0">
            <a:spAutoFit/>
          </a:bodyPr>
          <a:lstStyle/>
          <a:p>
            <a:pPr algn="r"/>
            <a:r>
              <a:rPr lang="tr-TR" sz="2400" b="1" i="1" dirty="0">
                <a:solidFill>
                  <a:schemeClr val="bg1"/>
                </a:solidFill>
                <a:latin typeface="Palatino" pitchFamily="18" charset="0"/>
                <a:cs typeface="Calibri" pitchFamily="34" charset="0"/>
              </a:rPr>
              <a:t>Kırılımlar bazında*</a:t>
            </a:r>
            <a:endParaRPr lang="en-GB" sz="2400" b="1" i="1" dirty="0">
              <a:solidFill>
                <a:schemeClr val="bg1"/>
              </a:solidFill>
              <a:latin typeface="Palatino" pitchFamily="18" charset="0"/>
              <a:cs typeface="Calibri" pitchFamily="34" charset="0"/>
            </a:endParaRPr>
          </a:p>
        </p:txBody>
      </p:sp>
      <p:sp>
        <p:nvSpPr>
          <p:cNvPr id="7" name="TextBox 6"/>
          <p:cNvSpPr txBox="1"/>
          <p:nvPr/>
        </p:nvSpPr>
        <p:spPr>
          <a:xfrm>
            <a:off x="6541395" y="6278657"/>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
        <p:nvSpPr>
          <p:cNvPr id="4" name="TextBox 3"/>
          <p:cNvSpPr txBox="1"/>
          <p:nvPr/>
        </p:nvSpPr>
        <p:spPr>
          <a:xfrm>
            <a:off x="24383" y="5876321"/>
            <a:ext cx="6517012" cy="707886"/>
          </a:xfrm>
          <a:prstGeom prst="rect">
            <a:avLst/>
          </a:prstGeom>
          <a:noFill/>
        </p:spPr>
        <p:txBody>
          <a:bodyPr wrap="square" rtlCol="0">
            <a:spAutoFit/>
          </a:bodyPr>
          <a:lstStyle/>
          <a:p>
            <a:r>
              <a:rPr lang="tr-TR" sz="1000" b="1" dirty="0"/>
              <a:t>Yorumlama örneği: </a:t>
            </a:r>
            <a:r>
              <a:rPr lang="tr-TR" sz="1000" dirty="0"/>
              <a:t>Un ve unlu gıdaları kahvaltıda «her zaman» tükettiği belirtilen çocukların oranı Girne ve Güzelyurt’ta genel ortalamaya göre </a:t>
            </a:r>
            <a:r>
              <a:rPr lang="tr-TR" sz="1000" b="1" dirty="0">
                <a:solidFill>
                  <a:srgbClr val="00AC4E"/>
                </a:solidFill>
              </a:rPr>
              <a:t>anlamlı oranda daha yüksek</a:t>
            </a:r>
            <a:r>
              <a:rPr lang="tr-TR" sz="1000" dirty="0"/>
              <a:t>, G.Mağusa ve Lefke’de ise genel ortalamaya göre </a:t>
            </a:r>
            <a:r>
              <a:rPr lang="tr-TR" sz="1000" b="1" dirty="0">
                <a:solidFill>
                  <a:srgbClr val="FF0000"/>
                </a:solidFill>
              </a:rPr>
              <a:t>anlamlı oranda daha düşük</a:t>
            </a:r>
            <a:r>
              <a:rPr lang="tr-TR" sz="1000" dirty="0"/>
              <a:t>tür.Açık sarı boyalı boş hücreler ise o alanda herhangi bir farklılaşma olmadığı anlamına gelmektedir.</a:t>
            </a:r>
          </a:p>
        </p:txBody>
      </p:sp>
    </p:spTree>
    <p:extLst>
      <p:ext uri="{BB962C8B-B14F-4D97-AF65-F5344CB8AC3E}">
        <p14:creationId xmlns:p14="http://schemas.microsoft.com/office/powerpoint/2010/main" val="1436335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62</a:t>
            </a:fld>
            <a:endParaRPr lang="en-US">
              <a:solidFill>
                <a:srgbClr val="FFFFFF"/>
              </a:solidFill>
            </a:endParaRPr>
          </a:p>
        </p:txBody>
      </p:sp>
      <p:sp>
        <p:nvSpPr>
          <p:cNvPr id="3" name="Text Box 4"/>
          <p:cNvSpPr txBox="1">
            <a:spLocks noChangeArrowheads="1"/>
          </p:cNvSpPr>
          <p:nvPr/>
        </p:nvSpPr>
        <p:spPr bwMode="auto">
          <a:xfrm>
            <a:off x="1440227" y="383459"/>
            <a:ext cx="4255011"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p>
          <a:p>
            <a:pPr>
              <a:lnSpc>
                <a:spcPts val="2000"/>
              </a:lnSpc>
            </a:pPr>
            <a:r>
              <a:rPr lang="tr-TR" sz="2000" b="1" noProof="1">
                <a:solidFill>
                  <a:srgbClr val="FFFFFF"/>
                </a:solidFill>
                <a:latin typeface="Calibri" pitchFamily="34" charset="0"/>
              </a:rPr>
              <a:t>BKİ Kırılımları Bazında</a:t>
            </a:r>
            <a:endParaRPr lang="tr-TR" sz="900" b="1" noProof="1">
              <a:solidFill>
                <a:srgbClr val="FFFFFF"/>
              </a:solidFill>
              <a:latin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2452140"/>
              </p:ext>
            </p:extLst>
          </p:nvPr>
        </p:nvGraphicFramePr>
        <p:xfrm>
          <a:off x="219378" y="1447843"/>
          <a:ext cx="9519844" cy="4763175"/>
        </p:xfrm>
        <a:graphic>
          <a:graphicData uri="http://schemas.openxmlformats.org/drawingml/2006/table">
            <a:tbl>
              <a:tblPr>
                <a:tableStyleId>{5C22544A-7EE6-4342-B048-85BDC9FD1C3A}</a:tableStyleId>
              </a:tblPr>
              <a:tblGrid>
                <a:gridCol w="2791244">
                  <a:extLst>
                    <a:ext uri="{9D8B030D-6E8A-4147-A177-3AD203B41FA5}">
                      <a16:colId xmlns:a16="http://schemas.microsoft.com/office/drawing/2014/main" val="20000"/>
                    </a:ext>
                  </a:extLst>
                </a:gridCol>
                <a:gridCol w="672860">
                  <a:extLst>
                    <a:ext uri="{9D8B030D-6E8A-4147-A177-3AD203B41FA5}">
                      <a16:colId xmlns:a16="http://schemas.microsoft.com/office/drawing/2014/main" val="20001"/>
                    </a:ext>
                  </a:extLst>
                </a:gridCol>
                <a:gridCol w="672860">
                  <a:extLst>
                    <a:ext uri="{9D8B030D-6E8A-4147-A177-3AD203B41FA5}">
                      <a16:colId xmlns:a16="http://schemas.microsoft.com/office/drawing/2014/main" val="20002"/>
                    </a:ext>
                  </a:extLst>
                </a:gridCol>
                <a:gridCol w="672860">
                  <a:extLst>
                    <a:ext uri="{9D8B030D-6E8A-4147-A177-3AD203B41FA5}">
                      <a16:colId xmlns:a16="http://schemas.microsoft.com/office/drawing/2014/main" val="20003"/>
                    </a:ext>
                  </a:extLst>
                </a:gridCol>
                <a:gridCol w="672860">
                  <a:extLst>
                    <a:ext uri="{9D8B030D-6E8A-4147-A177-3AD203B41FA5}">
                      <a16:colId xmlns:a16="http://schemas.microsoft.com/office/drawing/2014/main" val="20004"/>
                    </a:ext>
                  </a:extLst>
                </a:gridCol>
                <a:gridCol w="672860">
                  <a:extLst>
                    <a:ext uri="{9D8B030D-6E8A-4147-A177-3AD203B41FA5}">
                      <a16:colId xmlns:a16="http://schemas.microsoft.com/office/drawing/2014/main" val="20005"/>
                    </a:ext>
                  </a:extLst>
                </a:gridCol>
                <a:gridCol w="672860">
                  <a:extLst>
                    <a:ext uri="{9D8B030D-6E8A-4147-A177-3AD203B41FA5}">
                      <a16:colId xmlns:a16="http://schemas.microsoft.com/office/drawing/2014/main" val="20006"/>
                    </a:ext>
                  </a:extLst>
                </a:gridCol>
                <a:gridCol w="672860">
                  <a:extLst>
                    <a:ext uri="{9D8B030D-6E8A-4147-A177-3AD203B41FA5}">
                      <a16:colId xmlns:a16="http://schemas.microsoft.com/office/drawing/2014/main" val="20007"/>
                    </a:ext>
                  </a:extLst>
                </a:gridCol>
                <a:gridCol w="672860">
                  <a:extLst>
                    <a:ext uri="{9D8B030D-6E8A-4147-A177-3AD203B41FA5}">
                      <a16:colId xmlns:a16="http://schemas.microsoft.com/office/drawing/2014/main" val="20008"/>
                    </a:ext>
                  </a:extLst>
                </a:gridCol>
                <a:gridCol w="672860">
                  <a:extLst>
                    <a:ext uri="{9D8B030D-6E8A-4147-A177-3AD203B41FA5}">
                      <a16:colId xmlns:a16="http://schemas.microsoft.com/office/drawing/2014/main" val="20009"/>
                    </a:ext>
                  </a:extLst>
                </a:gridCol>
                <a:gridCol w="672860">
                  <a:extLst>
                    <a:ext uri="{9D8B030D-6E8A-4147-A177-3AD203B41FA5}">
                      <a16:colId xmlns:a16="http://schemas.microsoft.com/office/drawing/2014/main" val="20010"/>
                    </a:ext>
                  </a:extLst>
                </a:gridCol>
              </a:tblGrid>
              <a:tr h="372582">
                <a:tc rowSpan="2">
                  <a:txBody>
                    <a:bodyPr/>
                    <a:lstStyle/>
                    <a:p>
                      <a:pPr algn="r" fontAlgn="b"/>
                      <a:endParaRPr lang="tr-TR" sz="1200" b="0" i="0"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gridSpan="5">
                  <a:txBody>
                    <a:bodyPr/>
                    <a:lstStyle/>
                    <a:p>
                      <a:pPr algn="ctr" fontAlgn="ctr"/>
                      <a:r>
                        <a:rPr lang="tr-TR" sz="2000" b="1" i="0" u="none" strike="noStrike" noProof="0" dirty="0">
                          <a:solidFill>
                            <a:schemeClr val="bg2">
                              <a:lumMod val="50000"/>
                            </a:schemeClr>
                          </a:solidFill>
                          <a:effectLst/>
                          <a:latin typeface="Calibri" pitchFamily="34" charset="0"/>
                          <a:cs typeface="Calibri" pitchFamily="34" charset="0"/>
                        </a:rPr>
                        <a:t>Kahvaltı</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D347"/>
                    </a:solid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5">
                  <a:txBody>
                    <a:bodyPr/>
                    <a:lstStyle/>
                    <a:p>
                      <a:pPr algn="ctr" fontAlgn="ctr"/>
                      <a:r>
                        <a:rPr lang="tr-TR" sz="2000" b="1" i="0" u="none" strike="noStrike" noProof="0" dirty="0">
                          <a:solidFill>
                            <a:schemeClr val="bg2">
                              <a:lumMod val="50000"/>
                            </a:schemeClr>
                          </a:solidFill>
                          <a:effectLst/>
                          <a:latin typeface="Calibri" pitchFamily="34" charset="0"/>
                          <a:cs typeface="Calibri" pitchFamily="34" charset="0"/>
                        </a:rPr>
                        <a:t>Öğle Yemeği</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D347"/>
                    </a:solid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99330">
                <a:tc vMerge="1">
                  <a:txBody>
                    <a:bodyPr/>
                    <a:lstStyle/>
                    <a:p>
                      <a:pPr algn="r" fontAlgn="b"/>
                      <a:endParaRPr lang="tr-TR" sz="1200" b="0" i="0"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Az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Normal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Fazla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Obez</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Az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Normal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Fazla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Obez</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190093">
                <a:tc>
                  <a:txBody>
                    <a:bodyPr/>
                    <a:lstStyle/>
                    <a:p>
                      <a:pPr algn="r" fontAlgn="b"/>
                      <a:r>
                        <a:rPr lang="tr-TR" sz="1050" b="1" i="1" u="none" strike="noStrike" noProof="0" dirty="0">
                          <a:effectLst/>
                          <a:latin typeface="Calibri" pitchFamily="34" charset="0"/>
                          <a:cs typeface="Calibri" pitchFamily="34" charset="0"/>
                        </a:rPr>
                        <a:t> n</a:t>
                      </a:r>
                      <a:endParaRPr lang="tr-TR" sz="1050" b="1" i="1"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33910">
                <a:tc>
                  <a:txBody>
                    <a:bodyPr/>
                    <a:lstStyle/>
                    <a:p>
                      <a:pPr algn="r" fontAlgn="t"/>
                      <a:r>
                        <a:rPr lang="tr-TR" sz="1200" u="none" strike="noStrike" noProof="0" dirty="0">
                          <a:effectLst/>
                          <a:latin typeface="Calibri" pitchFamily="34" charset="0"/>
                          <a:cs typeface="Calibri" pitchFamily="34" charset="0"/>
                        </a:rPr>
                        <a:t>Un ve unlu gıdalar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54%</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50%</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53%</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55%</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46%</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45%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38%</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42%</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33910">
                <a:tc>
                  <a:txBody>
                    <a:bodyPr/>
                    <a:lstStyle/>
                    <a:p>
                      <a:pPr algn="r" fontAlgn="t"/>
                      <a:r>
                        <a:rPr lang="tr-TR" sz="1200" u="none" strike="noStrike" noProof="0" dirty="0">
                          <a:effectLst/>
                          <a:latin typeface="Calibri" pitchFamily="34" charset="0"/>
                          <a:cs typeface="Calibri" pitchFamily="34" charset="0"/>
                        </a:rPr>
                        <a:t>Kırmızı et</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200" u="none" strike="noStrike" noProof="0" dirty="0">
                          <a:effectLst/>
                          <a:latin typeface="Calibri" pitchFamily="34" charset="0"/>
                          <a:cs typeface="Calibri" pitchFamily="34" charset="0"/>
                        </a:rPr>
                        <a:t>17%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26%</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25%</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33910">
                <a:tc>
                  <a:txBody>
                    <a:bodyPr/>
                    <a:lstStyle/>
                    <a:p>
                      <a:pPr algn="r" fontAlgn="t"/>
                      <a:r>
                        <a:rPr lang="tr-TR" sz="1200" u="none" strike="noStrike" noProof="0" dirty="0">
                          <a:effectLst/>
                          <a:latin typeface="Calibri" pitchFamily="34" charset="0"/>
                          <a:cs typeface="Calibri" pitchFamily="34" charset="0"/>
                        </a:rPr>
                        <a:t>Beyaz et ve balık</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200" u="none" strike="noStrike" noProof="0">
                          <a:effectLst/>
                          <a:latin typeface="Calibri" pitchFamily="34" charset="0"/>
                          <a:cs typeface="Calibri" pitchFamily="34" charset="0"/>
                        </a:rPr>
                        <a:t>34%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38%</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36%</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33910">
                <a:tc>
                  <a:txBody>
                    <a:bodyPr/>
                    <a:lstStyle/>
                    <a:p>
                      <a:pPr algn="r" fontAlgn="t"/>
                      <a:r>
                        <a:rPr lang="tr-TR" sz="1200" u="none" strike="noStrike" noProof="0" dirty="0">
                          <a:effectLst/>
                          <a:latin typeface="Calibri" pitchFamily="34" charset="0"/>
                          <a:cs typeface="Calibri" pitchFamily="34" charset="0"/>
                        </a:rPr>
                        <a:t>Peynirler ve yumurta</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78%</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71%</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71%</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67%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71%</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10%</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11%</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33910">
                <a:tc>
                  <a:txBody>
                    <a:bodyPr/>
                    <a:lstStyle/>
                    <a:p>
                      <a:pPr algn="r" fontAlgn="t"/>
                      <a:r>
                        <a:rPr lang="tr-TR" sz="1200" u="none" strike="noStrike" noProof="0" dirty="0">
                          <a:effectLst/>
                          <a:latin typeface="Calibri" pitchFamily="34" charset="0"/>
                          <a:cs typeface="Calibri" pitchFamily="34" charset="0"/>
                        </a:rPr>
                        <a:t>İşlenmiş et ürünleri</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33%</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8%</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6%</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8%</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33910">
                <a:tc>
                  <a:txBody>
                    <a:bodyPr/>
                    <a:lstStyle/>
                    <a:p>
                      <a:pPr algn="r" fontAlgn="t"/>
                      <a:r>
                        <a:rPr lang="tr-TR" sz="1200" u="none" strike="noStrike" noProof="0" dirty="0">
                          <a:effectLst/>
                          <a:latin typeface="Calibri" pitchFamily="34" charset="0"/>
                          <a:cs typeface="Calibri" pitchFamily="34" charset="0"/>
                        </a:rPr>
                        <a:t>Fast food / Hazır gıda / Hazır yemekler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8%</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8%</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9%</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6%</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12%</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33910">
                <a:tc>
                  <a:txBody>
                    <a:bodyPr/>
                    <a:lstStyle/>
                    <a:p>
                      <a:pPr algn="r" fontAlgn="t"/>
                      <a:r>
                        <a:rPr lang="tr-TR" sz="1200" u="none" strike="noStrike" noProof="0">
                          <a:effectLst/>
                          <a:latin typeface="Calibri" pitchFamily="34" charset="0"/>
                          <a:cs typeface="Calibri" pitchFamily="34" charset="0"/>
                        </a:rPr>
                        <a:t>Süt ve süt ürünleri</a:t>
                      </a:r>
                      <a:endParaRPr lang="tr-TR" sz="1200" b="0" i="0" u="none" strike="noStrike" noProof="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43%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42%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41%</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29%</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42%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39%</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33910">
                <a:tc>
                  <a:txBody>
                    <a:bodyPr/>
                    <a:lstStyle/>
                    <a:p>
                      <a:pPr algn="r" fontAlgn="t"/>
                      <a:r>
                        <a:rPr lang="tr-TR" sz="1200" u="none" strike="noStrike" noProof="0" dirty="0">
                          <a:effectLst/>
                          <a:latin typeface="Calibri" pitchFamily="34" charset="0"/>
                          <a:cs typeface="Calibri" pitchFamily="34" charset="0"/>
                        </a:rPr>
                        <a:t>Sebze (çiğ veya pişmiş), salata, söğüş vb.</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24%</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34%</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36%</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40%</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38%</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38%</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33910">
                <a:tc>
                  <a:txBody>
                    <a:bodyPr/>
                    <a:lstStyle/>
                    <a:p>
                      <a:pPr algn="r" fontAlgn="t"/>
                      <a:r>
                        <a:rPr lang="tr-TR" sz="1200" u="none" strike="noStrike" noProof="0" dirty="0">
                          <a:effectLst/>
                          <a:latin typeface="Calibri" pitchFamily="34" charset="0"/>
                          <a:cs typeface="Calibri" pitchFamily="34" charset="0"/>
                        </a:rPr>
                        <a:t>Taze meyve</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10%</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19%</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14%</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23%</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33910">
                <a:tc>
                  <a:txBody>
                    <a:bodyPr/>
                    <a:lstStyle/>
                    <a:p>
                      <a:pPr algn="r" fontAlgn="t"/>
                      <a:r>
                        <a:rPr lang="tr-TR" sz="1200" u="none" strike="noStrike" noProof="0" dirty="0">
                          <a:effectLst/>
                          <a:latin typeface="Calibri" pitchFamily="34" charset="0"/>
                          <a:cs typeface="Calibri" pitchFamily="34" charset="0"/>
                        </a:rPr>
                        <a:t>Kuruyemişler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4%</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5%</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4%</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7%</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233910">
                <a:tc>
                  <a:txBody>
                    <a:bodyPr/>
                    <a:lstStyle/>
                    <a:p>
                      <a:pPr algn="r" fontAlgn="t"/>
                      <a:r>
                        <a:rPr lang="tr-TR" sz="1200" u="none" strike="noStrike" noProof="0" dirty="0">
                          <a:effectLst/>
                          <a:latin typeface="Calibri" pitchFamily="34" charset="0"/>
                          <a:cs typeface="Calibri" pitchFamily="34" charset="0"/>
                        </a:rPr>
                        <a:t>Kuru meyveler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0%</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2%</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2%</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3"/>
                  </a:ext>
                </a:extLst>
              </a:tr>
              <a:tr h="399330">
                <a:tc>
                  <a:txBody>
                    <a:bodyPr/>
                    <a:lstStyle/>
                    <a:p>
                      <a:pPr algn="r" fontAlgn="t"/>
                      <a:r>
                        <a:rPr lang="tr-TR" sz="1200" u="none" strike="noStrike" noProof="0" dirty="0">
                          <a:effectLst/>
                          <a:latin typeface="Calibri" pitchFamily="34" charset="0"/>
                          <a:cs typeface="Calibri" pitchFamily="34" charset="0"/>
                        </a:rPr>
                        <a:t>Şişede veya kutuda satılan meyve suyu, buzlu çay, gazlı içecek, kola vb.</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20%</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16%</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29%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27%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34%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30%</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29%</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594920">
                <a:tc>
                  <a:txBody>
                    <a:bodyPr/>
                    <a:lstStyle/>
                    <a:p>
                      <a:pPr algn="r" fontAlgn="t"/>
                      <a:r>
                        <a:rPr lang="tr-TR" sz="1200" u="none" strike="noStrike" noProof="0" dirty="0">
                          <a:effectLst/>
                          <a:latin typeface="Calibri" pitchFamily="34" charset="0"/>
                          <a:cs typeface="Calibri" pitchFamily="34" charset="0"/>
                        </a:rPr>
                        <a:t>Pasta, bisküvi, çikolata, şekerleme – şeker, lolipop-, kakaolu fındık kreması, kek, şerbetli tatlı, reçel, bal, pekmez,</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17%</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19%</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16%</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18%</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12%</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14%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17%</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16%</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5"/>
                  </a:ext>
                </a:extLst>
              </a:tr>
              <a:tr h="233910">
                <a:tc>
                  <a:txBody>
                    <a:bodyPr/>
                    <a:lstStyle/>
                    <a:p>
                      <a:pPr algn="r" fontAlgn="t"/>
                      <a:r>
                        <a:rPr lang="tr-TR" sz="1200" u="none" strike="noStrike" noProof="0" dirty="0">
                          <a:effectLst/>
                          <a:latin typeface="Calibri" pitchFamily="34" charset="0"/>
                          <a:cs typeface="Calibri" pitchFamily="34" charset="0"/>
                        </a:rPr>
                        <a:t>Sütlü tatlılar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0%</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4%</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6%</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3%</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5%</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a:effectLst/>
                          <a:latin typeface="Calibri" pitchFamily="34" charset="0"/>
                          <a:cs typeface="Calibri" pitchFamily="34" charset="0"/>
                        </a:rPr>
                        <a:t>8%</a:t>
                      </a:r>
                      <a:endParaRPr lang="tr-TR" sz="1200" b="0" i="0" u="none" strike="noStrike" noProof="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11%</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u="none" strike="noStrike" noProof="0" dirty="0">
                          <a:effectLst/>
                          <a:latin typeface="Calibri" pitchFamily="34" charset="0"/>
                          <a:cs typeface="Calibri" pitchFamily="34" charset="0"/>
                        </a:rPr>
                        <a:t>0%</a:t>
                      </a:r>
                      <a:endParaRPr lang="tr-TR" sz="1200" b="0"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tr-TR" sz="1200" b="1" u="none" strike="noStrike" noProof="0" dirty="0">
                          <a:effectLst/>
                          <a:latin typeface="Calibri" pitchFamily="34" charset="0"/>
                          <a:cs typeface="Calibri" pitchFamily="34" charset="0"/>
                        </a:rPr>
                        <a:t>7%</a:t>
                      </a: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8" name="TextBox 7"/>
          <p:cNvSpPr txBox="1"/>
          <p:nvPr/>
        </p:nvSpPr>
        <p:spPr>
          <a:xfrm>
            <a:off x="5943600" y="6314537"/>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9" name="TextBox 8"/>
          <p:cNvSpPr txBox="1"/>
          <p:nvPr/>
        </p:nvSpPr>
        <p:spPr>
          <a:xfrm>
            <a:off x="3415079" y="3576434"/>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
        <p:nvSpPr>
          <p:cNvPr id="10" name="TextBox 9"/>
          <p:cNvSpPr txBox="1"/>
          <p:nvPr/>
        </p:nvSpPr>
        <p:spPr>
          <a:xfrm>
            <a:off x="3415079" y="3810303"/>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1" name="TextBox 10"/>
          <p:cNvSpPr txBox="1"/>
          <p:nvPr/>
        </p:nvSpPr>
        <p:spPr>
          <a:xfrm>
            <a:off x="3415079" y="4023085"/>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2" name="TextBox 11"/>
          <p:cNvSpPr txBox="1"/>
          <p:nvPr/>
        </p:nvSpPr>
        <p:spPr>
          <a:xfrm>
            <a:off x="6764107" y="2625611"/>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3" name="TextBox 12"/>
          <p:cNvSpPr txBox="1"/>
          <p:nvPr/>
        </p:nvSpPr>
        <p:spPr>
          <a:xfrm>
            <a:off x="6764107" y="3806951"/>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4" name="TextBox 13"/>
          <p:cNvSpPr txBox="1"/>
          <p:nvPr/>
        </p:nvSpPr>
        <p:spPr>
          <a:xfrm>
            <a:off x="6764107" y="4026920"/>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5" name="TextBox 14"/>
          <p:cNvSpPr txBox="1"/>
          <p:nvPr/>
        </p:nvSpPr>
        <p:spPr>
          <a:xfrm>
            <a:off x="8791315" y="2404499"/>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6" name="TextBox 15"/>
          <p:cNvSpPr txBox="1"/>
          <p:nvPr/>
        </p:nvSpPr>
        <p:spPr>
          <a:xfrm>
            <a:off x="8791315" y="5958568"/>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5" name="TextBox 4"/>
          <p:cNvSpPr txBox="1"/>
          <p:nvPr/>
        </p:nvSpPr>
        <p:spPr>
          <a:xfrm>
            <a:off x="256032" y="6235567"/>
            <a:ext cx="3669792" cy="276999"/>
          </a:xfrm>
          <a:prstGeom prst="rect">
            <a:avLst/>
          </a:prstGeom>
          <a:noFill/>
        </p:spPr>
        <p:txBody>
          <a:bodyPr wrap="square" rtlCol="0">
            <a:spAutoFit/>
          </a:bodyPr>
          <a:lstStyle/>
          <a:p>
            <a:r>
              <a:rPr lang="tr-TR" sz="1200" dirty="0"/>
              <a:t>*Gri boyalı boş alanda sorgulama yapılmamıştır.</a:t>
            </a:r>
          </a:p>
        </p:txBody>
      </p:sp>
    </p:spTree>
    <p:extLst>
      <p:ext uri="{BB962C8B-B14F-4D97-AF65-F5344CB8AC3E}">
        <p14:creationId xmlns:p14="http://schemas.microsoft.com/office/powerpoint/2010/main" val="3202928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63</a:t>
            </a:fld>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74450704"/>
              </p:ext>
            </p:extLst>
          </p:nvPr>
        </p:nvGraphicFramePr>
        <p:xfrm>
          <a:off x="219378" y="1447843"/>
          <a:ext cx="9519844" cy="4763175"/>
        </p:xfrm>
        <a:graphic>
          <a:graphicData uri="http://schemas.openxmlformats.org/drawingml/2006/table">
            <a:tbl>
              <a:tblPr>
                <a:tableStyleId>{5C22544A-7EE6-4342-B048-85BDC9FD1C3A}</a:tableStyleId>
              </a:tblPr>
              <a:tblGrid>
                <a:gridCol w="2791244">
                  <a:extLst>
                    <a:ext uri="{9D8B030D-6E8A-4147-A177-3AD203B41FA5}">
                      <a16:colId xmlns:a16="http://schemas.microsoft.com/office/drawing/2014/main" val="20000"/>
                    </a:ext>
                  </a:extLst>
                </a:gridCol>
                <a:gridCol w="672860">
                  <a:extLst>
                    <a:ext uri="{9D8B030D-6E8A-4147-A177-3AD203B41FA5}">
                      <a16:colId xmlns:a16="http://schemas.microsoft.com/office/drawing/2014/main" val="20001"/>
                    </a:ext>
                  </a:extLst>
                </a:gridCol>
                <a:gridCol w="672860">
                  <a:extLst>
                    <a:ext uri="{9D8B030D-6E8A-4147-A177-3AD203B41FA5}">
                      <a16:colId xmlns:a16="http://schemas.microsoft.com/office/drawing/2014/main" val="20002"/>
                    </a:ext>
                  </a:extLst>
                </a:gridCol>
                <a:gridCol w="672860">
                  <a:extLst>
                    <a:ext uri="{9D8B030D-6E8A-4147-A177-3AD203B41FA5}">
                      <a16:colId xmlns:a16="http://schemas.microsoft.com/office/drawing/2014/main" val="20003"/>
                    </a:ext>
                  </a:extLst>
                </a:gridCol>
                <a:gridCol w="672860">
                  <a:extLst>
                    <a:ext uri="{9D8B030D-6E8A-4147-A177-3AD203B41FA5}">
                      <a16:colId xmlns:a16="http://schemas.microsoft.com/office/drawing/2014/main" val="20004"/>
                    </a:ext>
                  </a:extLst>
                </a:gridCol>
                <a:gridCol w="672860">
                  <a:extLst>
                    <a:ext uri="{9D8B030D-6E8A-4147-A177-3AD203B41FA5}">
                      <a16:colId xmlns:a16="http://schemas.microsoft.com/office/drawing/2014/main" val="20005"/>
                    </a:ext>
                  </a:extLst>
                </a:gridCol>
                <a:gridCol w="672860">
                  <a:extLst>
                    <a:ext uri="{9D8B030D-6E8A-4147-A177-3AD203B41FA5}">
                      <a16:colId xmlns:a16="http://schemas.microsoft.com/office/drawing/2014/main" val="20006"/>
                    </a:ext>
                  </a:extLst>
                </a:gridCol>
                <a:gridCol w="672860">
                  <a:extLst>
                    <a:ext uri="{9D8B030D-6E8A-4147-A177-3AD203B41FA5}">
                      <a16:colId xmlns:a16="http://schemas.microsoft.com/office/drawing/2014/main" val="20007"/>
                    </a:ext>
                  </a:extLst>
                </a:gridCol>
                <a:gridCol w="672860">
                  <a:extLst>
                    <a:ext uri="{9D8B030D-6E8A-4147-A177-3AD203B41FA5}">
                      <a16:colId xmlns:a16="http://schemas.microsoft.com/office/drawing/2014/main" val="20008"/>
                    </a:ext>
                  </a:extLst>
                </a:gridCol>
                <a:gridCol w="672860">
                  <a:extLst>
                    <a:ext uri="{9D8B030D-6E8A-4147-A177-3AD203B41FA5}">
                      <a16:colId xmlns:a16="http://schemas.microsoft.com/office/drawing/2014/main" val="20009"/>
                    </a:ext>
                  </a:extLst>
                </a:gridCol>
                <a:gridCol w="672860">
                  <a:extLst>
                    <a:ext uri="{9D8B030D-6E8A-4147-A177-3AD203B41FA5}">
                      <a16:colId xmlns:a16="http://schemas.microsoft.com/office/drawing/2014/main" val="20010"/>
                    </a:ext>
                  </a:extLst>
                </a:gridCol>
              </a:tblGrid>
              <a:tr h="372582">
                <a:tc rowSpan="2">
                  <a:txBody>
                    <a:bodyPr/>
                    <a:lstStyle/>
                    <a:p>
                      <a:pPr algn="r" fontAlgn="b"/>
                      <a:endParaRPr lang="tr-TR" sz="1200" b="0" i="0"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gridSpan="5">
                  <a:txBody>
                    <a:bodyPr/>
                    <a:lstStyle/>
                    <a:p>
                      <a:pPr algn="ctr" fontAlgn="ctr"/>
                      <a:r>
                        <a:rPr lang="tr-TR" sz="2000" b="1" i="0" u="none" strike="noStrike" noProof="0" dirty="0">
                          <a:solidFill>
                            <a:schemeClr val="bg2">
                              <a:lumMod val="50000"/>
                            </a:schemeClr>
                          </a:solidFill>
                          <a:effectLst/>
                          <a:latin typeface="Calibri" pitchFamily="34" charset="0"/>
                          <a:cs typeface="Calibri" pitchFamily="34" charset="0"/>
                        </a:rPr>
                        <a:t>Akşam Yemeği</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D347"/>
                    </a:solid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5">
                  <a:txBody>
                    <a:bodyPr/>
                    <a:lstStyle/>
                    <a:p>
                      <a:pPr algn="ctr" fontAlgn="ctr"/>
                      <a:r>
                        <a:rPr lang="tr-TR" sz="2000" b="1" i="0" u="none" strike="noStrike" noProof="0" dirty="0">
                          <a:solidFill>
                            <a:schemeClr val="bg2">
                              <a:lumMod val="50000"/>
                            </a:schemeClr>
                          </a:solidFill>
                          <a:effectLst/>
                          <a:latin typeface="Calibri" pitchFamily="34" charset="0"/>
                          <a:cs typeface="Calibri" pitchFamily="34" charset="0"/>
                        </a:rPr>
                        <a:t>Ara Öğün</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D347"/>
                    </a:solid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pPr algn="ctr" fontAlgn="ctr"/>
                      <a:endParaRPr lang="tr-TR" sz="1200" b="1" i="0"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99330">
                <a:tc vMerge="1">
                  <a:txBody>
                    <a:bodyPr/>
                    <a:lstStyle/>
                    <a:p>
                      <a:pPr algn="r" fontAlgn="b"/>
                      <a:endParaRPr lang="tr-TR" sz="1200" b="0" i="0"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Az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Normal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Fazla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Obez</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Az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Normal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Fazla kilolu</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Obez</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200" b="1" u="none" strike="noStrike" noProof="0" dirty="0">
                          <a:solidFill>
                            <a:schemeClr val="bg1"/>
                          </a:solidFill>
                          <a:effectLst/>
                          <a:latin typeface="Calibri" pitchFamily="34" charset="0"/>
                          <a:cs typeface="Calibri" pitchFamily="34" charset="0"/>
                        </a:rPr>
                        <a:t>TOPLAM</a:t>
                      </a:r>
                      <a:endParaRPr lang="tr-TR" sz="12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190093">
                <a:tc>
                  <a:txBody>
                    <a:bodyPr/>
                    <a:lstStyle/>
                    <a:p>
                      <a:pPr algn="r" fontAlgn="b"/>
                      <a:r>
                        <a:rPr lang="tr-TR" sz="1050" b="1" i="1" u="none" strike="noStrike" noProof="0" dirty="0">
                          <a:effectLst/>
                          <a:latin typeface="Calibri" pitchFamily="34" charset="0"/>
                          <a:cs typeface="Calibri" pitchFamily="34" charset="0"/>
                        </a:rPr>
                        <a:t> n</a:t>
                      </a:r>
                      <a:endParaRPr lang="tr-TR" sz="1050" b="1" i="1" u="none" strike="noStrike" noProof="0" dirty="0">
                        <a:solidFill>
                          <a:srgbClr val="000000"/>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33910">
                <a:tc>
                  <a:txBody>
                    <a:bodyPr/>
                    <a:lstStyle/>
                    <a:p>
                      <a:pPr algn="r" fontAlgn="t"/>
                      <a:r>
                        <a:rPr lang="tr-TR" sz="1200" u="none" strike="noStrike" noProof="0" dirty="0">
                          <a:effectLst/>
                          <a:latin typeface="Calibri" pitchFamily="34" charset="0"/>
                          <a:cs typeface="Calibri" pitchFamily="34" charset="0"/>
                        </a:rPr>
                        <a:t>Un ve unlu gıdalar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46%</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47%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33910">
                <a:tc>
                  <a:txBody>
                    <a:bodyPr/>
                    <a:lstStyle/>
                    <a:p>
                      <a:pPr algn="r" fontAlgn="t"/>
                      <a:r>
                        <a:rPr lang="tr-TR" sz="1200" u="none" strike="noStrike" noProof="0" dirty="0">
                          <a:effectLst/>
                          <a:latin typeface="Calibri" pitchFamily="34" charset="0"/>
                          <a:cs typeface="Calibri" pitchFamily="34" charset="0"/>
                        </a:rPr>
                        <a:t>Kırmızı et</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33910">
                <a:tc>
                  <a:txBody>
                    <a:bodyPr/>
                    <a:lstStyle/>
                    <a:p>
                      <a:pPr algn="r" fontAlgn="t"/>
                      <a:r>
                        <a:rPr lang="tr-TR" sz="1200" u="none" strike="noStrike" noProof="0" dirty="0">
                          <a:effectLst/>
                          <a:latin typeface="Calibri" pitchFamily="34" charset="0"/>
                          <a:cs typeface="Calibri" pitchFamily="34" charset="0"/>
                        </a:rPr>
                        <a:t>Beyaz et ve balık</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40%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a:solidFill>
                            <a:schemeClr val="dk1"/>
                          </a:solidFill>
                          <a:effectLst/>
                          <a:latin typeface="Calibri" pitchFamily="34" charset="0"/>
                          <a:ea typeface="+mn-ea"/>
                          <a:cs typeface="Calibri" pitchFamily="34" charset="0"/>
                        </a:rPr>
                        <a:t>38%</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33910">
                <a:tc>
                  <a:txBody>
                    <a:bodyPr/>
                    <a:lstStyle/>
                    <a:p>
                      <a:pPr algn="r" fontAlgn="t"/>
                      <a:r>
                        <a:rPr lang="tr-TR" sz="1200" u="none" strike="noStrike" noProof="0" dirty="0">
                          <a:effectLst/>
                          <a:latin typeface="Calibri" pitchFamily="34" charset="0"/>
                          <a:cs typeface="Calibri" pitchFamily="34" charset="0"/>
                        </a:rPr>
                        <a:t>Peynirler ve yumurta</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33910">
                <a:tc>
                  <a:txBody>
                    <a:bodyPr/>
                    <a:lstStyle/>
                    <a:p>
                      <a:pPr algn="r" fontAlgn="t"/>
                      <a:r>
                        <a:rPr lang="tr-TR" sz="1200" u="none" strike="noStrike" noProof="0" dirty="0">
                          <a:effectLst/>
                          <a:latin typeface="Calibri" pitchFamily="34" charset="0"/>
                          <a:cs typeface="Calibri" pitchFamily="34" charset="0"/>
                        </a:rPr>
                        <a:t>İşlenmiş et ürünleri</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33910">
                <a:tc>
                  <a:txBody>
                    <a:bodyPr/>
                    <a:lstStyle/>
                    <a:p>
                      <a:pPr algn="r" fontAlgn="t"/>
                      <a:r>
                        <a:rPr lang="tr-TR" sz="1200" u="none" strike="noStrike" noProof="0" dirty="0">
                          <a:effectLst/>
                          <a:latin typeface="Calibri" pitchFamily="34" charset="0"/>
                          <a:cs typeface="Calibri" pitchFamily="34" charset="0"/>
                        </a:rPr>
                        <a:t>Fast food / Hazır gıda / Hazır yemekler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33910">
                <a:tc>
                  <a:txBody>
                    <a:bodyPr/>
                    <a:lstStyle/>
                    <a:p>
                      <a:pPr algn="r" fontAlgn="t"/>
                      <a:r>
                        <a:rPr lang="tr-TR" sz="1200" u="none" strike="noStrike" noProof="0">
                          <a:effectLst/>
                          <a:latin typeface="Calibri" pitchFamily="34" charset="0"/>
                          <a:cs typeface="Calibri" pitchFamily="34" charset="0"/>
                        </a:rPr>
                        <a:t>Süt ve süt ürünleri</a:t>
                      </a:r>
                      <a:endParaRPr lang="tr-TR" sz="1200" b="0" i="0" u="none" strike="noStrike" noProof="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a:solidFill>
                            <a:schemeClr val="dk1"/>
                          </a:solidFill>
                          <a:effectLst/>
                          <a:latin typeface="Calibri" pitchFamily="34" charset="0"/>
                          <a:ea typeface="+mn-ea"/>
                          <a:cs typeface="Calibri" pitchFamily="34" charset="0"/>
                        </a:rPr>
                        <a:t>41%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33910">
                <a:tc>
                  <a:txBody>
                    <a:bodyPr/>
                    <a:lstStyle/>
                    <a:p>
                      <a:pPr algn="r" fontAlgn="t"/>
                      <a:r>
                        <a:rPr lang="tr-TR" sz="1200" u="none" strike="noStrike" noProof="0" dirty="0">
                          <a:effectLst/>
                          <a:latin typeface="Calibri" pitchFamily="34" charset="0"/>
                          <a:cs typeface="Calibri" pitchFamily="34" charset="0"/>
                        </a:rPr>
                        <a:t>Sebze (çiğ veya pişmiş), salata, söğüş vb.</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a:solidFill>
                            <a:schemeClr val="dk1"/>
                          </a:solidFill>
                          <a:effectLst/>
                          <a:latin typeface="Calibri" pitchFamily="34" charset="0"/>
                          <a:ea typeface="+mn-ea"/>
                          <a:cs typeface="Calibri" pitchFamily="34" charset="0"/>
                        </a:rPr>
                        <a:t>43%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33910">
                <a:tc>
                  <a:txBody>
                    <a:bodyPr/>
                    <a:lstStyle/>
                    <a:p>
                      <a:pPr algn="r" fontAlgn="t"/>
                      <a:r>
                        <a:rPr lang="tr-TR" sz="1200" u="none" strike="noStrike" noProof="0" dirty="0">
                          <a:effectLst/>
                          <a:latin typeface="Calibri" pitchFamily="34" charset="0"/>
                          <a:cs typeface="Calibri" pitchFamily="34" charset="0"/>
                        </a:rPr>
                        <a:t>Taze meyve</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25%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34%</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31%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39%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33910">
                <a:tc>
                  <a:txBody>
                    <a:bodyPr/>
                    <a:lstStyle/>
                    <a:p>
                      <a:pPr algn="r" fontAlgn="t"/>
                      <a:r>
                        <a:rPr lang="tr-TR" sz="1200" u="none" strike="noStrike" noProof="0" dirty="0">
                          <a:effectLst/>
                          <a:latin typeface="Calibri" pitchFamily="34" charset="0"/>
                          <a:cs typeface="Calibri" pitchFamily="34" charset="0"/>
                        </a:rPr>
                        <a:t>Kuruyemişler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a:solidFill>
                            <a:schemeClr val="dk1"/>
                          </a:solidFill>
                          <a:effectLst/>
                          <a:latin typeface="Calibri" pitchFamily="34" charset="0"/>
                          <a:ea typeface="+mn-ea"/>
                          <a:cs typeface="Calibri" pitchFamily="34" charset="0"/>
                        </a:rPr>
                        <a:t>10%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a:solidFill>
                            <a:schemeClr val="dk1"/>
                          </a:solidFill>
                          <a:effectLst/>
                          <a:latin typeface="Calibri" pitchFamily="34" charset="0"/>
                          <a:ea typeface="+mn-ea"/>
                          <a:cs typeface="Calibri" pitchFamily="34" charset="0"/>
                        </a:rPr>
                        <a:t>18%</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233910">
                <a:tc>
                  <a:txBody>
                    <a:bodyPr/>
                    <a:lstStyle/>
                    <a:p>
                      <a:pPr algn="r" fontAlgn="t"/>
                      <a:r>
                        <a:rPr lang="tr-TR" sz="1200" u="none" strike="noStrike" noProof="0" dirty="0">
                          <a:effectLst/>
                          <a:latin typeface="Calibri" pitchFamily="34" charset="0"/>
                          <a:cs typeface="Calibri" pitchFamily="34" charset="0"/>
                        </a:rPr>
                        <a:t>Kuru meyveler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8%</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3"/>
                  </a:ext>
                </a:extLst>
              </a:tr>
              <a:tr h="399330">
                <a:tc>
                  <a:txBody>
                    <a:bodyPr/>
                    <a:lstStyle/>
                    <a:p>
                      <a:pPr algn="r" fontAlgn="t"/>
                      <a:r>
                        <a:rPr lang="tr-TR" sz="1200" u="none" strike="noStrike" noProof="0" dirty="0">
                          <a:effectLst/>
                          <a:latin typeface="Calibri" pitchFamily="34" charset="0"/>
                          <a:cs typeface="Calibri" pitchFamily="34" charset="0"/>
                        </a:rPr>
                        <a:t>Şişede veya kutuda satılan meyve suyu, buzlu çay, gazlı içecek, kola vb.</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32%</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35%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30%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29%</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26%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594920">
                <a:tc>
                  <a:txBody>
                    <a:bodyPr/>
                    <a:lstStyle/>
                    <a:p>
                      <a:pPr algn="r" fontAlgn="t"/>
                      <a:r>
                        <a:rPr lang="tr-TR" sz="1200" u="none" strike="noStrike" noProof="0" dirty="0">
                          <a:effectLst/>
                          <a:latin typeface="Calibri" pitchFamily="34" charset="0"/>
                          <a:cs typeface="Calibri" pitchFamily="34" charset="0"/>
                        </a:rPr>
                        <a:t>Pasta, bisküvi, çikolata, şekerleme – şeker, lolipop-, kakaolu fındık kreması, kek, şerbetli tatlı, reçel, bal, pekmez,</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17%</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28%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27%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27%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5"/>
                  </a:ext>
                </a:extLst>
              </a:tr>
              <a:tr h="233910">
                <a:tc>
                  <a:txBody>
                    <a:bodyPr/>
                    <a:lstStyle/>
                    <a:p>
                      <a:pPr algn="r" fontAlgn="t"/>
                      <a:r>
                        <a:rPr lang="tr-TR" sz="1200" u="none" strike="noStrike" noProof="0" dirty="0">
                          <a:effectLst/>
                          <a:latin typeface="Calibri" pitchFamily="34" charset="0"/>
                          <a:cs typeface="Calibri" pitchFamily="34" charset="0"/>
                        </a:rPr>
                        <a:t>Sütlü tatlılar</a:t>
                      </a:r>
                      <a:endParaRPr lang="tr-TR" sz="1200" b="0" i="0" u="none" strike="noStrike" noProof="0" dirty="0">
                        <a:solidFill>
                          <a:srgbClr val="000000"/>
                        </a:solidFill>
                        <a:effectLst/>
                        <a:latin typeface="Calibri" pitchFamily="34" charset="0"/>
                        <a:cs typeface="Calibri" pitchFamily="34" charset="0"/>
                      </a:endParaRPr>
                    </a:p>
                  </a:txBody>
                  <a:tcPr marL="72000" marR="72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5%</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12%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9%</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10%</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kern="1200" dirty="0">
                          <a:solidFill>
                            <a:schemeClr val="dk1"/>
                          </a:solidFill>
                          <a:effectLst/>
                          <a:latin typeface="Calibri" pitchFamily="34" charset="0"/>
                          <a:ea typeface="+mn-ea"/>
                          <a:cs typeface="Calibri" pitchFamily="34" charset="0"/>
                        </a:rPr>
                        <a:t>4%</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b="1" u="none" strike="noStrike" kern="1200" dirty="0">
                          <a:solidFill>
                            <a:schemeClr val="dk1"/>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5" name="Text Box 4"/>
          <p:cNvSpPr txBox="1">
            <a:spLocks noChangeArrowheads="1"/>
          </p:cNvSpPr>
          <p:nvPr/>
        </p:nvSpPr>
        <p:spPr bwMode="auto">
          <a:xfrm>
            <a:off x="1440227" y="383459"/>
            <a:ext cx="4255011"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Tercih Edilen Besin Grupları</a:t>
            </a:r>
          </a:p>
          <a:p>
            <a:pPr>
              <a:lnSpc>
                <a:spcPts val="2000"/>
              </a:lnSpc>
            </a:pPr>
            <a:r>
              <a:rPr lang="tr-TR" sz="2000" b="1" noProof="1">
                <a:solidFill>
                  <a:srgbClr val="FFFFFF"/>
                </a:solidFill>
                <a:latin typeface="Calibri" pitchFamily="34" charset="0"/>
              </a:rPr>
              <a:t>BKİ Kırılımları Bazında</a:t>
            </a:r>
            <a:endParaRPr lang="tr-TR" sz="900" b="1" noProof="1">
              <a:solidFill>
                <a:srgbClr val="FFFFFF"/>
              </a:solidFill>
              <a:latin typeface="Calibri" pitchFamily="34" charset="0"/>
            </a:endParaRPr>
          </a:p>
        </p:txBody>
      </p:sp>
      <p:sp>
        <p:nvSpPr>
          <p:cNvPr id="9" name="TextBox 8"/>
          <p:cNvSpPr txBox="1"/>
          <p:nvPr/>
        </p:nvSpPr>
        <p:spPr>
          <a:xfrm>
            <a:off x="5943600" y="6314537"/>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0" name="TextBox 9"/>
          <p:cNvSpPr txBox="1"/>
          <p:nvPr/>
        </p:nvSpPr>
        <p:spPr>
          <a:xfrm>
            <a:off x="3415079" y="3576434"/>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
        <p:nvSpPr>
          <p:cNvPr id="11" name="TextBox 10"/>
          <p:cNvSpPr txBox="1"/>
          <p:nvPr/>
        </p:nvSpPr>
        <p:spPr>
          <a:xfrm>
            <a:off x="8791315" y="2404499"/>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2" name="TextBox 11"/>
          <p:cNvSpPr txBox="1"/>
          <p:nvPr/>
        </p:nvSpPr>
        <p:spPr>
          <a:xfrm>
            <a:off x="3408073" y="2621116"/>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3" name="TextBox 12"/>
          <p:cNvSpPr txBox="1"/>
          <p:nvPr/>
        </p:nvSpPr>
        <p:spPr>
          <a:xfrm>
            <a:off x="3408073" y="3801677"/>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4" name="TextBox 13"/>
          <p:cNvSpPr txBox="1"/>
          <p:nvPr/>
        </p:nvSpPr>
        <p:spPr>
          <a:xfrm>
            <a:off x="3408073" y="4035546"/>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5" name="TextBox 14"/>
          <p:cNvSpPr txBox="1"/>
          <p:nvPr/>
        </p:nvSpPr>
        <p:spPr>
          <a:xfrm>
            <a:off x="5410424" y="2872237"/>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6" name="TextBox 15"/>
          <p:cNvSpPr txBox="1"/>
          <p:nvPr/>
        </p:nvSpPr>
        <p:spPr>
          <a:xfrm>
            <a:off x="6764107" y="4491131"/>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7" name="TextBox 16"/>
          <p:cNvSpPr txBox="1"/>
          <p:nvPr/>
        </p:nvSpPr>
        <p:spPr>
          <a:xfrm>
            <a:off x="6764107" y="4739493"/>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8" name="TextBox 17"/>
          <p:cNvSpPr txBox="1"/>
          <p:nvPr/>
        </p:nvSpPr>
        <p:spPr>
          <a:xfrm>
            <a:off x="6764107" y="5533130"/>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19" name="TextBox 18"/>
          <p:cNvSpPr txBox="1"/>
          <p:nvPr/>
        </p:nvSpPr>
        <p:spPr>
          <a:xfrm>
            <a:off x="8771097" y="5961562"/>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20" name="TextBox 19"/>
          <p:cNvSpPr txBox="1"/>
          <p:nvPr/>
        </p:nvSpPr>
        <p:spPr>
          <a:xfrm>
            <a:off x="8776476" y="4265888"/>
            <a:ext cx="319318" cy="276999"/>
          </a:xfrm>
          <a:prstGeom prst="rect">
            <a:avLst/>
          </a:prstGeom>
          <a:noFill/>
        </p:spPr>
        <p:txBody>
          <a:bodyPr wrap="none" rtlCol="0">
            <a:spAutoFit/>
          </a:bodyPr>
          <a:lstStyle/>
          <a:p>
            <a:r>
              <a:rPr lang="en-GB" sz="1200" dirty="0">
                <a:solidFill>
                  <a:srgbClr val="FF0000"/>
                </a:solidFill>
                <a:sym typeface="Wingdings"/>
              </a:rPr>
              <a:t></a:t>
            </a:r>
            <a:endParaRPr lang="en-GB" sz="1200" dirty="0">
              <a:solidFill>
                <a:srgbClr val="FF0000"/>
              </a:solidFill>
            </a:endParaRPr>
          </a:p>
        </p:txBody>
      </p:sp>
      <p:sp>
        <p:nvSpPr>
          <p:cNvPr id="21" name="TextBox 20"/>
          <p:cNvSpPr txBox="1"/>
          <p:nvPr/>
        </p:nvSpPr>
        <p:spPr>
          <a:xfrm>
            <a:off x="6750624" y="3559665"/>
            <a:ext cx="319318" cy="276999"/>
          </a:xfrm>
          <a:prstGeom prst="rect">
            <a:avLst/>
          </a:prstGeom>
          <a:noFill/>
        </p:spPr>
        <p:txBody>
          <a:bodyPr wrap="none" rtlCol="0">
            <a:spAutoFit/>
          </a:bodyPr>
          <a:lstStyle/>
          <a:p>
            <a:r>
              <a:rPr lang="en-GB" sz="1200" dirty="0">
                <a:solidFill>
                  <a:srgbClr val="00B050"/>
                </a:solidFill>
                <a:sym typeface="Wingdings"/>
              </a:rPr>
              <a:t></a:t>
            </a:r>
            <a:endParaRPr lang="en-GB" sz="1200" dirty="0">
              <a:solidFill>
                <a:srgbClr val="FF0000"/>
              </a:solidFill>
            </a:endParaRPr>
          </a:p>
        </p:txBody>
      </p:sp>
    </p:spTree>
    <p:extLst>
      <p:ext uri="{BB962C8B-B14F-4D97-AF65-F5344CB8AC3E}">
        <p14:creationId xmlns:p14="http://schemas.microsoft.com/office/powerpoint/2010/main" val="3075858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64</a:t>
            </a:fld>
            <a:endParaRPr lang="en-US">
              <a:solidFill>
                <a:srgbClr val="FFFFFF"/>
              </a:solidFill>
            </a:endParaRPr>
          </a:p>
        </p:txBody>
      </p:sp>
      <p:sp>
        <p:nvSpPr>
          <p:cNvPr id="4" name="Text Box 4"/>
          <p:cNvSpPr txBox="1">
            <a:spLocks noChangeArrowheads="1"/>
          </p:cNvSpPr>
          <p:nvPr/>
        </p:nvSpPr>
        <p:spPr bwMode="auto">
          <a:xfrm>
            <a:off x="1440227" y="521475"/>
            <a:ext cx="3857531"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Okul Kantininde Tüketim</a:t>
            </a:r>
            <a:endParaRPr lang="tr-TR" sz="1050" b="1" noProof="1">
              <a:solidFill>
                <a:srgbClr val="FFFFFF"/>
              </a:solidFill>
              <a:latin typeface="Calibri" pitchFamily="34" charset="0"/>
            </a:endParaRPr>
          </a:p>
        </p:txBody>
      </p:sp>
      <p:graphicFrame>
        <p:nvGraphicFramePr>
          <p:cNvPr id="5" name="Chart 4"/>
          <p:cNvGraphicFramePr/>
          <p:nvPr>
            <p:extLst>
              <p:ext uri="{D42A27DB-BD31-4B8C-83A1-F6EECF244321}">
                <p14:modId xmlns:p14="http://schemas.microsoft.com/office/powerpoint/2010/main" val="2322113987"/>
              </p:ext>
            </p:extLst>
          </p:nvPr>
        </p:nvGraphicFramePr>
        <p:xfrm>
          <a:off x="586550" y="1961351"/>
          <a:ext cx="5365675" cy="363313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8309" y="2110826"/>
            <a:ext cx="5124135" cy="34876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03805" y="1376219"/>
            <a:ext cx="5382883" cy="646331"/>
          </a:xfrm>
          <a:prstGeom prst="rect">
            <a:avLst/>
          </a:prstGeom>
          <a:noFill/>
        </p:spPr>
        <p:txBody>
          <a:bodyPr wrap="square" rtlCol="0">
            <a:spAutoFit/>
          </a:bodyPr>
          <a:lstStyle/>
          <a:p>
            <a:r>
              <a:rPr lang="tr-TR" b="1" dirty="0">
                <a:solidFill>
                  <a:srgbClr val="0070C0"/>
                </a:solidFill>
                <a:latin typeface="Calibri" pitchFamily="34" charset="0"/>
                <a:cs typeface="Calibri" pitchFamily="34" charset="0"/>
              </a:rPr>
              <a:t>Ebeveynin Çocuğun Kantinde Neler Yediğine Dair Bilgisi Olup Olmadığı</a:t>
            </a:r>
            <a:endParaRPr lang="en-GB" b="1" dirty="0">
              <a:solidFill>
                <a:srgbClr val="0070C0"/>
              </a:solidFill>
              <a:latin typeface="Calibri" pitchFamily="34" charset="0"/>
              <a:cs typeface="Calibri" pitchFamily="34" charset="0"/>
            </a:endParaRPr>
          </a:p>
        </p:txBody>
      </p:sp>
      <p:sp>
        <p:nvSpPr>
          <p:cNvPr id="8" name="Subtitle 4"/>
          <p:cNvSpPr>
            <a:spLocks/>
          </p:cNvSpPr>
          <p:nvPr/>
        </p:nvSpPr>
        <p:spPr bwMode="auto">
          <a:xfrm>
            <a:off x="5986688" y="2280549"/>
            <a:ext cx="3407460" cy="3317974"/>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Ebeveynlerin %60’lık bölümü çocuklarının kantinde neler yedikleri konusunda bilgi sahibi olduklarını ifade etmekteler.</a:t>
            </a:r>
          </a:p>
          <a:p>
            <a:pPr lvl="1">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Bu oran Güzelyurt ile Lefke ilçelerinde, 12 yaş grubunda ve fazla kilolu / obez çocukların aileleri arasında daha yüksek; Girne ilçesinde ve 15 yaş grubunda ise daha düşüktür. </a:t>
            </a:r>
          </a:p>
        </p:txBody>
      </p:sp>
      <p:sp>
        <p:nvSpPr>
          <p:cNvPr id="9" name="TextBox 8"/>
          <p:cNvSpPr txBox="1"/>
          <p:nvPr/>
        </p:nvSpPr>
        <p:spPr>
          <a:xfrm>
            <a:off x="3499064" y="2809416"/>
            <a:ext cx="1636987" cy="400110"/>
          </a:xfrm>
          <a:prstGeom prst="rect">
            <a:avLst/>
          </a:prstGeom>
          <a:noFill/>
        </p:spPr>
        <p:txBody>
          <a:bodyPr wrap="none" rtlCol="0">
            <a:spAutoFit/>
          </a:bodyPr>
          <a:lstStyle/>
          <a:p>
            <a:r>
              <a:rPr lang="tr-TR" sz="1000" b="1" dirty="0">
                <a:solidFill>
                  <a:srgbClr val="00B050"/>
                </a:solidFill>
              </a:rPr>
              <a:t>Güzelyurt, Lefke, 12 yaş</a:t>
            </a:r>
          </a:p>
          <a:p>
            <a:r>
              <a:rPr lang="tr-TR" sz="1000" b="1" dirty="0">
                <a:solidFill>
                  <a:srgbClr val="00B050"/>
                </a:solidFill>
              </a:rPr>
              <a:t>Fazla kilolu, Obez</a:t>
            </a:r>
            <a:endParaRPr lang="en-GB" sz="1000" b="1" dirty="0">
              <a:solidFill>
                <a:srgbClr val="00B050"/>
              </a:solidFill>
            </a:endParaRPr>
          </a:p>
        </p:txBody>
      </p:sp>
      <p:sp>
        <p:nvSpPr>
          <p:cNvPr id="10" name="TextBox 9"/>
          <p:cNvSpPr txBox="1"/>
          <p:nvPr/>
        </p:nvSpPr>
        <p:spPr>
          <a:xfrm>
            <a:off x="3499064" y="3166895"/>
            <a:ext cx="976549" cy="246221"/>
          </a:xfrm>
          <a:prstGeom prst="rect">
            <a:avLst/>
          </a:prstGeom>
          <a:noFill/>
        </p:spPr>
        <p:txBody>
          <a:bodyPr wrap="none" rtlCol="0">
            <a:spAutoFit/>
          </a:bodyPr>
          <a:lstStyle/>
          <a:p>
            <a:r>
              <a:rPr lang="tr-TR" sz="1000" b="1" dirty="0">
                <a:solidFill>
                  <a:srgbClr val="FF0000"/>
                </a:solidFill>
              </a:rPr>
              <a:t>Girne, 15 yaş</a:t>
            </a:r>
            <a:endParaRPr lang="en-GB" sz="1000" b="1" dirty="0">
              <a:solidFill>
                <a:srgbClr val="FF0000"/>
              </a:solidFill>
            </a:endParaRPr>
          </a:p>
        </p:txBody>
      </p:sp>
      <p:sp>
        <p:nvSpPr>
          <p:cNvPr id="11" name="TextBox 10"/>
          <p:cNvSpPr txBox="1"/>
          <p:nvPr/>
        </p:nvSpPr>
        <p:spPr>
          <a:xfrm>
            <a:off x="5576166" y="6303163"/>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
        <p:nvSpPr>
          <p:cNvPr id="12" name="Rectangle 11"/>
          <p:cNvSpPr/>
          <p:nvPr/>
        </p:nvSpPr>
        <p:spPr>
          <a:xfrm>
            <a:off x="31812" y="6287061"/>
            <a:ext cx="4074361" cy="21544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C3. Çocuğunuzun (çocuklarınızın) okul kantininde neler yediğini biliyor musunuz? </a:t>
            </a:r>
            <a:endParaRPr lang="en-GB" sz="8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551663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65</a:t>
            </a:fld>
            <a:endParaRPr lang="en-US">
              <a:solidFill>
                <a:srgbClr val="FFFFFF"/>
              </a:solidFill>
            </a:endParaRPr>
          </a:p>
        </p:txBody>
      </p:sp>
      <p:sp>
        <p:nvSpPr>
          <p:cNvPr id="3" name="Text Box 4"/>
          <p:cNvSpPr txBox="1">
            <a:spLocks noChangeArrowheads="1"/>
          </p:cNvSpPr>
          <p:nvPr/>
        </p:nvSpPr>
        <p:spPr bwMode="auto">
          <a:xfrm>
            <a:off x="1440227" y="521475"/>
            <a:ext cx="3647152"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Sağlıklı Beslenme Algısı</a:t>
            </a:r>
            <a:endParaRPr lang="tr-TR" sz="105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1212308756"/>
              </p:ext>
            </p:extLst>
          </p:nvPr>
        </p:nvGraphicFramePr>
        <p:xfrm>
          <a:off x="198408" y="1613140"/>
          <a:ext cx="6090249" cy="4528867"/>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e 4"/>
          <p:cNvSpPr/>
          <p:nvPr/>
        </p:nvSpPr>
        <p:spPr>
          <a:xfrm rot="16200000">
            <a:off x="1811549" y="819498"/>
            <a:ext cx="267419" cy="23377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776426" y="1544127"/>
            <a:ext cx="2508187" cy="338554"/>
          </a:xfrm>
          <a:prstGeom prst="rect">
            <a:avLst/>
          </a:prstGeom>
          <a:noFill/>
        </p:spPr>
        <p:txBody>
          <a:bodyPr wrap="none" rtlCol="0">
            <a:spAutoFit/>
          </a:bodyPr>
          <a:lstStyle/>
          <a:p>
            <a:r>
              <a:rPr lang="tr-TR" sz="1600" b="1" u="sng" dirty="0">
                <a:solidFill>
                  <a:srgbClr val="FF0000"/>
                </a:solidFill>
              </a:rPr>
              <a:t>Toplam %35 «sağlıksız»</a:t>
            </a:r>
            <a:endParaRPr lang="en-GB" sz="1600" b="1" u="sng" dirty="0">
              <a:solidFill>
                <a:srgbClr val="FF0000"/>
              </a:solidFill>
            </a:endParaRPr>
          </a:p>
        </p:txBody>
      </p:sp>
      <p:sp>
        <p:nvSpPr>
          <p:cNvPr id="7" name="TextBox 6"/>
          <p:cNvSpPr txBox="1"/>
          <p:nvPr/>
        </p:nvSpPr>
        <p:spPr>
          <a:xfrm>
            <a:off x="5571854" y="4989249"/>
            <a:ext cx="2262158" cy="369332"/>
          </a:xfrm>
          <a:prstGeom prst="rect">
            <a:avLst/>
          </a:prstGeom>
          <a:noFill/>
        </p:spPr>
        <p:txBody>
          <a:bodyPr wrap="none" rtlCol="0">
            <a:spAutoFit/>
          </a:bodyPr>
          <a:lstStyle/>
          <a:p>
            <a:r>
              <a:rPr lang="tr-TR" b="1" u="sng" dirty="0">
                <a:solidFill>
                  <a:srgbClr val="808000"/>
                </a:solidFill>
              </a:rPr>
              <a:t>Ortalama: 3.2 puan</a:t>
            </a:r>
            <a:endParaRPr lang="en-GB" b="1" u="sng" dirty="0">
              <a:solidFill>
                <a:srgbClr val="808000"/>
              </a:solidFill>
            </a:endParaRPr>
          </a:p>
        </p:txBody>
      </p:sp>
      <p:sp>
        <p:nvSpPr>
          <p:cNvPr id="8" name="Subtitle 4"/>
          <p:cNvSpPr>
            <a:spLocks/>
          </p:cNvSpPr>
          <p:nvPr/>
        </p:nvSpPr>
        <p:spPr bwMode="auto">
          <a:xfrm>
            <a:off x="3782896" y="1713404"/>
            <a:ext cx="5840074" cy="2204831"/>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Ailelerin yaklaşık 3’te 1’lik bölümü çocuklarının sağlıklı beslenmediğini düşünüyor.</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%12’lik bir kesim bu konuda kararsızken yarıdan fazlası ise (%53) çocuklarının sağlıklı beslendiğine inanıyor.</a:t>
            </a:r>
          </a:p>
          <a:p>
            <a:pPr lvl="1">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Bu oran Güzelyurt ve İskele ilçelerinde toplama kıyasla daha yüksektir. </a:t>
            </a:r>
          </a:p>
        </p:txBody>
      </p:sp>
      <p:sp>
        <p:nvSpPr>
          <p:cNvPr id="9" name="TextBox 8"/>
          <p:cNvSpPr txBox="1"/>
          <p:nvPr/>
        </p:nvSpPr>
        <p:spPr>
          <a:xfrm>
            <a:off x="65933" y="4927694"/>
            <a:ext cx="1197764" cy="246221"/>
          </a:xfrm>
          <a:prstGeom prst="rect">
            <a:avLst/>
          </a:prstGeom>
          <a:noFill/>
        </p:spPr>
        <p:txBody>
          <a:bodyPr wrap="none" rtlCol="0">
            <a:spAutoFit/>
          </a:bodyPr>
          <a:lstStyle/>
          <a:p>
            <a:r>
              <a:rPr lang="tr-TR" sz="1000" b="1" dirty="0">
                <a:solidFill>
                  <a:srgbClr val="00B050"/>
                </a:solidFill>
              </a:rPr>
              <a:t>Güzelyurt, İskele</a:t>
            </a:r>
            <a:endParaRPr lang="en-GB" sz="1000" b="1" dirty="0">
              <a:solidFill>
                <a:srgbClr val="00B050"/>
              </a:solidFill>
            </a:endParaRPr>
          </a:p>
        </p:txBody>
      </p:sp>
      <p:sp>
        <p:nvSpPr>
          <p:cNvPr id="10" name="Rectangle 9"/>
          <p:cNvSpPr/>
          <p:nvPr/>
        </p:nvSpPr>
        <p:spPr>
          <a:xfrm>
            <a:off x="31812" y="6174923"/>
            <a:ext cx="4074361"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C5. Sizce 12-15 yaş grubundaki çocuğunuz/ çocuklarınız genel olarak sağlıklı besleniyor mu? Lütfen karta bakarak cevaplar mısınız?</a:t>
            </a:r>
            <a:endParaRPr lang="en-GB" sz="800" b="1" dirty="0">
              <a:solidFill>
                <a:schemeClr val="bg2">
                  <a:lumMod val="50000"/>
                </a:schemeClr>
              </a:solidFill>
              <a:latin typeface="Calibri" pitchFamily="34" charset="0"/>
              <a:cs typeface="Calibri" pitchFamily="34" charset="0"/>
            </a:endParaRPr>
          </a:p>
        </p:txBody>
      </p:sp>
      <p:sp>
        <p:nvSpPr>
          <p:cNvPr id="11" name="TextBox 10"/>
          <p:cNvSpPr txBox="1"/>
          <p:nvPr/>
        </p:nvSpPr>
        <p:spPr>
          <a:xfrm>
            <a:off x="5576166" y="6303163"/>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
        <p:nvSpPr>
          <p:cNvPr id="12" name="Right Brace 11"/>
          <p:cNvSpPr/>
          <p:nvPr/>
        </p:nvSpPr>
        <p:spPr>
          <a:xfrm rot="5400000" flipV="1">
            <a:off x="1479587" y="4068782"/>
            <a:ext cx="267419" cy="2337760"/>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431386" y="5358581"/>
            <a:ext cx="2349489" cy="338554"/>
          </a:xfrm>
          <a:prstGeom prst="rect">
            <a:avLst/>
          </a:prstGeom>
          <a:noFill/>
        </p:spPr>
        <p:txBody>
          <a:bodyPr wrap="none" rtlCol="0">
            <a:spAutoFit/>
          </a:bodyPr>
          <a:lstStyle/>
          <a:p>
            <a:r>
              <a:rPr lang="tr-TR" sz="1600" b="1" u="sng" dirty="0">
                <a:solidFill>
                  <a:srgbClr val="00B050"/>
                </a:solidFill>
              </a:rPr>
              <a:t>Toplam %53 «sağlıklı»</a:t>
            </a:r>
            <a:endParaRPr lang="en-GB" sz="1600" b="1" u="sng" dirty="0">
              <a:solidFill>
                <a:srgbClr val="00B050"/>
              </a:solidFill>
            </a:endParaRPr>
          </a:p>
        </p:txBody>
      </p:sp>
    </p:spTree>
    <p:extLst>
      <p:ext uri="{BB962C8B-B14F-4D97-AF65-F5344CB8AC3E}">
        <p14:creationId xmlns:p14="http://schemas.microsoft.com/office/powerpoint/2010/main" val="2070569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66</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45008266"/>
              </p:ext>
            </p:extLst>
          </p:nvPr>
        </p:nvGraphicFramePr>
        <p:xfrm>
          <a:off x="427836" y="2337761"/>
          <a:ext cx="8923190" cy="3540690"/>
        </p:xfrm>
        <a:graphic>
          <a:graphicData uri="http://schemas.openxmlformats.org/drawingml/2006/table">
            <a:tbl>
              <a:tblPr>
                <a:tableStyleId>{5C22544A-7EE6-4342-B048-85BDC9FD1C3A}</a:tableStyleId>
              </a:tblPr>
              <a:tblGrid>
                <a:gridCol w="2465950">
                  <a:extLst>
                    <a:ext uri="{9D8B030D-6E8A-4147-A177-3AD203B41FA5}">
                      <a16:colId xmlns:a16="http://schemas.microsoft.com/office/drawing/2014/main" val="20000"/>
                    </a:ext>
                  </a:extLst>
                </a:gridCol>
                <a:gridCol w="1291448">
                  <a:extLst>
                    <a:ext uri="{9D8B030D-6E8A-4147-A177-3AD203B41FA5}">
                      <a16:colId xmlns:a16="http://schemas.microsoft.com/office/drawing/2014/main" val="20001"/>
                    </a:ext>
                  </a:extLst>
                </a:gridCol>
                <a:gridCol w="1291448">
                  <a:extLst>
                    <a:ext uri="{9D8B030D-6E8A-4147-A177-3AD203B41FA5}">
                      <a16:colId xmlns:a16="http://schemas.microsoft.com/office/drawing/2014/main" val="20002"/>
                    </a:ext>
                  </a:extLst>
                </a:gridCol>
                <a:gridCol w="1291448">
                  <a:extLst>
                    <a:ext uri="{9D8B030D-6E8A-4147-A177-3AD203B41FA5}">
                      <a16:colId xmlns:a16="http://schemas.microsoft.com/office/drawing/2014/main" val="20003"/>
                    </a:ext>
                  </a:extLst>
                </a:gridCol>
                <a:gridCol w="1291448">
                  <a:extLst>
                    <a:ext uri="{9D8B030D-6E8A-4147-A177-3AD203B41FA5}">
                      <a16:colId xmlns:a16="http://schemas.microsoft.com/office/drawing/2014/main" val="20004"/>
                    </a:ext>
                  </a:extLst>
                </a:gridCol>
                <a:gridCol w="1291448">
                  <a:extLst>
                    <a:ext uri="{9D8B030D-6E8A-4147-A177-3AD203B41FA5}">
                      <a16:colId xmlns:a16="http://schemas.microsoft.com/office/drawing/2014/main" val="20005"/>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Az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Normal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Fazla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Obez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r" fontAlgn="t"/>
                      <a:r>
                        <a:rPr lang="tr-TR" sz="1050" b="1" i="1" u="none" strike="noStrike" noProof="0" dirty="0">
                          <a:effectLst/>
                          <a:latin typeface="Calibri" pitchFamily="34" charset="0"/>
                          <a:cs typeface="Calibri" pitchFamily="34" charset="0"/>
                        </a:rPr>
                        <a:t>n</a:t>
                      </a:r>
                      <a:endParaRPr lang="tr-TR" sz="1050" b="1" i="1"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01356">
                <a:tc>
                  <a:txBody>
                    <a:bodyPr/>
                    <a:lstStyle/>
                    <a:p>
                      <a:pPr algn="r" fontAlgn="b"/>
                      <a:r>
                        <a:rPr lang="tr-TR" sz="1600" b="1" u="none" strike="noStrike" noProof="0" dirty="0">
                          <a:solidFill>
                            <a:srgbClr val="FF0000"/>
                          </a:solidFill>
                          <a:effectLst/>
                          <a:latin typeface="Calibri" pitchFamily="34" charset="0"/>
                          <a:cs typeface="Calibri" pitchFamily="34" charset="0"/>
                        </a:rPr>
                        <a:t>Sağlıklı beslenmiyor - TOPLAM (1+2 puan)</a:t>
                      </a:r>
                      <a:endParaRPr lang="tr-TR" sz="1600" b="1" i="0" u="none" strike="noStrike" noProof="0" dirty="0">
                        <a:solidFill>
                          <a:srgbClr val="FF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FF0000"/>
                          </a:solidFill>
                          <a:effectLst/>
                          <a:latin typeface="Calibri" pitchFamily="34" charset="0"/>
                          <a:cs typeface="Calibri" pitchFamily="34" charset="0"/>
                        </a:rPr>
                        <a:t>44%</a:t>
                      </a:r>
                      <a:endParaRPr lang="tr-TR" sz="1600" b="1"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FF0000"/>
                          </a:solidFill>
                          <a:effectLst/>
                          <a:latin typeface="Calibri" pitchFamily="34" charset="0"/>
                          <a:cs typeface="Calibri" pitchFamily="34" charset="0"/>
                        </a:rPr>
                        <a:t>32%</a:t>
                      </a:r>
                      <a:endParaRPr lang="tr-TR" sz="1600" b="1"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FF0000"/>
                          </a:solidFill>
                          <a:effectLst/>
                          <a:latin typeface="Calibri" pitchFamily="34" charset="0"/>
                          <a:cs typeface="Calibri" pitchFamily="34" charset="0"/>
                        </a:rPr>
                        <a:t>36%</a:t>
                      </a:r>
                      <a:endParaRPr lang="tr-TR" sz="1600" b="1"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FF0000"/>
                          </a:solidFill>
                          <a:effectLst/>
                          <a:latin typeface="Calibri" pitchFamily="34" charset="0"/>
                          <a:cs typeface="Calibri" pitchFamily="34" charset="0"/>
                        </a:rPr>
                        <a:t>43%</a:t>
                      </a:r>
                      <a:endParaRPr lang="tr-TR" sz="1600" b="1"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FF0000"/>
                          </a:solidFill>
                          <a:effectLst/>
                          <a:latin typeface="Calibri" pitchFamily="34" charset="0"/>
                          <a:cs typeface="Calibri" pitchFamily="34" charset="0"/>
                        </a:rPr>
                        <a:t>35%</a:t>
                      </a:r>
                      <a:endParaRPr lang="tr-TR" sz="1600" b="1" i="0" u="none" strike="noStrike" noProof="0" dirty="0">
                        <a:solidFill>
                          <a:srgbClr val="FF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01356">
                <a:tc>
                  <a:txBody>
                    <a:bodyPr/>
                    <a:lstStyle/>
                    <a:p>
                      <a:pPr algn="r" fontAlgn="t"/>
                      <a:r>
                        <a:rPr lang="tr-TR" sz="1200" u="none" strike="noStrike" noProof="0" dirty="0">
                          <a:solidFill>
                            <a:srgbClr val="FF0000"/>
                          </a:solidFill>
                          <a:effectLst/>
                          <a:latin typeface="Calibri" pitchFamily="34" charset="0"/>
                          <a:cs typeface="Calibri" pitchFamily="34" charset="0"/>
                        </a:rPr>
                        <a:t>1) Kesinlikle sağlıklı beslenmiyor</a:t>
                      </a:r>
                      <a:endParaRPr lang="tr-TR" sz="1200" b="0" i="0" u="none" strike="noStrike" noProof="0" dirty="0">
                        <a:solidFill>
                          <a:srgbClr val="FF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rgbClr val="FF0000"/>
                          </a:solidFill>
                          <a:effectLst/>
                          <a:latin typeface="Calibri" pitchFamily="34" charset="0"/>
                          <a:cs typeface="Calibri" pitchFamily="34" charset="0"/>
                        </a:rPr>
                        <a:t>7%</a:t>
                      </a:r>
                      <a:endParaRPr lang="tr-TR" sz="1200" b="0" i="0" u="none" strike="noStrike" noProof="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3%</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rgbClr val="FF0000"/>
                          </a:solidFill>
                          <a:effectLst/>
                          <a:latin typeface="Calibri" pitchFamily="34" charset="0"/>
                          <a:cs typeface="Calibri" pitchFamily="34" charset="0"/>
                        </a:rPr>
                        <a:t>4%</a:t>
                      </a:r>
                      <a:endParaRPr lang="tr-TR" sz="1200" b="0" i="0" u="none" strike="noStrike" noProof="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a:solidFill>
                            <a:srgbClr val="FF0000"/>
                          </a:solidFill>
                          <a:effectLst/>
                          <a:latin typeface="Calibri" pitchFamily="34" charset="0"/>
                          <a:cs typeface="Calibri" pitchFamily="34" charset="0"/>
                        </a:rPr>
                        <a:t>12%</a:t>
                      </a:r>
                      <a:endParaRPr lang="tr-TR" sz="1200" b="0" i="0" u="none" strike="noStrike" noProof="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5%</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01356">
                <a:tc>
                  <a:txBody>
                    <a:bodyPr/>
                    <a:lstStyle/>
                    <a:p>
                      <a:pPr algn="r" fontAlgn="t"/>
                      <a:r>
                        <a:rPr lang="tr-TR" sz="1200" u="none" strike="noStrike" noProof="0" dirty="0">
                          <a:solidFill>
                            <a:srgbClr val="FF0000"/>
                          </a:solidFill>
                          <a:effectLst/>
                          <a:latin typeface="Calibri" pitchFamily="34" charset="0"/>
                          <a:cs typeface="Calibri" pitchFamily="34" charset="0"/>
                        </a:rPr>
                        <a:t>2) Sağlıklı beslenmiyor</a:t>
                      </a:r>
                      <a:endParaRPr lang="tr-TR" sz="1200" b="0" i="0" u="none" strike="noStrike" noProof="0" dirty="0">
                        <a:solidFill>
                          <a:srgbClr val="FF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37%</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29%</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32%</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31%</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FF0000"/>
                          </a:solidFill>
                          <a:effectLst/>
                          <a:latin typeface="Calibri" pitchFamily="34" charset="0"/>
                          <a:cs typeface="Calibri" pitchFamily="34" charset="0"/>
                        </a:rPr>
                        <a:t>31%</a:t>
                      </a:r>
                      <a:endParaRPr lang="tr-TR" sz="1200" b="0" i="0" u="none" strike="noStrike" noProof="0" dirty="0">
                        <a:solidFill>
                          <a:srgbClr val="FF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1356">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3) Emin değilim</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7%</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11%</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17%</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15%</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chemeClr val="bg2">
                              <a:lumMod val="50000"/>
                            </a:schemeClr>
                          </a:solidFill>
                          <a:effectLst/>
                          <a:latin typeface="Calibri" pitchFamily="34" charset="0"/>
                          <a:cs typeface="Calibri" pitchFamily="34" charset="0"/>
                        </a:rPr>
                        <a:t>12%</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01356">
                <a:tc>
                  <a:txBody>
                    <a:bodyPr/>
                    <a:lstStyle/>
                    <a:p>
                      <a:pPr algn="r" fontAlgn="t"/>
                      <a:r>
                        <a:rPr lang="tr-TR" sz="1200" u="none" strike="noStrike" noProof="0" dirty="0">
                          <a:solidFill>
                            <a:srgbClr val="00B050"/>
                          </a:solidFill>
                          <a:effectLst/>
                          <a:latin typeface="Calibri" pitchFamily="34" charset="0"/>
                          <a:cs typeface="Calibri" pitchFamily="34" charset="0"/>
                        </a:rPr>
                        <a:t>4) Sağlıklı besleniyor</a:t>
                      </a:r>
                      <a:endParaRPr lang="tr-TR" sz="1200" b="0" i="0" u="none" strike="noStrike" noProof="0" dirty="0">
                        <a:solidFill>
                          <a:srgbClr val="00B05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34%</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50%</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38%</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38%</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45%</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01356">
                <a:tc>
                  <a:txBody>
                    <a:bodyPr/>
                    <a:lstStyle/>
                    <a:p>
                      <a:pPr algn="r" fontAlgn="t"/>
                      <a:r>
                        <a:rPr lang="tr-TR" sz="1200" u="none" strike="noStrike" noProof="0" dirty="0">
                          <a:solidFill>
                            <a:srgbClr val="00B050"/>
                          </a:solidFill>
                          <a:effectLst/>
                          <a:latin typeface="Calibri" pitchFamily="34" charset="0"/>
                          <a:cs typeface="Calibri" pitchFamily="34" charset="0"/>
                        </a:rPr>
                        <a:t>5) Kesinlikle sağlıklı besleniyor</a:t>
                      </a:r>
                      <a:endParaRPr lang="tr-TR" sz="1200" b="0" i="0" u="none" strike="noStrike" noProof="0" dirty="0">
                        <a:solidFill>
                          <a:srgbClr val="00B05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15%</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7%</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8%</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5%</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200" u="none" strike="noStrike" noProof="0" dirty="0">
                          <a:solidFill>
                            <a:srgbClr val="00B050"/>
                          </a:solidFill>
                          <a:effectLst/>
                          <a:latin typeface="Calibri" pitchFamily="34" charset="0"/>
                          <a:cs typeface="Calibri" pitchFamily="34" charset="0"/>
                        </a:rPr>
                        <a:t>7%</a:t>
                      </a:r>
                      <a:endParaRPr lang="tr-TR" sz="1200" b="0" i="0" u="none" strike="noStrike" noProof="0" dirty="0">
                        <a:solidFill>
                          <a:srgbClr val="00B05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01356">
                <a:tc>
                  <a:txBody>
                    <a:bodyPr/>
                    <a:lstStyle/>
                    <a:p>
                      <a:pPr algn="r" fontAlgn="b"/>
                      <a:r>
                        <a:rPr lang="tr-TR" sz="1600" b="1" u="none" strike="noStrike" kern="1200" noProof="0" dirty="0">
                          <a:solidFill>
                            <a:srgbClr val="00B050"/>
                          </a:solidFill>
                          <a:effectLst/>
                          <a:latin typeface="Calibri" pitchFamily="34" charset="0"/>
                          <a:ea typeface="+mn-ea"/>
                          <a:cs typeface="Calibri" pitchFamily="34" charset="0"/>
                        </a:rPr>
                        <a:t>Sağlıklı besleniyor - TOPLAM (1+2 puan)</a:t>
                      </a: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kern="1200" noProof="0" dirty="0">
                          <a:solidFill>
                            <a:srgbClr val="00B050"/>
                          </a:solidFill>
                          <a:effectLst/>
                          <a:latin typeface="Calibri" pitchFamily="34" charset="0"/>
                          <a:ea typeface="+mn-ea"/>
                          <a:cs typeface="Calibri" pitchFamily="34" charset="0"/>
                        </a:rPr>
                        <a:t>49%</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kern="1200" noProof="0" dirty="0">
                          <a:solidFill>
                            <a:srgbClr val="00B050"/>
                          </a:solidFill>
                          <a:effectLst/>
                          <a:latin typeface="Calibri" pitchFamily="34" charset="0"/>
                          <a:ea typeface="+mn-ea"/>
                          <a:cs typeface="Calibri" pitchFamily="34" charset="0"/>
                        </a:rPr>
                        <a:t>57%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kern="1200" noProof="0" dirty="0">
                          <a:solidFill>
                            <a:srgbClr val="00B050"/>
                          </a:solidFill>
                          <a:effectLst/>
                          <a:latin typeface="Calibri" pitchFamily="34" charset="0"/>
                          <a:ea typeface="+mn-ea"/>
                          <a:cs typeface="Calibri" pitchFamily="34" charset="0"/>
                        </a:rPr>
                        <a:t>47%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kern="1200" noProof="0" dirty="0">
                          <a:solidFill>
                            <a:srgbClr val="00B050"/>
                          </a:solidFill>
                          <a:effectLst/>
                          <a:latin typeface="Calibri" pitchFamily="34" charset="0"/>
                          <a:ea typeface="+mn-ea"/>
                          <a:cs typeface="Calibri" pitchFamily="34" charset="0"/>
                        </a:rPr>
                        <a:t>43%</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kern="1200" noProof="0" dirty="0">
                          <a:solidFill>
                            <a:srgbClr val="00B050"/>
                          </a:solidFill>
                          <a:effectLst/>
                          <a:latin typeface="Calibri" pitchFamily="34" charset="0"/>
                          <a:ea typeface="+mn-ea"/>
                          <a:cs typeface="Calibri" pitchFamily="34" charset="0"/>
                        </a:rPr>
                        <a:t>53%</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01356">
                <a:tc>
                  <a:txBody>
                    <a:bodyPr/>
                    <a:lstStyle/>
                    <a:p>
                      <a:pPr algn="r" fontAlgn="t"/>
                      <a:r>
                        <a:rPr lang="tr-TR" sz="1600" b="1" i="1" u="none" strike="noStrike" noProof="0" dirty="0">
                          <a:solidFill>
                            <a:srgbClr val="002060"/>
                          </a:solidFill>
                          <a:effectLst/>
                          <a:latin typeface="Calibri" pitchFamily="34" charset="0"/>
                          <a:cs typeface="Calibri" pitchFamily="34" charset="0"/>
                        </a:rPr>
                        <a:t>Ortalama puan </a:t>
                      </a:r>
                    </a:p>
                    <a:p>
                      <a:pPr algn="r" fontAlgn="t"/>
                      <a:r>
                        <a:rPr lang="tr-TR" sz="1600" b="1" i="1" u="none" strike="noStrike" noProof="0" dirty="0">
                          <a:solidFill>
                            <a:srgbClr val="002060"/>
                          </a:solidFill>
                          <a:effectLst/>
                          <a:latin typeface="Calibri" pitchFamily="34" charset="0"/>
                          <a:cs typeface="Calibri" pitchFamily="34" charset="0"/>
                        </a:rPr>
                        <a:t>(5 üzerinden)</a:t>
                      </a: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1" u="none" strike="noStrike" noProof="0" dirty="0">
                          <a:solidFill>
                            <a:srgbClr val="002060"/>
                          </a:solidFill>
                          <a:effectLst/>
                          <a:latin typeface="Calibri" pitchFamily="34" charset="0"/>
                          <a:cs typeface="Calibri" pitchFamily="34" charset="0"/>
                        </a:rPr>
                        <a:t>3.1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1" u="none" strike="noStrike" noProof="0" dirty="0">
                          <a:solidFill>
                            <a:srgbClr val="002060"/>
                          </a:solidFill>
                          <a:effectLst/>
                          <a:latin typeface="Calibri" pitchFamily="34" charset="0"/>
                          <a:cs typeface="Calibri" pitchFamily="34" charset="0"/>
                        </a:rPr>
                        <a:t>3.3</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1" u="none" strike="noStrike" noProof="0" dirty="0">
                          <a:solidFill>
                            <a:srgbClr val="002060"/>
                          </a:solidFill>
                          <a:effectLst/>
                          <a:latin typeface="Calibri" pitchFamily="34" charset="0"/>
                          <a:cs typeface="Calibri" pitchFamily="34" charset="0"/>
                        </a:rPr>
                        <a:t>3.1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1" u="none" strike="noStrike" noProof="0" dirty="0">
                          <a:solidFill>
                            <a:srgbClr val="002060"/>
                          </a:solidFill>
                          <a:effectLst/>
                          <a:latin typeface="Calibri" pitchFamily="34" charset="0"/>
                          <a:cs typeface="Calibri" pitchFamily="34" charset="0"/>
                        </a:rPr>
                        <a:t>2.9</a:t>
                      </a: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1" u="none" strike="noStrike" noProof="0" dirty="0">
                          <a:solidFill>
                            <a:srgbClr val="002060"/>
                          </a:solidFill>
                          <a:effectLst/>
                          <a:latin typeface="Calibri" pitchFamily="34" charset="0"/>
                          <a:cs typeface="Calibri" pitchFamily="34" charset="0"/>
                        </a:rPr>
                        <a:t>3.2</a:t>
                      </a: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4" name="TextBox 3"/>
          <p:cNvSpPr txBox="1"/>
          <p:nvPr/>
        </p:nvSpPr>
        <p:spPr>
          <a:xfrm>
            <a:off x="5814204" y="6193767"/>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5" name="TextBox 4"/>
          <p:cNvSpPr txBox="1"/>
          <p:nvPr/>
        </p:nvSpPr>
        <p:spPr>
          <a:xfrm>
            <a:off x="3717975" y="2962375"/>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6" name="TextBox 5"/>
          <p:cNvSpPr txBox="1"/>
          <p:nvPr/>
        </p:nvSpPr>
        <p:spPr>
          <a:xfrm>
            <a:off x="3733296" y="427613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7" name="TextBox 6"/>
          <p:cNvSpPr txBox="1"/>
          <p:nvPr/>
        </p:nvSpPr>
        <p:spPr>
          <a:xfrm>
            <a:off x="7591236" y="2962375"/>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8" name="TextBox 7"/>
          <p:cNvSpPr txBox="1"/>
          <p:nvPr/>
        </p:nvSpPr>
        <p:spPr>
          <a:xfrm>
            <a:off x="7591236" y="3358322"/>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9" name="TextBox 8"/>
          <p:cNvSpPr txBox="1"/>
          <p:nvPr/>
        </p:nvSpPr>
        <p:spPr>
          <a:xfrm>
            <a:off x="6243580" y="427613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0" name="TextBox 9"/>
          <p:cNvSpPr txBox="1"/>
          <p:nvPr/>
        </p:nvSpPr>
        <p:spPr>
          <a:xfrm>
            <a:off x="7591481" y="427613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1" name="TextBox 10"/>
          <p:cNvSpPr txBox="1"/>
          <p:nvPr/>
        </p:nvSpPr>
        <p:spPr>
          <a:xfrm>
            <a:off x="3717975" y="4584139"/>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2" name="TextBox 11"/>
          <p:cNvSpPr txBox="1"/>
          <p:nvPr/>
        </p:nvSpPr>
        <p:spPr>
          <a:xfrm>
            <a:off x="7591481" y="498350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3" name="TextBox 12"/>
          <p:cNvSpPr txBox="1"/>
          <p:nvPr/>
        </p:nvSpPr>
        <p:spPr>
          <a:xfrm>
            <a:off x="7591481" y="546658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4" name="TextBox 13"/>
          <p:cNvSpPr txBox="1"/>
          <p:nvPr/>
        </p:nvSpPr>
        <p:spPr>
          <a:xfrm>
            <a:off x="6243580" y="4983501"/>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6" name="Text Box 4"/>
          <p:cNvSpPr txBox="1">
            <a:spLocks noChangeArrowheads="1"/>
          </p:cNvSpPr>
          <p:nvPr/>
        </p:nvSpPr>
        <p:spPr bwMode="auto">
          <a:xfrm>
            <a:off x="1440227" y="366207"/>
            <a:ext cx="3647152"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Sağlıklı Beslenme Algısı</a:t>
            </a:r>
          </a:p>
          <a:p>
            <a:pPr>
              <a:lnSpc>
                <a:spcPts val="2000"/>
              </a:lnSpc>
            </a:pPr>
            <a:r>
              <a:rPr lang="tr-TR" sz="2000" b="1" noProof="1">
                <a:solidFill>
                  <a:srgbClr val="FFFFFF"/>
                </a:solidFill>
                <a:latin typeface="Calibri" pitchFamily="34" charset="0"/>
              </a:rPr>
              <a:t>BKİ Kırılımları Bazında</a:t>
            </a:r>
          </a:p>
        </p:txBody>
      </p:sp>
      <p:sp>
        <p:nvSpPr>
          <p:cNvPr id="17" name="Subtitle 4"/>
          <p:cNvSpPr>
            <a:spLocks/>
          </p:cNvSpPr>
          <p:nvPr/>
        </p:nvSpPr>
        <p:spPr bwMode="auto">
          <a:xfrm>
            <a:off x="585607" y="1322769"/>
            <a:ext cx="8705042" cy="928726"/>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Sağlıklı beslenme algısı fazla kilolu ya da obez çocukları olan aileler arasında toplama kıyasla azalsa da, yine de önemli oranda ebeveynin sağlıklı beslenme / yüksek kilo arasındaki ilişki konusunda fazla bilinçli olmadığı sonucuna varmak mümkün.</a:t>
            </a:r>
          </a:p>
        </p:txBody>
      </p:sp>
      <p:sp>
        <p:nvSpPr>
          <p:cNvPr id="18" name="Rectangle 17"/>
          <p:cNvSpPr/>
          <p:nvPr/>
        </p:nvSpPr>
        <p:spPr>
          <a:xfrm>
            <a:off x="31812" y="6174923"/>
            <a:ext cx="4074361"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C5. Sizce 12-15 yaş grubundaki çocuğunuz/ çocuklarınız genel olarak sağlıklı besleniyor mu? Lütfen karta bakarak cevaplar mısınız?</a:t>
            </a:r>
            <a:endParaRPr lang="en-GB" sz="8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729173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550" y="1162356"/>
            <a:ext cx="1535330" cy="153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67</a:t>
            </a:fld>
            <a:endParaRPr lang="en-US">
              <a:solidFill>
                <a:srgbClr val="FFFFFF"/>
              </a:solidFill>
            </a:endParaRPr>
          </a:p>
        </p:txBody>
      </p:sp>
      <p:sp>
        <p:nvSpPr>
          <p:cNvPr id="3" name="Text Box 4"/>
          <p:cNvSpPr txBox="1">
            <a:spLocks noChangeArrowheads="1"/>
          </p:cNvSpPr>
          <p:nvPr/>
        </p:nvSpPr>
        <p:spPr bwMode="auto">
          <a:xfrm>
            <a:off x="1440227" y="521475"/>
            <a:ext cx="7124836"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Ebeveynlerin Gözünde Çocukların Kilo Durumu</a:t>
            </a:r>
            <a:endParaRPr lang="tr-TR" sz="1050" b="1" noProof="1">
              <a:solidFill>
                <a:srgbClr val="FFFFFF"/>
              </a:solidFill>
              <a:latin typeface="Calibri" pitchFamily="34" charset="0"/>
            </a:endParaRPr>
          </a:p>
        </p:txBody>
      </p:sp>
      <p:sp>
        <p:nvSpPr>
          <p:cNvPr id="4" name="Rectangle 3"/>
          <p:cNvSpPr/>
          <p:nvPr/>
        </p:nvSpPr>
        <p:spPr>
          <a:xfrm>
            <a:off x="31812" y="6174923"/>
            <a:ext cx="4074361"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C6. Ebeveyn olarak , sizce çocuğunuzun/ çocuklarınızın kilosu nasıl? Her bir çocuğunuz için ayrı ayrı karta bakarak belirtir misiniz? </a:t>
            </a:r>
            <a:endParaRPr lang="en-GB" sz="800" b="1" dirty="0">
              <a:solidFill>
                <a:schemeClr val="bg2">
                  <a:lumMod val="50000"/>
                </a:schemeClr>
              </a:solidFill>
              <a:latin typeface="Calibri" pitchFamily="34" charset="0"/>
              <a:cs typeface="Calibri" pitchFamily="34" charset="0"/>
            </a:endParaRPr>
          </a:p>
        </p:txBody>
      </p:sp>
      <p:graphicFrame>
        <p:nvGraphicFramePr>
          <p:cNvPr id="5" name="Chart 4"/>
          <p:cNvGraphicFramePr/>
          <p:nvPr>
            <p:extLst>
              <p:ext uri="{D42A27DB-BD31-4B8C-83A1-F6EECF244321}">
                <p14:modId xmlns:p14="http://schemas.microsoft.com/office/powerpoint/2010/main" val="4215145767"/>
              </p:ext>
            </p:extLst>
          </p:nvPr>
        </p:nvGraphicFramePr>
        <p:xfrm>
          <a:off x="198408" y="1613140"/>
          <a:ext cx="6090249" cy="45288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481994" y="3840773"/>
            <a:ext cx="518091" cy="246221"/>
          </a:xfrm>
          <a:prstGeom prst="rect">
            <a:avLst/>
          </a:prstGeom>
          <a:noFill/>
        </p:spPr>
        <p:txBody>
          <a:bodyPr wrap="none" rtlCol="0">
            <a:spAutoFit/>
          </a:bodyPr>
          <a:lstStyle/>
          <a:p>
            <a:r>
              <a:rPr lang="tr-TR" sz="1000" b="1" dirty="0">
                <a:solidFill>
                  <a:srgbClr val="00B050"/>
                </a:solidFill>
              </a:rPr>
              <a:t>Lefke</a:t>
            </a:r>
            <a:endParaRPr lang="en-GB" sz="1000" b="1" dirty="0">
              <a:solidFill>
                <a:srgbClr val="00B050"/>
              </a:solidFill>
            </a:endParaRPr>
          </a:p>
        </p:txBody>
      </p:sp>
      <p:sp>
        <p:nvSpPr>
          <p:cNvPr id="7" name="TextBox 6"/>
          <p:cNvSpPr txBox="1"/>
          <p:nvPr/>
        </p:nvSpPr>
        <p:spPr>
          <a:xfrm>
            <a:off x="3481994" y="4035238"/>
            <a:ext cx="572593" cy="246221"/>
          </a:xfrm>
          <a:prstGeom prst="rect">
            <a:avLst/>
          </a:prstGeom>
          <a:noFill/>
        </p:spPr>
        <p:txBody>
          <a:bodyPr wrap="none" rtlCol="0">
            <a:spAutoFit/>
          </a:bodyPr>
          <a:lstStyle/>
          <a:p>
            <a:r>
              <a:rPr lang="tr-TR" sz="1000" b="1" dirty="0">
                <a:solidFill>
                  <a:srgbClr val="FF0000"/>
                </a:solidFill>
              </a:rPr>
              <a:t>12 yaş</a:t>
            </a:r>
            <a:endParaRPr lang="en-GB" sz="1000" b="1" dirty="0">
              <a:solidFill>
                <a:srgbClr val="FF0000"/>
              </a:solidFill>
            </a:endParaRPr>
          </a:p>
        </p:txBody>
      </p:sp>
      <p:sp>
        <p:nvSpPr>
          <p:cNvPr id="8" name="TextBox 7"/>
          <p:cNvSpPr txBox="1"/>
          <p:nvPr/>
        </p:nvSpPr>
        <p:spPr>
          <a:xfrm>
            <a:off x="43130" y="4098914"/>
            <a:ext cx="518091" cy="246221"/>
          </a:xfrm>
          <a:prstGeom prst="rect">
            <a:avLst/>
          </a:prstGeom>
          <a:noFill/>
        </p:spPr>
        <p:txBody>
          <a:bodyPr wrap="none" rtlCol="0">
            <a:spAutoFit/>
          </a:bodyPr>
          <a:lstStyle/>
          <a:p>
            <a:r>
              <a:rPr lang="tr-TR" sz="1000" b="1" dirty="0">
                <a:solidFill>
                  <a:srgbClr val="FF0000"/>
                </a:solidFill>
              </a:rPr>
              <a:t>Lefke</a:t>
            </a:r>
            <a:endParaRPr lang="en-GB" sz="1000" b="1" dirty="0">
              <a:solidFill>
                <a:srgbClr val="FF0000"/>
              </a:solidFill>
            </a:endParaRPr>
          </a:p>
        </p:txBody>
      </p:sp>
      <p:sp>
        <p:nvSpPr>
          <p:cNvPr id="9" name="Subtitle 4"/>
          <p:cNvSpPr>
            <a:spLocks/>
          </p:cNvSpPr>
          <p:nvPr/>
        </p:nvSpPr>
        <p:spPr bwMode="auto">
          <a:xfrm>
            <a:off x="4360865" y="2334504"/>
            <a:ext cx="5102312" cy="2204831"/>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Ailelerin %57’lik kesimi çocuklarını «normal kilolu» bulduklarını ifade etmekteler.</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Ebeveynlerin 5’te 1’lik bölümü çocuklarının «zayıf» olduğunu ifade ederken, toplamda %23’lük bölümü çocuklarının «kilolu» olduğunu düşünmekte.</a:t>
            </a:r>
          </a:p>
        </p:txBody>
      </p:sp>
      <p:sp>
        <p:nvSpPr>
          <p:cNvPr id="10" name="TextBox 9"/>
          <p:cNvSpPr txBox="1"/>
          <p:nvPr/>
        </p:nvSpPr>
        <p:spPr>
          <a:xfrm>
            <a:off x="5576166" y="6303163"/>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Tree>
    <p:extLst>
      <p:ext uri="{BB962C8B-B14F-4D97-AF65-F5344CB8AC3E}">
        <p14:creationId xmlns:p14="http://schemas.microsoft.com/office/powerpoint/2010/main" val="866150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365" y="5662040"/>
            <a:ext cx="517587" cy="61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427913" y="6259513"/>
            <a:ext cx="2311400" cy="476250"/>
          </a:xfrm>
        </p:spPr>
        <p:txBody>
          <a:bodyPr/>
          <a:lstStyle/>
          <a:p>
            <a:fld id="{81BBA22F-C0FE-4350-902D-D7BD77ED9A18}" type="slidenum">
              <a:rPr lang="en-US" smtClean="0">
                <a:solidFill>
                  <a:srgbClr val="FFFFFF"/>
                </a:solidFill>
              </a:rPr>
              <a:pPr/>
              <a:t>68</a:t>
            </a:fld>
            <a:endParaRPr lang="en-US" dirty="0">
              <a:solidFill>
                <a:srgbClr val="FFFFFF"/>
              </a:solidFill>
            </a:endParaRPr>
          </a:p>
        </p:txBody>
      </p:sp>
      <p:sp>
        <p:nvSpPr>
          <p:cNvPr id="5" name="Rectangle 4"/>
          <p:cNvSpPr/>
          <p:nvPr/>
        </p:nvSpPr>
        <p:spPr>
          <a:xfrm>
            <a:off x="31812" y="6174923"/>
            <a:ext cx="4074361"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C6. Ebeveyn olarak , sizce çocuğunuzun/ çocuklarınızın kilosu nasıl? Her bir çocuğunuz için ayrı ayrı karta bakarak belirtir misiniz? </a:t>
            </a:r>
            <a:endParaRPr lang="en-GB" sz="800" b="1" dirty="0">
              <a:solidFill>
                <a:schemeClr val="bg2">
                  <a:lumMod val="50000"/>
                </a:schemeClr>
              </a:solidFill>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2946409510"/>
              </p:ext>
            </p:extLst>
          </p:nvPr>
        </p:nvGraphicFramePr>
        <p:xfrm>
          <a:off x="250179" y="1305306"/>
          <a:ext cx="891108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038504" y="1311219"/>
            <a:ext cx="1406106" cy="45029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544978" y="3623099"/>
            <a:ext cx="690113" cy="1748819"/>
          </a:xfrm>
          <a:prstGeom prst="ellipse">
            <a:avLst/>
          </a:prstGeom>
          <a:noFill/>
          <a:ln w="57150">
            <a:solidFill>
              <a:srgbClr val="FF0066"/>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74088" y="4535152"/>
            <a:ext cx="690113" cy="586597"/>
          </a:xfrm>
          <a:prstGeom prst="ellipse">
            <a:avLst/>
          </a:prstGeom>
          <a:noFill/>
          <a:ln w="57150">
            <a:solidFill>
              <a:srgbClr val="FF0066"/>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4"/>
          <p:cNvSpPr txBox="1">
            <a:spLocks noChangeArrowheads="1"/>
          </p:cNvSpPr>
          <p:nvPr/>
        </p:nvSpPr>
        <p:spPr bwMode="auto">
          <a:xfrm>
            <a:off x="1440227" y="392085"/>
            <a:ext cx="7124836"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Ebeveynlerin Gözünde Çocukların Kilo Durumu</a:t>
            </a:r>
          </a:p>
          <a:p>
            <a:pPr>
              <a:lnSpc>
                <a:spcPts val="2000"/>
              </a:lnSpc>
            </a:pPr>
            <a:r>
              <a:rPr lang="tr-TR" sz="2000" b="1" noProof="1">
                <a:solidFill>
                  <a:srgbClr val="FFFFFF"/>
                </a:solidFill>
                <a:latin typeface="Calibri" pitchFamily="34" charset="0"/>
              </a:rPr>
              <a:t>BKİ Kırılımları Bazında</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527" y="1523990"/>
            <a:ext cx="1052423" cy="105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68878" y="5724431"/>
            <a:ext cx="3252814" cy="338554"/>
          </a:xfrm>
          <a:prstGeom prst="rect">
            <a:avLst/>
          </a:prstGeom>
          <a:noFill/>
        </p:spPr>
        <p:txBody>
          <a:bodyPr wrap="none" rtlCol="0">
            <a:spAutoFit/>
          </a:bodyPr>
          <a:lstStyle/>
          <a:p>
            <a:r>
              <a:rPr lang="tr-TR" sz="1600" b="1" u="sng" dirty="0">
                <a:solidFill>
                  <a:srgbClr val="002060"/>
                </a:solidFill>
              </a:rPr>
              <a:t>Çocukların mevcut kilo durumu</a:t>
            </a:r>
            <a:endParaRPr lang="en-GB" sz="1600" b="1" u="sng" dirty="0">
              <a:solidFill>
                <a:srgbClr val="002060"/>
              </a:solidFill>
            </a:endParaRPr>
          </a:p>
        </p:txBody>
      </p:sp>
      <p:sp>
        <p:nvSpPr>
          <p:cNvPr id="16" name="TextBox 15"/>
          <p:cNvSpPr txBox="1"/>
          <p:nvPr/>
        </p:nvSpPr>
        <p:spPr>
          <a:xfrm>
            <a:off x="7486351" y="2584283"/>
            <a:ext cx="2419649" cy="830997"/>
          </a:xfrm>
          <a:prstGeom prst="rect">
            <a:avLst/>
          </a:prstGeom>
          <a:noFill/>
        </p:spPr>
        <p:txBody>
          <a:bodyPr wrap="square" rtlCol="0">
            <a:spAutoFit/>
          </a:bodyPr>
          <a:lstStyle/>
          <a:p>
            <a:r>
              <a:rPr lang="tr-TR" sz="1600" b="1" u="sng" dirty="0">
                <a:solidFill>
                  <a:srgbClr val="002060"/>
                </a:solidFill>
              </a:rPr>
              <a:t>Ebeveynlerin Gözünde Çocukların Kilo Durumu</a:t>
            </a:r>
            <a:endParaRPr lang="en-GB" sz="1600" b="1" u="sng" dirty="0">
              <a:solidFill>
                <a:srgbClr val="002060"/>
              </a:solidFill>
            </a:endParaRPr>
          </a:p>
        </p:txBody>
      </p:sp>
      <p:sp>
        <p:nvSpPr>
          <p:cNvPr id="15" name="TextBox 14"/>
          <p:cNvSpPr txBox="1"/>
          <p:nvPr/>
        </p:nvSpPr>
        <p:spPr>
          <a:xfrm>
            <a:off x="4065814" y="3299933"/>
            <a:ext cx="338554" cy="646331"/>
          </a:xfrm>
          <a:prstGeom prst="rect">
            <a:avLst/>
          </a:prstGeom>
          <a:noFill/>
        </p:spPr>
        <p:txBody>
          <a:bodyPr wrap="none" rtlCol="0">
            <a:spAutoFit/>
          </a:bodyPr>
          <a:lstStyle/>
          <a:p>
            <a:r>
              <a:rPr lang="tr-TR" sz="3600" b="1" dirty="0">
                <a:solidFill>
                  <a:srgbClr val="FF0066"/>
                </a:solidFill>
              </a:rPr>
              <a:t>!</a:t>
            </a:r>
            <a:endParaRPr lang="en-GB" sz="3600" b="1" dirty="0">
              <a:solidFill>
                <a:srgbClr val="FF0066"/>
              </a:solidFill>
            </a:endParaRPr>
          </a:p>
        </p:txBody>
      </p:sp>
      <p:sp>
        <p:nvSpPr>
          <p:cNvPr id="18" name="TextBox 17"/>
          <p:cNvSpPr txBox="1"/>
          <p:nvPr/>
        </p:nvSpPr>
        <p:spPr>
          <a:xfrm>
            <a:off x="5512680" y="4086967"/>
            <a:ext cx="338554" cy="646331"/>
          </a:xfrm>
          <a:prstGeom prst="rect">
            <a:avLst/>
          </a:prstGeom>
          <a:noFill/>
        </p:spPr>
        <p:txBody>
          <a:bodyPr wrap="none" rtlCol="0">
            <a:spAutoFit/>
          </a:bodyPr>
          <a:lstStyle/>
          <a:p>
            <a:r>
              <a:rPr lang="tr-TR" sz="3600" b="1" dirty="0">
                <a:solidFill>
                  <a:srgbClr val="FF0066"/>
                </a:solidFill>
              </a:rPr>
              <a:t>!</a:t>
            </a:r>
            <a:endParaRPr lang="en-GB" sz="3600" b="1" dirty="0">
              <a:solidFill>
                <a:srgbClr val="FF0066"/>
              </a:solidFill>
            </a:endParaRPr>
          </a:p>
        </p:txBody>
      </p:sp>
      <p:sp>
        <p:nvSpPr>
          <p:cNvPr id="3" name="TextBox 2"/>
          <p:cNvSpPr txBox="1"/>
          <p:nvPr/>
        </p:nvSpPr>
        <p:spPr>
          <a:xfrm>
            <a:off x="7656576" y="4535152"/>
            <a:ext cx="2036063" cy="1754326"/>
          </a:xfrm>
          <a:prstGeom prst="rect">
            <a:avLst/>
          </a:prstGeom>
          <a:solidFill>
            <a:srgbClr val="FFFF99"/>
          </a:solidFill>
        </p:spPr>
        <p:txBody>
          <a:bodyPr wrap="square" rtlCol="0">
            <a:spAutoFit/>
          </a:bodyPr>
          <a:lstStyle/>
          <a:p>
            <a:r>
              <a:rPr lang="tr-TR" dirty="0">
                <a:solidFill>
                  <a:srgbClr val="808080"/>
                </a:solidFill>
                <a:latin typeface="Calibri" panose="020F0502020204030204" pitchFamily="34" charset="0"/>
                <a:cs typeface="Arial" charset="0"/>
              </a:rPr>
              <a:t>Fazla kilolu çocukların %55’i ebeveynlerince </a:t>
            </a:r>
            <a:r>
              <a:rPr lang="tr-TR" b="1" dirty="0">
                <a:solidFill>
                  <a:srgbClr val="808080"/>
                </a:solidFill>
                <a:latin typeface="Calibri" panose="020F0502020204030204" pitchFamily="34" charset="0"/>
                <a:cs typeface="Arial" charset="0"/>
              </a:rPr>
              <a:t>zayıf </a:t>
            </a:r>
            <a:r>
              <a:rPr lang="tr-TR" dirty="0">
                <a:solidFill>
                  <a:srgbClr val="808080"/>
                </a:solidFill>
                <a:latin typeface="Calibri" panose="020F0502020204030204" pitchFamily="34" charset="0"/>
                <a:cs typeface="Arial" charset="0"/>
              </a:rPr>
              <a:t>ya da </a:t>
            </a:r>
            <a:r>
              <a:rPr lang="tr-TR" b="1" dirty="0">
                <a:solidFill>
                  <a:srgbClr val="808080"/>
                </a:solidFill>
                <a:latin typeface="Calibri" panose="020F0502020204030204" pitchFamily="34" charset="0"/>
                <a:cs typeface="Arial" charset="0"/>
              </a:rPr>
              <a:t>normal kilolu</a:t>
            </a:r>
            <a:r>
              <a:rPr lang="tr-TR" dirty="0">
                <a:solidFill>
                  <a:srgbClr val="808080"/>
                </a:solidFill>
                <a:latin typeface="Calibri" panose="020F0502020204030204" pitchFamily="34" charset="0"/>
                <a:cs typeface="Arial" charset="0"/>
              </a:rPr>
              <a:t> olarak algılanıyor!</a:t>
            </a:r>
          </a:p>
        </p:txBody>
      </p:sp>
    </p:spTree>
    <p:extLst>
      <p:ext uri="{BB962C8B-B14F-4D97-AF65-F5344CB8AC3E}">
        <p14:creationId xmlns:p14="http://schemas.microsoft.com/office/powerpoint/2010/main" val="2021719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69</a:t>
            </a:fld>
            <a:endParaRPr lang="en-US">
              <a:solidFill>
                <a:srgbClr val="FFFFFF"/>
              </a:solidFill>
            </a:endParaRPr>
          </a:p>
        </p:txBody>
      </p:sp>
      <p:sp>
        <p:nvSpPr>
          <p:cNvPr id="3" name="Text Box 4"/>
          <p:cNvSpPr txBox="1">
            <a:spLocks noChangeArrowheads="1"/>
          </p:cNvSpPr>
          <p:nvPr/>
        </p:nvSpPr>
        <p:spPr bwMode="auto">
          <a:xfrm>
            <a:off x="1440227" y="392085"/>
            <a:ext cx="7124836"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Ebeveynlerin Gözünde Çocukların Kilo Durumu</a:t>
            </a:r>
          </a:p>
          <a:p>
            <a:pPr>
              <a:lnSpc>
                <a:spcPts val="2000"/>
              </a:lnSpc>
            </a:pPr>
            <a:r>
              <a:rPr lang="tr-TR" sz="2000" b="1" noProof="1">
                <a:solidFill>
                  <a:srgbClr val="FFFFFF"/>
                </a:solidFill>
                <a:latin typeface="Calibri" pitchFamily="34" charset="0"/>
              </a:rPr>
              <a:t>BKİ Kırılımları Bazında</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70" y="1526329"/>
            <a:ext cx="4090537" cy="2100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2525335"/>
              </p:ext>
            </p:extLst>
          </p:nvPr>
        </p:nvGraphicFramePr>
        <p:xfrm>
          <a:off x="1915092" y="4077044"/>
          <a:ext cx="6961070" cy="2173408"/>
        </p:xfrm>
        <a:graphic>
          <a:graphicData uri="http://schemas.openxmlformats.org/drawingml/2006/table">
            <a:tbl>
              <a:tblPr>
                <a:tableStyleId>{5C22544A-7EE6-4342-B048-85BDC9FD1C3A}</a:tableStyleId>
              </a:tblPr>
              <a:tblGrid>
                <a:gridCol w="1459238">
                  <a:extLst>
                    <a:ext uri="{9D8B030D-6E8A-4147-A177-3AD203B41FA5}">
                      <a16:colId xmlns:a16="http://schemas.microsoft.com/office/drawing/2014/main" val="20000"/>
                    </a:ext>
                  </a:extLst>
                </a:gridCol>
                <a:gridCol w="1375458">
                  <a:extLst>
                    <a:ext uri="{9D8B030D-6E8A-4147-A177-3AD203B41FA5}">
                      <a16:colId xmlns:a16="http://schemas.microsoft.com/office/drawing/2014/main" val="20001"/>
                    </a:ext>
                  </a:extLst>
                </a:gridCol>
                <a:gridCol w="1375458">
                  <a:extLst>
                    <a:ext uri="{9D8B030D-6E8A-4147-A177-3AD203B41FA5}">
                      <a16:colId xmlns:a16="http://schemas.microsoft.com/office/drawing/2014/main" val="20002"/>
                    </a:ext>
                  </a:extLst>
                </a:gridCol>
                <a:gridCol w="1375458">
                  <a:extLst>
                    <a:ext uri="{9D8B030D-6E8A-4147-A177-3AD203B41FA5}">
                      <a16:colId xmlns:a16="http://schemas.microsoft.com/office/drawing/2014/main" val="20003"/>
                    </a:ext>
                  </a:extLst>
                </a:gridCol>
                <a:gridCol w="1375458">
                  <a:extLst>
                    <a:ext uri="{9D8B030D-6E8A-4147-A177-3AD203B41FA5}">
                      <a16:colId xmlns:a16="http://schemas.microsoft.com/office/drawing/2014/main" val="20004"/>
                    </a:ext>
                  </a:extLst>
                </a:gridCol>
              </a:tblGrid>
              <a:tr h="182880">
                <a:tc rowSpan="2">
                  <a:txBody>
                    <a:bodyPr/>
                    <a:lstStyle/>
                    <a:p>
                      <a:pPr algn="l" fontAlgn="b"/>
                      <a:r>
                        <a:rPr lang="tr-TR" sz="1200" b="1" u="none" strike="noStrike" noProof="0" dirty="0">
                          <a:solidFill>
                            <a:schemeClr val="bg1"/>
                          </a:solidFill>
                          <a:effectLst/>
                          <a:latin typeface="Calibri" pitchFamily="34" charset="0"/>
                          <a:cs typeface="Calibri" pitchFamily="34" charset="0"/>
                        </a:rPr>
                        <a:t> </a:t>
                      </a:r>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gridSpan="2">
                  <a:txBody>
                    <a:bodyPr/>
                    <a:lstStyle/>
                    <a:p>
                      <a:pPr algn="ctr" fontAlgn="ctr"/>
                      <a:r>
                        <a:rPr lang="tr-TR" sz="1400" b="1" u="none" strike="noStrike" noProof="0" dirty="0">
                          <a:solidFill>
                            <a:schemeClr val="bg1"/>
                          </a:solidFill>
                          <a:effectLst/>
                          <a:latin typeface="Calibri" pitchFamily="34" charset="0"/>
                          <a:cs typeface="Calibri" pitchFamily="34" charset="0"/>
                        </a:rPr>
                        <a:t>Çocuğu kilolu olduğu halde normal ya da zayıf olduğunu düşünen ebeveynler</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28575" cap="flat" cmpd="sng" algn="ctr">
                      <a:solidFill>
                        <a:srgbClr val="8E0047"/>
                      </a:solidFill>
                      <a:prstDash val="solid"/>
                      <a:round/>
                      <a:headEnd type="none" w="med" len="med"/>
                      <a:tailEnd type="none" w="med" len="med"/>
                    </a:lnR>
                    <a:lnT w="28575" cap="flat" cmpd="sng" algn="ctr">
                      <a:solidFill>
                        <a:srgbClr val="8E0047"/>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66"/>
                    </a:solidFill>
                  </a:tcPr>
                </a:tc>
                <a:tc hMerge="1">
                  <a:txBody>
                    <a:bodyPr/>
                    <a:lstStyle/>
                    <a:p>
                      <a:pPr algn="ctr" fontAlgn="ct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2">
                  <a:txBody>
                    <a:bodyPr/>
                    <a:lstStyle/>
                    <a:p>
                      <a:pPr algn="ctr" fontAlgn="ctr"/>
                      <a:r>
                        <a:rPr lang="tr-TR" sz="1400" b="1" u="none" strike="noStrike" noProof="0" dirty="0">
                          <a:solidFill>
                            <a:schemeClr val="bg1"/>
                          </a:solidFill>
                          <a:effectLst/>
                          <a:latin typeface="Calibri" pitchFamily="34" charset="0"/>
                          <a:cs typeface="Calibri" pitchFamily="34" charset="0"/>
                        </a:rPr>
                        <a:t>Tüm ebeveynler</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hMerge="1">
                  <a:txBody>
                    <a:bodyPr/>
                    <a:lstStyle/>
                    <a:p>
                      <a:pPr algn="ctr" fontAlgn="ct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182880">
                <a:tc vMerge="1">
                  <a:txBody>
                    <a:bodyPr/>
                    <a:lstStyle/>
                    <a:p>
                      <a:pPr algn="l" fontAlgn="b"/>
                      <a:endParaRPr lang="tr-TR" sz="1200" b="1" i="0" u="none" strike="noStrike" noProof="0" dirty="0">
                        <a:solidFill>
                          <a:schemeClr val="bg1"/>
                        </a:solidFill>
                        <a:effectLst/>
                        <a:latin typeface="Calibri" pitchFamily="34" charset="0"/>
                        <a:cs typeface="Calibri" pitchFamily="34" charset="0"/>
                      </a:endParaRPr>
                    </a:p>
                  </a:txBody>
                  <a:tcPr marL="36000" marR="36000" marT="7620"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fontAlgn="ctr"/>
                      <a:r>
                        <a:rPr lang="tr-TR" sz="1400" b="1" u="none" strike="noStrike" noProof="0" dirty="0">
                          <a:solidFill>
                            <a:schemeClr val="bg1"/>
                          </a:solidFill>
                          <a:effectLst/>
                          <a:latin typeface="Calibri" pitchFamily="34" charset="0"/>
                          <a:cs typeface="Calibri" pitchFamily="34" charset="0"/>
                        </a:rPr>
                        <a:t>Anne</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66"/>
                    </a:solidFill>
                  </a:tcPr>
                </a:tc>
                <a:tc>
                  <a:txBody>
                    <a:bodyPr/>
                    <a:lstStyle/>
                    <a:p>
                      <a:pPr algn="ctr" fontAlgn="ctr"/>
                      <a:r>
                        <a:rPr lang="tr-TR" sz="1400" b="1" u="none" strike="noStrike" noProof="0" dirty="0">
                          <a:solidFill>
                            <a:schemeClr val="bg1"/>
                          </a:solidFill>
                          <a:effectLst/>
                          <a:latin typeface="Calibri" pitchFamily="34" charset="0"/>
                          <a:cs typeface="Calibri" pitchFamily="34" charset="0"/>
                        </a:rPr>
                        <a:t>Baba</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66"/>
                    </a:solidFill>
                  </a:tcPr>
                </a:tc>
                <a:tc>
                  <a:txBody>
                    <a:bodyPr/>
                    <a:lstStyle/>
                    <a:p>
                      <a:pPr algn="ctr" fontAlgn="ctr"/>
                      <a:r>
                        <a:rPr lang="tr-TR" sz="1400" b="1" u="none" strike="noStrike" noProof="0" dirty="0">
                          <a:solidFill>
                            <a:schemeClr val="bg1"/>
                          </a:solidFill>
                          <a:effectLst/>
                          <a:latin typeface="Calibri" pitchFamily="34" charset="0"/>
                          <a:cs typeface="Calibri" pitchFamily="34" charset="0"/>
                        </a:rPr>
                        <a:t>Anne</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tc>
                  <a:txBody>
                    <a:bodyPr/>
                    <a:lstStyle/>
                    <a:p>
                      <a:pPr algn="ctr" fontAlgn="ctr"/>
                      <a:r>
                        <a:rPr lang="tr-TR" sz="1400" b="1" u="none" strike="noStrike" noProof="0" dirty="0">
                          <a:solidFill>
                            <a:schemeClr val="bg1"/>
                          </a:solidFill>
                          <a:effectLst/>
                          <a:latin typeface="Calibri" pitchFamily="34" charset="0"/>
                          <a:cs typeface="Calibri" pitchFamily="34" charset="0"/>
                        </a:rPr>
                        <a:t>Baba</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82880">
                <a:tc>
                  <a:txBody>
                    <a:bodyPr/>
                    <a:lstStyle/>
                    <a:p>
                      <a:pPr algn="r" fontAlgn="b"/>
                      <a:r>
                        <a:rPr lang="tr-TR" sz="1050" b="1" i="1" u="none" strike="noStrike" noProof="0" dirty="0">
                          <a:solidFill>
                            <a:schemeClr val="bg2">
                              <a:lumMod val="50000"/>
                            </a:schemeClr>
                          </a:solidFill>
                          <a:effectLst/>
                          <a:latin typeface="Calibri" pitchFamily="34" charset="0"/>
                          <a:cs typeface="Calibri" pitchFamily="34" charset="0"/>
                        </a:rPr>
                        <a:t> n</a:t>
                      </a: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86</a:t>
                      </a: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78</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599</a:t>
                      </a: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solidFill>
                            <a:schemeClr val="bg2">
                              <a:lumMod val="50000"/>
                            </a:schemeClr>
                          </a:solidFill>
                          <a:effectLst/>
                          <a:latin typeface="Calibri" pitchFamily="34" charset="0"/>
                          <a:cs typeface="Calibri" pitchFamily="34" charset="0"/>
                        </a:rPr>
                        <a:t>561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0462">
                <a:tc>
                  <a:txBody>
                    <a:bodyPr/>
                    <a:lstStyle/>
                    <a:p>
                      <a:pPr algn="r" fontAlgn="b"/>
                      <a:r>
                        <a:rPr lang="tr-TR" sz="1400" u="none" strike="noStrike" noProof="0" dirty="0">
                          <a:solidFill>
                            <a:schemeClr val="bg2">
                              <a:lumMod val="50000"/>
                            </a:schemeClr>
                          </a:solidFill>
                          <a:effectLst/>
                          <a:latin typeface="Calibri" pitchFamily="34" charset="0"/>
                          <a:cs typeface="Calibri" pitchFamily="34" charset="0"/>
                        </a:rPr>
                        <a:t>Az kilolu</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 -</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 -</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3%</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0462">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Normal kilolu</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30%</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22%</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35%</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27%</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0462">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Fazla kilolu</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31%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55%</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34%</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48%</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0462">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Obez</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u="none" strike="noStrike" noProof="0" dirty="0">
                          <a:solidFill>
                            <a:schemeClr val="bg2">
                              <a:lumMod val="50000"/>
                            </a:schemeClr>
                          </a:solidFill>
                          <a:effectLst/>
                          <a:latin typeface="Calibri" pitchFamily="34" charset="0"/>
                          <a:cs typeface="Calibri" pitchFamily="34" charset="0"/>
                        </a:rPr>
                        <a:t>38%</a:t>
                      </a:r>
                      <a:endParaRPr lang="tr-TR" sz="14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8E0047"/>
                      </a:solidFill>
                      <a:prstDash val="solid"/>
                      <a:round/>
                      <a:headEnd type="none" w="med" len="med"/>
                      <a:tailEnd type="none" w="med" len="med"/>
                    </a:lnB>
                    <a:solidFill>
                      <a:srgbClr val="FFFF00"/>
                    </a:solid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23%</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8E0047"/>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8E0047"/>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28%</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8E0047"/>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24%</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TextBox 5"/>
          <p:cNvSpPr txBox="1"/>
          <p:nvPr/>
        </p:nvSpPr>
        <p:spPr>
          <a:xfrm>
            <a:off x="4233976" y="5938229"/>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cxnSp>
        <p:nvCxnSpPr>
          <p:cNvPr id="8" name="Straight Arrow Connector 7"/>
          <p:cNvCxnSpPr/>
          <p:nvPr/>
        </p:nvCxnSpPr>
        <p:spPr>
          <a:xfrm>
            <a:off x="1863341" y="3096888"/>
            <a:ext cx="944591" cy="944591"/>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2681" y="3114140"/>
            <a:ext cx="845385" cy="845385"/>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81" y="4425352"/>
            <a:ext cx="1330299" cy="133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ubtitle 4"/>
          <p:cNvSpPr>
            <a:spLocks/>
          </p:cNvSpPr>
          <p:nvPr/>
        </p:nvSpPr>
        <p:spPr bwMode="auto">
          <a:xfrm>
            <a:off x="4233976" y="1336316"/>
            <a:ext cx="5496620" cy="2705163"/>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600" noProof="1">
                <a:solidFill>
                  <a:srgbClr val="808080"/>
                </a:solidFill>
                <a:latin typeface="Calibri" panose="020F0502020204030204" pitchFamily="34" charset="0"/>
                <a:cs typeface="Arial" charset="0"/>
              </a:rPr>
              <a:t> Çocuğu «fazla kilolu» ya da «obez» olmasına rağmen kilosunu «normal» ya da «zayıf» bulan ebeveynlerin profili incelendiğinde bu kişilerin yaş, eğitim durumu, meslek gibi demografik değişkenler açısından spesifik bir özellik taşımadığı, ancak BKİ segmentleri bazında incelendiğinde obez kategorisinde yer alan annelerin bu grup içinde önemli oranda daha fazla yer aldığı görülmektedir. </a:t>
            </a:r>
          </a:p>
          <a:p>
            <a:pPr>
              <a:spcBef>
                <a:spcPts val="1000"/>
              </a:spcBef>
              <a:buClr>
                <a:srgbClr val="FF6600"/>
              </a:buClr>
              <a:buSzPct val="120000"/>
              <a:buFont typeface="Wingdings" pitchFamily="2" charset="2"/>
              <a:buChar char="§"/>
            </a:pPr>
            <a:r>
              <a:rPr lang="tr-TR" sz="1600" noProof="1">
                <a:solidFill>
                  <a:srgbClr val="808080"/>
                </a:solidFill>
                <a:latin typeface="Calibri" panose="020F0502020204030204" pitchFamily="34" charset="0"/>
                <a:cs typeface="Arial" charset="0"/>
              </a:rPr>
              <a:t> Bu bulgudan hareketle, kendisi kilolu olan annelerin çocukların kilo durumlarını yorumlamak konusunda «belli ölçüde inkarcı» bir yaklaşım içinde oldukları sonucuna varılabilir.</a:t>
            </a:r>
          </a:p>
        </p:txBody>
      </p:sp>
    </p:spTree>
    <p:extLst>
      <p:ext uri="{BB962C8B-B14F-4D97-AF65-F5344CB8AC3E}">
        <p14:creationId xmlns:p14="http://schemas.microsoft.com/office/powerpoint/2010/main" val="256455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F372A5-05EC-489C-9ABB-B6B9C705AAF2}" type="slidenum">
              <a:rPr lang="tr-TR" noProof="1" dirty="0" smtClean="0">
                <a:solidFill>
                  <a:srgbClr val="FFFFFF"/>
                </a:solidFill>
              </a:rPr>
              <a:pPr/>
              <a:t>7</a:t>
            </a:fld>
            <a:endParaRPr lang="tr-TR" noProof="1">
              <a:solidFill>
                <a:srgbClr val="FFFFFF"/>
              </a:solidFill>
            </a:endParaRPr>
          </a:p>
        </p:txBody>
      </p:sp>
      <p:sp>
        <p:nvSpPr>
          <p:cNvPr id="30722" name="Text Box 4"/>
          <p:cNvSpPr txBox="1">
            <a:spLocks noChangeArrowheads="1"/>
          </p:cNvSpPr>
          <p:nvPr/>
        </p:nvSpPr>
        <p:spPr bwMode="auto">
          <a:xfrm>
            <a:off x="1535115" y="476673"/>
            <a:ext cx="3526222"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Araştırmanın Amaçları</a:t>
            </a:r>
            <a:endParaRPr lang="tr-TR" sz="2000" b="1" noProof="1">
              <a:solidFill>
                <a:srgbClr val="FFFFFF"/>
              </a:solidFill>
              <a:latin typeface="Calibri" pitchFamily="34" charset="0"/>
            </a:endParaRPr>
          </a:p>
        </p:txBody>
      </p:sp>
      <p:sp>
        <p:nvSpPr>
          <p:cNvPr id="5" name="Subtitle 4"/>
          <p:cNvSpPr>
            <a:spLocks/>
          </p:cNvSpPr>
          <p:nvPr/>
        </p:nvSpPr>
        <p:spPr bwMode="auto">
          <a:xfrm>
            <a:off x="787041" y="1237352"/>
            <a:ext cx="8548592" cy="5309752"/>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Bu araştırmanın temel amacı : </a:t>
            </a:r>
          </a:p>
          <a:p>
            <a:pPr>
              <a:spcBef>
                <a:spcPts val="300"/>
              </a:spcBef>
              <a:buClr>
                <a:srgbClr val="FF6600"/>
              </a:buClr>
              <a:buSzPct val="120000"/>
            </a:pPr>
            <a:endParaRPr lang="tr-TR" sz="600" noProof="1">
              <a:solidFill>
                <a:srgbClr val="808080"/>
              </a:solidFill>
              <a:latin typeface="Calibri" panose="020F0502020204030204" pitchFamily="34" charset="0"/>
              <a:cs typeface="Arial" charset="0"/>
            </a:endParaRPr>
          </a:p>
          <a:p>
            <a:pPr marL="1200150" lvl="2" indent="-285750">
              <a:spcBef>
                <a:spcPts val="600"/>
              </a:spcBef>
              <a:buClr>
                <a:srgbClr val="FF6600"/>
              </a:buClr>
              <a:buSzPct val="120000"/>
              <a:buFont typeface="Wingdings" panose="05000000000000000000" pitchFamily="2" charset="2"/>
              <a:buChar char="ü"/>
            </a:pPr>
            <a:r>
              <a:rPr lang="tr-TR" sz="2000" b="1" u="sng" noProof="1">
                <a:solidFill>
                  <a:srgbClr val="808080"/>
                </a:solidFill>
                <a:latin typeface="Calibri" panose="020F0502020204030204" pitchFamily="34" charset="0"/>
                <a:cs typeface="Arial" charset="0"/>
              </a:rPr>
              <a:t>Kuzey Kıbrıs’ta 12-15 yaş arası çocuklar arasında obezite prevalansını saptamaktır.</a:t>
            </a:r>
            <a:r>
              <a:rPr lang="tr-TR" sz="2000" noProof="1">
                <a:solidFill>
                  <a:srgbClr val="808080"/>
                </a:solidFill>
                <a:latin typeface="Calibri" panose="020F0502020204030204" pitchFamily="34" charset="0"/>
                <a:cs typeface="Arial" charset="0"/>
              </a:rPr>
              <a:t> </a:t>
            </a:r>
          </a:p>
          <a:p>
            <a:pPr marL="285750" indent="-285750">
              <a:spcBef>
                <a:spcPts val="600"/>
              </a:spcBef>
              <a:buClr>
                <a:srgbClr val="FF6600"/>
              </a:buClr>
              <a:buSzPct val="120000"/>
              <a:buFont typeface="Wingdings" panose="05000000000000000000" pitchFamily="2" charset="2"/>
              <a:buChar char="§"/>
            </a:pPr>
            <a:r>
              <a:rPr lang="tr-TR" noProof="1">
                <a:solidFill>
                  <a:srgbClr val="808080"/>
                </a:solidFill>
                <a:latin typeface="Calibri" panose="020F0502020204030204" pitchFamily="34" charset="0"/>
                <a:cs typeface="Arial" charset="0"/>
              </a:rPr>
              <a:t> Bunun yanısıra,  </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12-15 yaş grubu çocukların yeme-içme/ beslenme alışkanlıklarını tespit etmek, </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Bu çocukların fiziksel aktivite/ spor yapma eğilim ve alışkanlıklarını anlayabilmek, </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Bu yaş grubu çocukların arkadaşlarıyla nasıl vakit geçirdiklerini saptamak, </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Çocukların yaşadıkları/vakit geçirdikleri çevreye ilişkin bilgilere ulaşmak, </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 Çocukların ebeveynlerine ve diğer aile bireylerine (anneanne-babaanne, dedeler ve diğer yakın akrabalar) ilişkin temel bilgileri (örneğin: anne/baba için boy/kilo, spor yapma alışkanlıkları, evde yemek pişirme/hazırlama alışkanlıkları vb.) derlemek,</a:t>
            </a:r>
          </a:p>
          <a:p>
            <a:pPr marL="1200150" lvl="2" indent="-285750">
              <a:spcBef>
                <a:spcPts val="600"/>
              </a:spcBef>
              <a:buClr>
                <a:srgbClr val="FF6600"/>
              </a:buClr>
              <a:buSzPct val="120000"/>
              <a:buFont typeface="Wingdings" panose="05000000000000000000" pitchFamily="2" charset="2"/>
              <a:buChar char="Ø"/>
            </a:pPr>
            <a:r>
              <a:rPr lang="tr-TR" noProof="1">
                <a:solidFill>
                  <a:srgbClr val="808080"/>
                </a:solidFill>
                <a:latin typeface="Calibri" panose="020F0502020204030204" pitchFamily="34" charset="0"/>
                <a:cs typeface="Arial" charset="0"/>
              </a:rPr>
              <a:t>Ayrıca, ebeveynlerin bilgi ve davranışlarının çocukların kilo durumlarına etkisi saptamak da hedeflenmiştir.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2" y="4097549"/>
            <a:ext cx="1628116" cy="162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841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70</a:t>
            </a:fld>
            <a:endParaRPr lang="en-US">
              <a:solidFill>
                <a:srgbClr val="FFFFFF"/>
              </a:solidFill>
            </a:endParaRPr>
          </a:p>
        </p:txBody>
      </p:sp>
      <p:sp>
        <p:nvSpPr>
          <p:cNvPr id="3" name="Text Box 4"/>
          <p:cNvSpPr txBox="1">
            <a:spLocks noChangeArrowheads="1"/>
          </p:cNvSpPr>
          <p:nvPr/>
        </p:nvSpPr>
        <p:spPr bwMode="auto">
          <a:xfrm>
            <a:off x="1440227" y="340329"/>
            <a:ext cx="6126229" cy="605294"/>
          </a:xfrm>
          <a:prstGeom prst="rect">
            <a:avLst/>
          </a:prstGeom>
          <a:noFill/>
          <a:ln w="9525">
            <a:noFill/>
            <a:miter lim="800000"/>
            <a:headEnd/>
            <a:tailEnd/>
          </a:ln>
        </p:spPr>
        <p:txBody>
          <a:bodyPr wrap="none">
            <a:spAutoFit/>
          </a:bodyPr>
          <a:lstStyle/>
          <a:p>
            <a:pPr>
              <a:lnSpc>
                <a:spcPts val="2000"/>
              </a:lnSpc>
            </a:pPr>
            <a:r>
              <a:rPr lang="tr-TR" sz="2400" b="1" noProof="1">
                <a:solidFill>
                  <a:srgbClr val="FFFFFF"/>
                </a:solidFill>
                <a:latin typeface="Calibri" pitchFamily="34" charset="0"/>
              </a:rPr>
              <a:t>Ebeveynlerin Gözünde Çocukların Kilo Durumu</a:t>
            </a:r>
          </a:p>
          <a:p>
            <a:pPr>
              <a:lnSpc>
                <a:spcPts val="2000"/>
              </a:lnSpc>
            </a:pPr>
            <a:r>
              <a:rPr lang="tr-TR" sz="2000" b="1" noProof="1">
                <a:solidFill>
                  <a:srgbClr val="FFFFFF"/>
                </a:solidFill>
                <a:latin typeface="Calibri" pitchFamily="34" charset="0"/>
              </a:rPr>
              <a:t>Fazla Kilolu Çocuklar Neler Yapıyor?</a:t>
            </a:r>
            <a:endParaRPr lang="tr-TR" sz="900" b="1" noProof="1">
              <a:solidFill>
                <a:srgbClr val="FFFFFF"/>
              </a:solidFill>
              <a:latin typeface="Calibri" pitchFamily="34" charset="0"/>
            </a:endParaRPr>
          </a:p>
        </p:txBody>
      </p:sp>
      <p:sp>
        <p:nvSpPr>
          <p:cNvPr id="4" name="Rectangle 3"/>
          <p:cNvSpPr/>
          <p:nvPr/>
        </p:nvSpPr>
        <p:spPr>
          <a:xfrm>
            <a:off x="31812" y="6174923"/>
            <a:ext cx="4074361" cy="338554"/>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C7. Çocuğunuz/ çocuklarınız fazla kiloları ile ilgili olarak herhangi birşey yapıyorlar mı/yapıyor musunuz? </a:t>
            </a:r>
            <a:endParaRPr lang="en-GB" sz="800" b="1" dirty="0">
              <a:solidFill>
                <a:schemeClr val="bg2">
                  <a:lumMod val="50000"/>
                </a:schemeClr>
              </a:solidFill>
              <a:latin typeface="Calibri" pitchFamily="34" charset="0"/>
              <a:cs typeface="Calibri" pitchFamily="34" charset="0"/>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72" y="1646717"/>
            <a:ext cx="3770807" cy="280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90113" y="2501660"/>
            <a:ext cx="845389" cy="785004"/>
          </a:xfrm>
          <a:prstGeom prst="ellipse">
            <a:avLst/>
          </a:prstGeom>
          <a:noFill/>
          <a:ln w="571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55574277"/>
              </p:ext>
            </p:extLst>
          </p:nvPr>
        </p:nvGraphicFramePr>
        <p:xfrm>
          <a:off x="4132246" y="2085220"/>
          <a:ext cx="5393733" cy="3604260"/>
        </p:xfrm>
        <a:graphic>
          <a:graphicData uri="http://schemas.openxmlformats.org/drawingml/2006/table">
            <a:tbl>
              <a:tblPr>
                <a:tableStyleId>{5C22544A-7EE6-4342-B048-85BDC9FD1C3A}</a:tableStyleId>
              </a:tblPr>
              <a:tblGrid>
                <a:gridCol w="2572896">
                  <a:extLst>
                    <a:ext uri="{9D8B030D-6E8A-4147-A177-3AD203B41FA5}">
                      <a16:colId xmlns:a16="http://schemas.microsoft.com/office/drawing/2014/main" val="20000"/>
                    </a:ext>
                  </a:extLst>
                </a:gridCol>
                <a:gridCol w="940279">
                  <a:extLst>
                    <a:ext uri="{9D8B030D-6E8A-4147-A177-3AD203B41FA5}">
                      <a16:colId xmlns:a16="http://schemas.microsoft.com/office/drawing/2014/main" val="20001"/>
                    </a:ext>
                  </a:extLst>
                </a:gridCol>
                <a:gridCol w="940279">
                  <a:extLst>
                    <a:ext uri="{9D8B030D-6E8A-4147-A177-3AD203B41FA5}">
                      <a16:colId xmlns:a16="http://schemas.microsoft.com/office/drawing/2014/main" val="20002"/>
                    </a:ext>
                  </a:extLst>
                </a:gridCol>
                <a:gridCol w="940279">
                  <a:extLst>
                    <a:ext uri="{9D8B030D-6E8A-4147-A177-3AD203B41FA5}">
                      <a16:colId xmlns:a16="http://schemas.microsoft.com/office/drawing/2014/main" val="20003"/>
                    </a:ext>
                  </a:extLst>
                </a:gridCol>
              </a:tblGrid>
              <a:tr h="295671">
                <a:tc>
                  <a:txBody>
                    <a:bodyPr/>
                    <a:lstStyle/>
                    <a:p>
                      <a:pPr algn="r" fontAlgn="b"/>
                      <a:r>
                        <a:rPr lang="tr-TR" sz="1400" b="1" u="none" strike="noStrike" noProof="0" dirty="0">
                          <a:solidFill>
                            <a:schemeClr val="bg1"/>
                          </a:solidFill>
                          <a:effectLst/>
                          <a:latin typeface="Calibri" pitchFamily="34" charset="0"/>
                          <a:cs typeface="Calibri" pitchFamily="34" charset="0"/>
                        </a:rPr>
                        <a:t> </a:t>
                      </a:r>
                      <a:endParaRPr lang="tr-TR" sz="1400" b="1" i="0" u="none" strike="noStrike" noProof="0" dirty="0">
                        <a:solidFill>
                          <a:schemeClr val="bg1"/>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fontAlgn="b"/>
                      <a:r>
                        <a:rPr lang="tr-TR" sz="1400" b="1" u="none" strike="noStrike" noProof="0" dirty="0">
                          <a:solidFill>
                            <a:schemeClr val="bg1"/>
                          </a:solidFill>
                          <a:effectLst/>
                          <a:latin typeface="Calibri" pitchFamily="34" charset="0"/>
                          <a:cs typeface="Calibri" pitchFamily="34" charset="0"/>
                        </a:rPr>
                        <a:t>Hafif kilolu</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b"/>
                      <a:r>
                        <a:rPr lang="tr-TR" sz="1400" b="1" u="none" strike="noStrike" noProof="0" dirty="0">
                          <a:solidFill>
                            <a:schemeClr val="bg1"/>
                          </a:solidFill>
                          <a:effectLst/>
                          <a:latin typeface="Calibri" pitchFamily="34" charset="0"/>
                          <a:cs typeface="Calibri" pitchFamily="34" charset="0"/>
                        </a:rPr>
                        <a:t>Fazla kilolu</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b"/>
                      <a:r>
                        <a:rPr lang="tr-TR" sz="1400" b="1" u="none" strike="noStrike" noProof="0" dirty="0">
                          <a:solidFill>
                            <a:schemeClr val="bg1"/>
                          </a:solidFill>
                          <a:effectLst/>
                          <a:latin typeface="Calibri" pitchFamily="34" charset="0"/>
                          <a:cs typeface="Calibri" pitchFamily="34" charset="0"/>
                        </a:rPr>
                        <a:t>Toplam (kilolu)</a:t>
                      </a:r>
                      <a:endParaRPr lang="tr-TR" sz="14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82880">
                <a:tc>
                  <a:txBody>
                    <a:bodyPr/>
                    <a:lstStyle/>
                    <a:p>
                      <a:pPr algn="r" fontAlgn="b"/>
                      <a:r>
                        <a:rPr lang="tr-TR" sz="1050" i="1" u="none" strike="noStrike" noProof="0" dirty="0">
                          <a:solidFill>
                            <a:schemeClr val="bg2">
                              <a:lumMod val="50000"/>
                            </a:schemeClr>
                          </a:solidFill>
                          <a:effectLst/>
                          <a:latin typeface="Calibri" pitchFamily="34" charset="0"/>
                          <a:cs typeface="Calibri" pitchFamily="34" charset="0"/>
                        </a:rPr>
                        <a:t>n </a:t>
                      </a:r>
                      <a:endParaRPr lang="tr-TR" sz="1050" b="0" i="1"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bg1">
                        <a:lumMod val="95000"/>
                      </a:schemeClr>
                    </a:solidFill>
                  </a:tcPr>
                </a:tc>
                <a:tc>
                  <a:txBody>
                    <a:bodyPr/>
                    <a:lstStyle/>
                    <a:p>
                      <a:pPr algn="ctr" fontAlgn="b"/>
                      <a:r>
                        <a:rPr lang="tr-TR" sz="1050" i="1" u="none" strike="noStrike" noProof="0" dirty="0">
                          <a:solidFill>
                            <a:schemeClr val="bg2">
                              <a:lumMod val="50000"/>
                            </a:schemeClr>
                          </a:solidFill>
                          <a:effectLst/>
                          <a:latin typeface="Calibri" pitchFamily="34" charset="0"/>
                          <a:cs typeface="Calibri" pitchFamily="34" charset="0"/>
                        </a:rPr>
                        <a:t>104</a:t>
                      </a:r>
                      <a:endParaRPr lang="tr-TR" sz="1050" b="0" i="1"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bg1">
                        <a:lumMod val="95000"/>
                      </a:schemeClr>
                    </a:solidFill>
                  </a:tcPr>
                </a:tc>
                <a:tc>
                  <a:txBody>
                    <a:bodyPr/>
                    <a:lstStyle/>
                    <a:p>
                      <a:pPr algn="ctr" fontAlgn="b"/>
                      <a:r>
                        <a:rPr lang="tr-TR" sz="1050" i="1" u="none" strike="noStrike" noProof="0" dirty="0">
                          <a:solidFill>
                            <a:schemeClr val="bg2">
                              <a:lumMod val="50000"/>
                            </a:schemeClr>
                          </a:solidFill>
                          <a:effectLst/>
                          <a:latin typeface="Calibri" pitchFamily="34" charset="0"/>
                          <a:cs typeface="Calibri" pitchFamily="34" charset="0"/>
                        </a:rPr>
                        <a:t>54</a:t>
                      </a:r>
                      <a:endParaRPr lang="tr-TR" sz="1050" b="0" i="1"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bg1">
                        <a:lumMod val="95000"/>
                      </a:schemeClr>
                    </a:solidFill>
                  </a:tcPr>
                </a:tc>
                <a:tc>
                  <a:txBody>
                    <a:bodyPr/>
                    <a:lstStyle/>
                    <a:p>
                      <a:pPr algn="ctr" fontAlgn="b"/>
                      <a:r>
                        <a:rPr lang="tr-TR" sz="1050" i="1" u="none" strike="noStrike" noProof="0" dirty="0">
                          <a:solidFill>
                            <a:schemeClr val="bg2">
                              <a:lumMod val="50000"/>
                            </a:schemeClr>
                          </a:solidFill>
                          <a:effectLst/>
                          <a:latin typeface="Calibri" pitchFamily="34" charset="0"/>
                          <a:cs typeface="Calibri" pitchFamily="34" charset="0"/>
                        </a:rPr>
                        <a:t>158</a:t>
                      </a:r>
                      <a:endParaRPr lang="tr-TR" sz="1050" b="0" i="1"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3380">
                <a:tc>
                  <a:txBody>
                    <a:bodyPr/>
                    <a:lstStyle/>
                    <a:p>
                      <a:pPr algn="r" fontAlgn="t"/>
                      <a:r>
                        <a:rPr lang="tr-TR" sz="1600" b="1" u="none" strike="noStrike" noProof="0" dirty="0">
                          <a:solidFill>
                            <a:srgbClr val="C00000"/>
                          </a:solidFill>
                          <a:effectLst/>
                          <a:latin typeface="Calibri" pitchFamily="34" charset="0"/>
                          <a:cs typeface="Calibri" pitchFamily="34" charset="0"/>
                        </a:rPr>
                        <a:t>Herhangi birşey yapmıyor</a:t>
                      </a:r>
                      <a:endParaRPr lang="tr-TR" sz="1600" b="1" i="0" u="none" strike="noStrike" noProof="0" dirty="0">
                        <a:solidFill>
                          <a:srgbClr val="C00000"/>
                        </a:solidFill>
                        <a:effectLst/>
                        <a:latin typeface="Calibri" pitchFamily="34" charset="0"/>
                        <a:cs typeface="Calibri" pitchFamily="34" charset="0"/>
                      </a:endParaRPr>
                    </a:p>
                  </a:txBody>
                  <a:tcPr marL="36000" marR="36000" marT="7620" marB="0" anchor="ctr">
                    <a:lnL w="38100" cap="flat" cmpd="sng" algn="ctr">
                      <a:solidFill>
                        <a:srgbClr val="00B05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tc>
                  <a:txBody>
                    <a:bodyPr/>
                    <a:lstStyle/>
                    <a:p>
                      <a:pPr algn="ctr" fontAlgn="b"/>
                      <a:r>
                        <a:rPr lang="tr-TR" sz="1600" b="1" u="none" strike="noStrike" noProof="0" dirty="0">
                          <a:solidFill>
                            <a:srgbClr val="C00000"/>
                          </a:solidFill>
                          <a:effectLst/>
                          <a:latin typeface="Calibri" pitchFamily="34" charset="0"/>
                          <a:cs typeface="Calibri" pitchFamily="34" charset="0"/>
                        </a:rPr>
                        <a:t>65%</a:t>
                      </a:r>
                      <a:endParaRPr lang="tr-TR" sz="1600" b="1" i="0" u="none" strike="noStrike" noProof="0" dirty="0">
                        <a:solidFill>
                          <a:srgbClr val="C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tc>
                  <a:txBody>
                    <a:bodyPr/>
                    <a:lstStyle/>
                    <a:p>
                      <a:pPr algn="ctr" fontAlgn="b"/>
                      <a:r>
                        <a:rPr lang="tr-TR" sz="1600" b="1" u="none" strike="noStrike" noProof="0" dirty="0">
                          <a:solidFill>
                            <a:srgbClr val="C00000"/>
                          </a:solidFill>
                          <a:effectLst/>
                          <a:latin typeface="Calibri" pitchFamily="34" charset="0"/>
                          <a:cs typeface="Calibri" pitchFamily="34" charset="0"/>
                        </a:rPr>
                        <a:t>46%</a:t>
                      </a:r>
                      <a:endParaRPr lang="tr-TR" sz="1600" b="1" i="0" u="none" strike="noStrike" noProof="0" dirty="0">
                        <a:solidFill>
                          <a:srgbClr val="C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tc>
                  <a:txBody>
                    <a:bodyPr/>
                    <a:lstStyle/>
                    <a:p>
                      <a:pPr algn="ctr" fontAlgn="b"/>
                      <a:r>
                        <a:rPr lang="tr-TR" sz="1600" b="1" u="none" strike="noStrike" noProof="0" dirty="0">
                          <a:solidFill>
                            <a:srgbClr val="C00000"/>
                          </a:solidFill>
                          <a:effectLst/>
                          <a:latin typeface="Calibri" pitchFamily="34" charset="0"/>
                          <a:cs typeface="Calibri" pitchFamily="34" charset="0"/>
                        </a:rPr>
                        <a:t>59%</a:t>
                      </a:r>
                      <a:endParaRPr lang="tr-TR" sz="1600" b="1" i="0" u="none" strike="noStrike" noProof="0" dirty="0">
                        <a:solidFill>
                          <a:srgbClr val="C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10002"/>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Bizim kontrolümüzde rejim yapıyor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9%</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4%</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7%</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Bazen rejim yapıyor bazen bırakıyor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1" u="none" strike="noStrike" noProof="0" dirty="0">
                          <a:solidFill>
                            <a:srgbClr val="C00000"/>
                          </a:solidFill>
                          <a:effectLst/>
                          <a:latin typeface="Calibri" pitchFamily="34" charset="0"/>
                          <a:cs typeface="Calibri" pitchFamily="34" charset="0"/>
                        </a:rPr>
                        <a:t>19%</a:t>
                      </a:r>
                      <a:endParaRPr lang="tr-TR" sz="1400" b="1" i="0" u="none" strike="noStrike" noProof="0" dirty="0">
                        <a:solidFill>
                          <a:srgbClr val="C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10%</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Yürüyüş yapıyor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7%</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Diyetisyen veya doktor kontrolünde rejim yapıyor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a:solidFill>
                            <a:schemeClr val="bg2">
                              <a:lumMod val="50000"/>
                            </a:schemeClr>
                          </a:solidFill>
                          <a:effectLst/>
                          <a:latin typeface="Calibri" pitchFamily="34" charset="0"/>
                          <a:cs typeface="Calibri" pitchFamily="34" charset="0"/>
                        </a:rPr>
                        <a:t>2%</a:t>
                      </a:r>
                      <a:endParaRPr lang="tr-TR" sz="12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algn="ctr" defTabSz="914400" rtl="0" eaLnBrk="1" fontAlgn="b" latinLnBrk="0" hangingPunct="1"/>
                      <a:r>
                        <a:rPr lang="tr-TR" sz="1400" b="1" u="none" strike="noStrike" kern="1200" noProof="0" dirty="0">
                          <a:solidFill>
                            <a:srgbClr val="C00000"/>
                          </a:solidFill>
                          <a:effectLst/>
                          <a:latin typeface="Calibri" pitchFamily="34" charset="0"/>
                          <a:ea typeface="+mn-ea"/>
                          <a:cs typeface="Calibri" pitchFamily="34" charset="0"/>
                        </a:rPr>
                        <a:t>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Futbol oynuyor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2%</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4%</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Spor salonuna gidiyor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5%</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7%</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6%</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3380">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Bisiklete biniyor</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b"/>
                      <a:r>
                        <a:rPr lang="tr-TR" sz="1200" u="none" strike="noStrike" noProof="0">
                          <a:solidFill>
                            <a:schemeClr val="bg2">
                              <a:lumMod val="50000"/>
                            </a:schemeClr>
                          </a:solidFill>
                          <a:effectLst/>
                          <a:latin typeface="Calibri" pitchFamily="34" charset="0"/>
                          <a:cs typeface="Calibri" pitchFamily="34" charset="0"/>
                        </a:rPr>
                        <a:t>2%</a:t>
                      </a:r>
                      <a:endParaRPr lang="tr-TR" sz="12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b"/>
                      <a:r>
                        <a:rPr lang="tr-TR" sz="1200" u="none" strike="noStrike" noProof="0">
                          <a:solidFill>
                            <a:schemeClr val="bg2">
                              <a:lumMod val="50000"/>
                            </a:schemeClr>
                          </a:solidFill>
                          <a:effectLst/>
                          <a:latin typeface="Calibri" pitchFamily="34" charset="0"/>
                          <a:cs typeface="Calibri" pitchFamily="34" charset="0"/>
                        </a:rPr>
                        <a:t>4%</a:t>
                      </a:r>
                      <a:endParaRPr lang="tr-TR" sz="12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b"/>
                      <a:r>
                        <a:rPr lang="tr-TR" sz="1200" u="none" strike="noStrike" noProof="0" dirty="0">
                          <a:solidFill>
                            <a:schemeClr val="bg2">
                              <a:lumMod val="50000"/>
                            </a:schemeClr>
                          </a:solidFill>
                          <a:effectLst/>
                          <a:latin typeface="Calibri" pitchFamily="34" charset="0"/>
                          <a:cs typeface="Calibri" pitchFamily="34" charset="0"/>
                        </a:rPr>
                        <a:t>3%</a:t>
                      </a:r>
                      <a:endParaRPr lang="tr-TR" sz="12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8" name="Straight Arrow Connector 7"/>
          <p:cNvCxnSpPr>
            <a:stCxn id="5" idx="6"/>
          </p:cNvCxnSpPr>
          <p:nvPr/>
        </p:nvCxnSpPr>
        <p:spPr>
          <a:xfrm>
            <a:off x="1535502" y="2894162"/>
            <a:ext cx="2286000" cy="0"/>
          </a:xfrm>
          <a:prstGeom prst="straightConnector1">
            <a:avLst/>
          </a:prstGeom>
          <a:ln w="57150">
            <a:solidFill>
              <a:srgbClr val="00FF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 name="Picture 1" descr="C:\ELIF\ARTI-ERDEM-2015\Kıbrıs-Obezite\Foto\kibris_icons\child-obesity-statis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54" y="4094671"/>
            <a:ext cx="1710906" cy="171090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ELIF\ARTI-ERDEM-2015\Kıbrıs-Obezite\Foto\kibris_icons\icon-t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879" y="4597873"/>
            <a:ext cx="789701" cy="70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694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71</a:t>
            </a:fld>
            <a:endParaRPr lang="en-US">
              <a:solidFill>
                <a:srgbClr val="FFFFFF"/>
              </a:solidFill>
            </a:endParaRPr>
          </a:p>
        </p:txBody>
      </p:sp>
      <p:sp>
        <p:nvSpPr>
          <p:cNvPr id="5" name="Rectangle 4"/>
          <p:cNvSpPr/>
          <p:nvPr/>
        </p:nvSpPr>
        <p:spPr>
          <a:xfrm>
            <a:off x="31812" y="6045533"/>
            <a:ext cx="4744585" cy="461665"/>
          </a:xfrm>
          <a:prstGeom prst="rect">
            <a:avLst/>
          </a:prstGeom>
          <a:solidFill>
            <a:schemeClr val="bg1"/>
          </a:solidFill>
        </p:spPr>
        <p:txBody>
          <a:bodyPr wrap="square">
            <a:spAutoFit/>
          </a:bodyPr>
          <a:lstStyle/>
          <a:p>
            <a:r>
              <a:rPr lang="tr-TR" sz="800" b="1" dirty="0">
                <a:solidFill>
                  <a:schemeClr val="bg2">
                    <a:lumMod val="50000"/>
                  </a:schemeClr>
                </a:solidFill>
                <a:latin typeface="Calibri" pitchFamily="34" charset="0"/>
                <a:cs typeface="Calibri" pitchFamily="34" charset="0"/>
              </a:rPr>
              <a:t>C8. Çocuğunuzun/ çocuklarınızın şimdi size sayacaklarımdan teşhis konmuş bir rahatsızlığı olup olmadığını belirtir misiniz? Çocuğunuzda bu 3 hastalık dışında teşhis konmuş başka kronik (süreğen) bir hastalık var ise lütfen “diğer” bölümünde belirtin.</a:t>
            </a:r>
            <a:endParaRPr lang="en-GB" sz="800" b="1" dirty="0">
              <a:solidFill>
                <a:schemeClr val="bg2">
                  <a:lumMod val="50000"/>
                </a:schemeClr>
              </a:solidFill>
              <a:latin typeface="Calibri" pitchFamily="34"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94650187"/>
              </p:ext>
            </p:extLst>
          </p:nvPr>
        </p:nvGraphicFramePr>
        <p:xfrm>
          <a:off x="501097" y="1362974"/>
          <a:ext cx="4477503" cy="4606506"/>
        </p:xfrm>
        <a:graphic>
          <a:graphicData uri="http://schemas.openxmlformats.org/drawingml/2006/table">
            <a:tbl>
              <a:tblPr>
                <a:tableStyleId>{5C22544A-7EE6-4342-B048-85BDC9FD1C3A}</a:tableStyleId>
              </a:tblPr>
              <a:tblGrid>
                <a:gridCol w="3067486">
                  <a:extLst>
                    <a:ext uri="{9D8B030D-6E8A-4147-A177-3AD203B41FA5}">
                      <a16:colId xmlns:a16="http://schemas.microsoft.com/office/drawing/2014/main" val="20000"/>
                    </a:ext>
                  </a:extLst>
                </a:gridCol>
                <a:gridCol w="1410017">
                  <a:extLst>
                    <a:ext uri="{9D8B030D-6E8A-4147-A177-3AD203B41FA5}">
                      <a16:colId xmlns:a16="http://schemas.microsoft.com/office/drawing/2014/main" val="20001"/>
                    </a:ext>
                  </a:extLst>
                </a:gridCol>
              </a:tblGrid>
              <a:tr h="255917">
                <a:tc>
                  <a:txBody>
                    <a:bodyPr/>
                    <a:lstStyle/>
                    <a:p>
                      <a:pPr algn="r" fontAlgn="t"/>
                      <a:r>
                        <a:rPr lang="tr-TR" sz="1600" b="1" u="none" strike="noStrike" noProof="0" dirty="0">
                          <a:solidFill>
                            <a:srgbClr val="C00000"/>
                          </a:solidFill>
                          <a:effectLst/>
                          <a:latin typeface="Calibri" pitchFamily="34" charset="0"/>
                          <a:cs typeface="Calibri" pitchFamily="34" charset="0"/>
                        </a:rPr>
                        <a:t>Herhangi bir hastalığı yok</a:t>
                      </a:r>
                      <a:endParaRPr lang="tr-TR" sz="1600" b="1" i="0" u="none" strike="noStrike" noProof="0" dirty="0">
                        <a:solidFill>
                          <a:srgbClr val="C00000"/>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u="none" strike="noStrike" noProof="0" dirty="0">
                          <a:solidFill>
                            <a:srgbClr val="C00000"/>
                          </a:solidFill>
                          <a:effectLst/>
                          <a:latin typeface="Calibri" pitchFamily="34" charset="0"/>
                          <a:cs typeface="Calibri" pitchFamily="34" charset="0"/>
                        </a:rPr>
                        <a:t>91%</a:t>
                      </a:r>
                      <a:endParaRPr lang="tr-TR" sz="1600" b="1" i="0" u="none" strike="noStrike" noProof="0" dirty="0">
                        <a:solidFill>
                          <a:srgbClr val="C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Kronik Alerji</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3%</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Astım</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2%</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Diyabet </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Kalp rahatsızlığı</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Disleksi</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0.4%</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Dikkat eksikliği &amp; hiperaktivite bozukluğu</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0.3%</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Doğuştan skolyoz / omurga eğriliği</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0.3%</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Kemik inceliği</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Çölyak</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Migren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Miyop</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Sarılık</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Yüksek kolesterol</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3"/>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Hipertansiyon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Obezite</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5"/>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Egzema</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noProof="0">
                          <a:solidFill>
                            <a:schemeClr val="bg2">
                              <a:lumMod val="50000"/>
                            </a:schemeClr>
                          </a:solidFill>
                          <a:effectLst/>
                          <a:latin typeface="Calibri" pitchFamily="34" charset="0"/>
                          <a:cs typeface="Calibri" pitchFamily="34" charset="0"/>
                        </a:rPr>
                        <a:t>0.1%</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6"/>
                  </a:ext>
                </a:extLst>
              </a:tr>
              <a:tr h="255917">
                <a:tc>
                  <a:txBody>
                    <a:bodyPr/>
                    <a:lstStyle/>
                    <a:p>
                      <a:pPr algn="r" fontAlgn="t"/>
                      <a:r>
                        <a:rPr lang="tr-TR" sz="1400" u="none" strike="noStrike" noProof="0" dirty="0">
                          <a:solidFill>
                            <a:schemeClr val="bg2">
                              <a:lumMod val="50000"/>
                            </a:schemeClr>
                          </a:solidFill>
                          <a:effectLst/>
                          <a:latin typeface="Calibri" pitchFamily="34" charset="0"/>
                          <a:cs typeface="Calibri" pitchFamily="34" charset="0"/>
                        </a:rPr>
                        <a:t>Duyma engelli</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ctr"/>
                      <a:r>
                        <a:rPr lang="tr-TR" sz="1400" u="none" strike="noStrike" noProof="0" dirty="0">
                          <a:solidFill>
                            <a:schemeClr val="bg2">
                              <a:lumMod val="50000"/>
                            </a:schemeClr>
                          </a:solidFill>
                          <a:effectLst/>
                          <a:latin typeface="Calibri" pitchFamily="34" charset="0"/>
                          <a:cs typeface="Calibri" pitchFamily="34" charset="0"/>
                        </a:rPr>
                        <a:t>0.1%</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8" name="Subtitle 4"/>
          <p:cNvSpPr>
            <a:spLocks/>
          </p:cNvSpPr>
          <p:nvPr/>
        </p:nvSpPr>
        <p:spPr bwMode="auto">
          <a:xfrm>
            <a:off x="5495026" y="1756534"/>
            <a:ext cx="4127944" cy="3803018"/>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12-15 yaş çocukların büyük bölümünün (%91) daha önce teşhis konmuş herhangi bir kronik rahatsızlığı bulunmuyor. </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Oldukça düşük oranda görülen rahatsızlıklar arasında kronik alerji ve astım ilk iki sırada yer alıyor. </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Kardiyovasküler hastalıklar ( kalp hastalığı, hipertansiyon ve hiperkolesterolemi) toplamda %1.4, diyabet ise %1 oranında görülüyor.</a:t>
            </a:r>
          </a:p>
          <a:p>
            <a:pPr>
              <a:spcBef>
                <a:spcPts val="1000"/>
              </a:spcBef>
              <a:buClr>
                <a:srgbClr val="FF6600"/>
              </a:buClr>
              <a:buSzPct val="120000"/>
              <a:buFont typeface="Wingdings" pitchFamily="2" charset="2"/>
              <a:buChar char="§"/>
            </a:pPr>
            <a:r>
              <a:rPr lang="tr-TR" i="1" noProof="1">
                <a:solidFill>
                  <a:srgbClr val="808080"/>
                </a:solidFill>
                <a:latin typeface="Calibri" panose="020F0502020204030204" pitchFamily="34" charset="0"/>
                <a:cs typeface="Arial" charset="0"/>
              </a:rPr>
              <a:t> Hastalıkların görülme oranları kırılımlar bazında farklılaşmamaktadır.</a:t>
            </a:r>
          </a:p>
        </p:txBody>
      </p:sp>
      <p:sp>
        <p:nvSpPr>
          <p:cNvPr id="9" name="Text Box 4"/>
          <p:cNvSpPr txBox="1">
            <a:spLocks noChangeArrowheads="1"/>
          </p:cNvSpPr>
          <p:nvPr/>
        </p:nvSpPr>
        <p:spPr bwMode="auto">
          <a:xfrm>
            <a:off x="1440227" y="521475"/>
            <a:ext cx="3462807"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Eşlik Eden Hastalıklar</a:t>
            </a:r>
            <a:endParaRPr lang="tr-TR" sz="2000" b="1" noProof="1">
              <a:solidFill>
                <a:srgbClr val="FFFFFF"/>
              </a:solidFill>
              <a:latin typeface="Calibri"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11" y="3786017"/>
            <a:ext cx="1286316" cy="1286316"/>
          </a:xfrm>
          <a:prstGeom prst="ellipse">
            <a:avLst/>
          </a:prstGeom>
          <a:noFill/>
          <a:ln>
            <a:noFill/>
          </a:ln>
          <a:effectLst>
            <a:glow rad="228600">
              <a:schemeClr val="bg1">
                <a:lumMod val="6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1835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72</a:t>
            </a:fld>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95730825"/>
              </p:ext>
            </p:extLst>
          </p:nvPr>
        </p:nvGraphicFramePr>
        <p:xfrm>
          <a:off x="869306" y="1435639"/>
          <a:ext cx="7814181" cy="4727202"/>
        </p:xfrm>
        <a:graphic>
          <a:graphicData uri="http://schemas.openxmlformats.org/drawingml/2006/table">
            <a:tbl>
              <a:tblPr>
                <a:tableStyleId>{5C22544A-7EE6-4342-B048-85BDC9FD1C3A}</a:tableStyleId>
              </a:tblPr>
              <a:tblGrid>
                <a:gridCol w="2631621">
                  <a:extLst>
                    <a:ext uri="{9D8B030D-6E8A-4147-A177-3AD203B41FA5}">
                      <a16:colId xmlns:a16="http://schemas.microsoft.com/office/drawing/2014/main" val="20000"/>
                    </a:ext>
                  </a:extLst>
                </a:gridCol>
                <a:gridCol w="1036512">
                  <a:extLst>
                    <a:ext uri="{9D8B030D-6E8A-4147-A177-3AD203B41FA5}">
                      <a16:colId xmlns:a16="http://schemas.microsoft.com/office/drawing/2014/main" val="20001"/>
                    </a:ext>
                  </a:extLst>
                </a:gridCol>
                <a:gridCol w="1036512">
                  <a:extLst>
                    <a:ext uri="{9D8B030D-6E8A-4147-A177-3AD203B41FA5}">
                      <a16:colId xmlns:a16="http://schemas.microsoft.com/office/drawing/2014/main" val="20002"/>
                    </a:ext>
                  </a:extLst>
                </a:gridCol>
                <a:gridCol w="1036512">
                  <a:extLst>
                    <a:ext uri="{9D8B030D-6E8A-4147-A177-3AD203B41FA5}">
                      <a16:colId xmlns:a16="http://schemas.microsoft.com/office/drawing/2014/main" val="20003"/>
                    </a:ext>
                  </a:extLst>
                </a:gridCol>
                <a:gridCol w="1036512">
                  <a:extLst>
                    <a:ext uri="{9D8B030D-6E8A-4147-A177-3AD203B41FA5}">
                      <a16:colId xmlns:a16="http://schemas.microsoft.com/office/drawing/2014/main" val="20004"/>
                    </a:ext>
                  </a:extLst>
                </a:gridCol>
                <a:gridCol w="1036512">
                  <a:extLst>
                    <a:ext uri="{9D8B030D-6E8A-4147-A177-3AD203B41FA5}">
                      <a16:colId xmlns:a16="http://schemas.microsoft.com/office/drawing/2014/main" val="20005"/>
                    </a:ext>
                  </a:extLst>
                </a:gridCol>
              </a:tblGrid>
              <a:tr h="349553">
                <a:tc>
                  <a:txBody>
                    <a:bodyPr/>
                    <a:lstStyle/>
                    <a:p>
                      <a:pPr algn="l" fontAlgn="b"/>
                      <a:r>
                        <a:rPr lang="en-GB" sz="1200" u="none" strike="noStrike" dirty="0">
                          <a:solidFill>
                            <a:schemeClr val="bg2">
                              <a:lumMod val="50000"/>
                            </a:schemeClr>
                          </a:solidFill>
                          <a:effectLst/>
                          <a:latin typeface="Calibri" pitchFamily="34" charset="0"/>
                          <a:cs typeface="Calibri" pitchFamily="34" charset="0"/>
                        </a:rPr>
                        <a:t> </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b">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Az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Normal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Fazla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Obez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10385">
                <a:tc>
                  <a:txBody>
                    <a:bodyPr/>
                    <a:lstStyle/>
                    <a:p>
                      <a:pPr algn="r" fontAlgn="t"/>
                      <a:r>
                        <a:rPr lang="tr-TR" sz="1100" b="1" i="1" u="none" strike="noStrike" noProof="0" dirty="0">
                          <a:solidFill>
                            <a:schemeClr val="bg2">
                              <a:lumMod val="50000"/>
                            </a:schemeClr>
                          </a:solidFill>
                          <a:effectLst/>
                          <a:latin typeface="Calibri" pitchFamily="34" charset="0"/>
                          <a:cs typeface="Calibri" pitchFamily="34" charset="0"/>
                        </a:rPr>
                        <a:t>n</a:t>
                      </a: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GB" sz="1100" b="1" i="1" u="none" strike="noStrike" dirty="0">
                          <a:solidFill>
                            <a:schemeClr val="bg2">
                              <a:lumMod val="50000"/>
                            </a:schemeClr>
                          </a:solidFill>
                          <a:effectLst/>
                          <a:latin typeface="Calibri" pitchFamily="34" charset="0"/>
                          <a:cs typeface="Calibri" pitchFamily="34" charset="0"/>
                        </a:rPr>
                        <a:t>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GB" sz="1100" b="1" i="1" u="none" strike="noStrike" dirty="0">
                          <a:solidFill>
                            <a:schemeClr val="bg2">
                              <a:lumMod val="50000"/>
                            </a:schemeClr>
                          </a:solidFill>
                          <a:effectLst/>
                          <a:latin typeface="Calibri" pitchFamily="34" charset="0"/>
                          <a:cs typeface="Calibri" pitchFamily="34" charset="0"/>
                        </a:rPr>
                        <a:t>436</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GB" sz="1100" b="1" i="1" u="none" strike="noStrike" dirty="0">
                          <a:solidFill>
                            <a:schemeClr val="bg2">
                              <a:lumMod val="50000"/>
                            </a:schemeClr>
                          </a:solidFill>
                          <a:effectLst/>
                          <a:latin typeface="Calibri" pitchFamily="34" charset="0"/>
                          <a:cs typeface="Calibri" pitchFamily="34" charset="0"/>
                        </a:rPr>
                        <a:t>118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GB" sz="1100" b="1" i="1" u="none" strike="noStrike" dirty="0">
                          <a:solidFill>
                            <a:schemeClr val="bg2">
                              <a:lumMod val="50000"/>
                            </a:schemeClr>
                          </a:solidFill>
                          <a:effectLst/>
                          <a:latin typeface="Calibri" pitchFamily="34" charset="0"/>
                          <a:cs typeface="Calibri" pitchFamily="34" charset="0"/>
                        </a:rPr>
                        <a:t>103</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GB" sz="1100" b="1" i="1" u="none" strike="noStrike" dirty="0">
                          <a:solidFill>
                            <a:schemeClr val="bg2">
                              <a:lumMod val="50000"/>
                            </a:schemeClr>
                          </a:solidFill>
                          <a:effectLst/>
                          <a:latin typeface="Calibri" pitchFamily="34" charset="0"/>
                          <a:cs typeface="Calibri" pitchFamily="34" charset="0"/>
                        </a:rPr>
                        <a:t>698</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Herhangi bir hastalığı yok</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85.4%</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92.9%</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91.5%</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82.5%</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90.7%</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Kronik alerji</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7.3%</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2.8%</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2.5%</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00B05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4.9%</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3.3%</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38100" cap="flat" cmpd="sng" algn="ctr">
                      <a:solidFill>
                        <a:srgbClr val="00B05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Astım</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0.9%</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2.5%</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00B05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5.8%</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38100" cap="flat" cmpd="sng" algn="ctr">
                      <a:solidFill>
                        <a:srgbClr val="00B050"/>
                      </a:solidFill>
                      <a:prstDash val="solid"/>
                      <a:round/>
                      <a:headEnd type="none" w="med" len="med"/>
                      <a:tailEnd type="none" w="med" len="med"/>
                    </a:lnL>
                    <a:lnR w="38100" cap="flat" cmpd="sng" algn="ctr">
                      <a:solidFill>
                        <a:srgbClr val="00B05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00B050"/>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1.9%</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38100" cap="flat" cmpd="sng" algn="ctr">
                      <a:solidFill>
                        <a:srgbClr val="00B05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Diyabet</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4.9%</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1.4%</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0.8%</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00B05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1.3%</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Kalp rahatsızlığı</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0.9%</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1.7%</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0.9%</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Disleksi</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2.4%</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1.9%</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0.4%</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Dikkat eksikliği &amp; hiperaktivite bozukluğu</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0.2%</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0.3%</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Doğuştan skolyoz / omurga eğriliği</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2.4%</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0.2%</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0.3%</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Kemik inceliği</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Çölyak</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0.8%</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Migren</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0.2%</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Miyop</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dirty="0">
                          <a:solidFill>
                            <a:schemeClr val="bg2">
                              <a:lumMod val="50000"/>
                            </a:schemeClr>
                          </a:solidFill>
                          <a:effectLst/>
                          <a:latin typeface="Calibri" pitchFamily="34" charset="0"/>
                          <a:cs typeface="Calibri" pitchFamily="34" charset="0"/>
                        </a:rPr>
                        <a:t>0.2%</a:t>
                      </a:r>
                      <a:endParaRPr lang="en-GB" sz="12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3"/>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Sarılık</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0.2%</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Yüksek kolesterol</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5"/>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Hipertansiyon</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6"/>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Obezite</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7"/>
                  </a:ext>
                </a:extLst>
              </a:tr>
              <a:tr h="225369">
                <a:tc>
                  <a:txBody>
                    <a:bodyPr/>
                    <a:lstStyle/>
                    <a:p>
                      <a:pPr algn="r" fontAlgn="t"/>
                      <a:r>
                        <a:rPr lang="tr-TR" sz="1200" u="none" strike="noStrike" noProof="0">
                          <a:solidFill>
                            <a:schemeClr val="bg2">
                              <a:lumMod val="50000"/>
                            </a:schemeClr>
                          </a:solidFill>
                          <a:effectLst/>
                          <a:latin typeface="Calibri" pitchFamily="34" charset="0"/>
                          <a:cs typeface="Calibri" pitchFamily="34" charset="0"/>
                        </a:rPr>
                        <a:t>Egzema</a:t>
                      </a:r>
                      <a:endParaRPr lang="tr-TR" sz="1200" b="0" i="0" u="none" strike="noStrike" noProof="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1.0%</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8"/>
                  </a:ext>
                </a:extLst>
              </a:tr>
              <a:tr h="225369">
                <a:tc>
                  <a:txBody>
                    <a:bodyPr/>
                    <a:lstStyle/>
                    <a:p>
                      <a:pPr algn="r" fontAlgn="t"/>
                      <a:r>
                        <a:rPr lang="tr-TR" sz="1200" u="none" strike="noStrike" noProof="0" dirty="0">
                          <a:solidFill>
                            <a:schemeClr val="bg2">
                              <a:lumMod val="50000"/>
                            </a:schemeClr>
                          </a:solidFill>
                          <a:effectLst/>
                          <a:latin typeface="Calibri" pitchFamily="34" charset="0"/>
                          <a:cs typeface="Calibri" pitchFamily="34" charset="0"/>
                        </a:rPr>
                        <a:t>Duyma engelli</a:t>
                      </a:r>
                      <a:endParaRPr lang="tr-TR" sz="1200" b="0" i="0" u="none" strike="noStrike" noProof="0" dirty="0">
                        <a:solidFill>
                          <a:schemeClr val="bg2">
                            <a:lumMod val="50000"/>
                          </a:schemeClr>
                        </a:solidFill>
                        <a:effectLst/>
                        <a:latin typeface="Calibri" pitchFamily="34" charset="0"/>
                        <a:cs typeface="Calibri" pitchFamily="34" charset="0"/>
                      </a:endParaRPr>
                    </a:p>
                  </a:txBody>
                  <a:tcPr marL="36000" marR="36000" marT="7620" marB="0">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0.2%</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u="none" strike="noStrike">
                          <a:solidFill>
                            <a:schemeClr val="bg2">
                              <a:lumMod val="50000"/>
                            </a:schemeClr>
                          </a:solidFill>
                          <a:effectLst/>
                          <a:latin typeface="Calibri" pitchFamily="34" charset="0"/>
                          <a:cs typeface="Calibri" pitchFamily="34" charset="0"/>
                        </a:rPr>
                        <a:t>-</a:t>
                      </a:r>
                      <a:endParaRPr lang="en-GB" sz="1200" b="0" i="0" u="none" strike="noStrike">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ctr"/>
                      <a:r>
                        <a:rPr lang="en-GB" sz="1200" b="1" u="none" strike="noStrike" dirty="0">
                          <a:solidFill>
                            <a:schemeClr val="bg2">
                              <a:lumMod val="50000"/>
                            </a:schemeClr>
                          </a:solidFill>
                          <a:effectLst/>
                          <a:latin typeface="Calibri" pitchFamily="34" charset="0"/>
                          <a:cs typeface="Calibri" pitchFamily="34" charset="0"/>
                        </a:rPr>
                        <a:t>0.1%</a:t>
                      </a:r>
                      <a:endParaRPr lang="en-GB" sz="1200" b="1" i="0" u="none" strike="noStrike"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9"/>
                  </a:ext>
                </a:extLst>
              </a:tr>
            </a:tbl>
          </a:graphicData>
        </a:graphic>
      </p:graphicFrame>
      <p:sp>
        <p:nvSpPr>
          <p:cNvPr id="5" name="Text Box 4"/>
          <p:cNvSpPr txBox="1">
            <a:spLocks noChangeArrowheads="1"/>
          </p:cNvSpPr>
          <p:nvPr/>
        </p:nvSpPr>
        <p:spPr bwMode="auto">
          <a:xfrm>
            <a:off x="1440227" y="383459"/>
            <a:ext cx="3336170" cy="605294"/>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Eşlik Eden Hastalıklar</a:t>
            </a:r>
          </a:p>
          <a:p>
            <a:pPr>
              <a:lnSpc>
                <a:spcPts val="2000"/>
              </a:lnSpc>
            </a:pPr>
            <a:r>
              <a:rPr lang="tr-TR" sz="2000" b="1" noProof="1">
                <a:solidFill>
                  <a:srgbClr val="FFFFFF"/>
                </a:solidFill>
                <a:latin typeface="Calibri" pitchFamily="34" charset="0"/>
              </a:rPr>
              <a:t>BKİ Kırılımları Bazında</a:t>
            </a:r>
          </a:p>
        </p:txBody>
      </p:sp>
      <p:sp>
        <p:nvSpPr>
          <p:cNvPr id="6" name="TextBox 5"/>
          <p:cNvSpPr txBox="1"/>
          <p:nvPr/>
        </p:nvSpPr>
        <p:spPr>
          <a:xfrm>
            <a:off x="5581302" y="6349035"/>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8" name="TextBox 7"/>
          <p:cNvSpPr txBox="1"/>
          <p:nvPr/>
        </p:nvSpPr>
        <p:spPr>
          <a:xfrm>
            <a:off x="7238770" y="2059144"/>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Tree>
    <p:extLst>
      <p:ext uri="{BB962C8B-B14F-4D97-AF65-F5344CB8AC3E}">
        <p14:creationId xmlns:p14="http://schemas.microsoft.com/office/powerpoint/2010/main" val="4065498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291938" cy="2209800"/>
          </a:xfrm>
        </p:spPr>
        <p:txBody>
          <a:bodyPr>
            <a:normAutofit/>
          </a:bodyPr>
          <a:lstStyle/>
          <a:p>
            <a:r>
              <a:rPr lang="tr-TR" sz="3200" b="1" u="sng" dirty="0">
                <a:latin typeface="Arial" charset="0"/>
                <a:cs typeface="Arial" charset="0"/>
              </a:rPr>
              <a:t>Çalışma Bulguları</a:t>
            </a:r>
            <a:br>
              <a:rPr lang="tr-TR" sz="3200" b="1" u="sng" dirty="0">
                <a:latin typeface="Arial" charset="0"/>
                <a:cs typeface="Arial" charset="0"/>
              </a:rPr>
            </a:br>
            <a:r>
              <a:rPr lang="tr-TR" sz="3800" dirty="0">
                <a:latin typeface="Arial" charset="0"/>
                <a:cs typeface="Arial" charset="0"/>
              </a:rPr>
              <a:t>III.Çocukların Sosyal Yaşamı ve Aktiviteleri</a:t>
            </a: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78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74</a:t>
            </a:fld>
            <a:endParaRPr lang="en-US">
              <a:solidFill>
                <a:srgbClr val="FFFFFF"/>
              </a:solidFill>
            </a:endParaRPr>
          </a:p>
        </p:txBody>
      </p:sp>
      <p:sp>
        <p:nvSpPr>
          <p:cNvPr id="5" name="Text Box 4"/>
          <p:cNvSpPr txBox="1">
            <a:spLocks noChangeArrowheads="1"/>
          </p:cNvSpPr>
          <p:nvPr/>
        </p:nvSpPr>
        <p:spPr bwMode="auto">
          <a:xfrm>
            <a:off x="1440227" y="478345"/>
            <a:ext cx="4347922"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Telefon / Bilgisayar Sahipliği</a:t>
            </a:r>
            <a:endParaRPr lang="tr-TR" sz="2000" b="1" noProof="1">
              <a:solidFill>
                <a:srgbClr val="FFFFFF"/>
              </a:solidFill>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54331505"/>
              </p:ext>
            </p:extLst>
          </p:nvPr>
        </p:nvGraphicFramePr>
        <p:xfrm>
          <a:off x="408091" y="1613128"/>
          <a:ext cx="8019930" cy="4741075"/>
        </p:xfrm>
        <a:graphic>
          <a:graphicData uri="http://schemas.openxmlformats.org/drawingml/2006/table">
            <a:tbl>
              <a:tblPr>
                <a:tableStyleId>{5C22544A-7EE6-4342-B048-85BDC9FD1C3A}</a:tableStyleId>
              </a:tblPr>
              <a:tblGrid>
                <a:gridCol w="2869960">
                  <a:extLst>
                    <a:ext uri="{9D8B030D-6E8A-4147-A177-3AD203B41FA5}">
                      <a16:colId xmlns:a16="http://schemas.microsoft.com/office/drawing/2014/main" val="20000"/>
                    </a:ext>
                  </a:extLst>
                </a:gridCol>
                <a:gridCol w="5149970">
                  <a:extLst>
                    <a:ext uri="{9D8B030D-6E8A-4147-A177-3AD203B41FA5}">
                      <a16:colId xmlns:a16="http://schemas.microsoft.com/office/drawing/2014/main" val="20001"/>
                    </a:ext>
                  </a:extLst>
                </a:gridCol>
              </a:tblGrid>
              <a:tr h="948215">
                <a:tc>
                  <a:txBody>
                    <a:bodyPr/>
                    <a:lstStyle/>
                    <a:p>
                      <a:pPr algn="r" fontAlgn="t"/>
                      <a:r>
                        <a:rPr lang="tr-TR" sz="1400" b="1" u="none" strike="noStrike" noProof="0" dirty="0">
                          <a:solidFill>
                            <a:srgbClr val="002060"/>
                          </a:solidFill>
                          <a:effectLst/>
                          <a:latin typeface="Calibri" pitchFamily="34" charset="0"/>
                          <a:cs typeface="Calibri" pitchFamily="34" charset="0"/>
                        </a:rPr>
                        <a:t>Akıllı cep telefonu</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tr-TR" sz="1400" u="none" strike="noStrike" noProof="0" dirty="0">
                          <a:solidFill>
                            <a:schemeClr val="bg2">
                              <a:lumMod val="50000"/>
                            </a:schemeClr>
                          </a:solidFill>
                          <a:effectLst/>
                          <a:latin typeface="Calibri" pitchFamily="34" charset="0"/>
                          <a:cs typeface="Calibri" pitchFamily="34" charset="0"/>
                        </a:rPr>
                        <a:t> </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948215">
                <a:tc>
                  <a:txBody>
                    <a:bodyPr/>
                    <a:lstStyle/>
                    <a:p>
                      <a:pPr algn="r" fontAlgn="t"/>
                      <a:r>
                        <a:rPr lang="tr-TR" sz="1400" b="1" u="none" strike="noStrike" noProof="0" dirty="0">
                          <a:solidFill>
                            <a:srgbClr val="002060"/>
                          </a:solidFill>
                          <a:effectLst/>
                          <a:latin typeface="Calibri" pitchFamily="34" charset="0"/>
                          <a:cs typeface="Calibri" pitchFamily="34" charset="0"/>
                        </a:rPr>
                        <a:t>Masaüstü bilgisayar (PC)</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tr-TR" sz="1400" u="none" strike="noStrike" noProof="0">
                          <a:solidFill>
                            <a:schemeClr val="bg2">
                              <a:lumMod val="50000"/>
                            </a:schemeClr>
                          </a:solidFill>
                          <a:effectLst/>
                          <a:latin typeface="Calibri" pitchFamily="34" charset="0"/>
                          <a:cs typeface="Calibri" pitchFamily="34" charset="0"/>
                        </a:rPr>
                        <a:t> </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948215">
                <a:tc>
                  <a:txBody>
                    <a:bodyPr/>
                    <a:lstStyle/>
                    <a:p>
                      <a:pPr algn="r" fontAlgn="t"/>
                      <a:r>
                        <a:rPr lang="tr-TR" sz="1400" b="1" u="none" strike="noStrike" noProof="0" dirty="0">
                          <a:solidFill>
                            <a:srgbClr val="002060"/>
                          </a:solidFill>
                          <a:effectLst/>
                          <a:latin typeface="Calibri" pitchFamily="34" charset="0"/>
                          <a:cs typeface="Calibri" pitchFamily="34" charset="0"/>
                        </a:rPr>
                        <a:t>Lap top/dizüstü bilgisayar </a:t>
                      </a:r>
                    </a:p>
                    <a:p>
                      <a:pPr algn="r" fontAlgn="t"/>
                      <a:r>
                        <a:rPr lang="tr-TR" sz="1400" b="1" u="none" strike="noStrike" noProof="0" dirty="0">
                          <a:solidFill>
                            <a:srgbClr val="002060"/>
                          </a:solidFill>
                          <a:effectLst/>
                          <a:latin typeface="Calibri" pitchFamily="34" charset="0"/>
                          <a:cs typeface="Calibri" pitchFamily="34" charset="0"/>
                        </a:rPr>
                        <a:t>(taşınabilir PC)</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tr-TR" sz="1400" u="none" strike="noStrike" noProof="0">
                          <a:solidFill>
                            <a:schemeClr val="bg2">
                              <a:lumMod val="50000"/>
                            </a:schemeClr>
                          </a:solidFill>
                          <a:effectLst/>
                          <a:latin typeface="Calibri" pitchFamily="34" charset="0"/>
                          <a:cs typeface="Calibri" pitchFamily="34" charset="0"/>
                        </a:rPr>
                        <a:t> </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948215">
                <a:tc>
                  <a:txBody>
                    <a:bodyPr/>
                    <a:lstStyle/>
                    <a:p>
                      <a:pPr algn="r" fontAlgn="t"/>
                      <a:r>
                        <a:rPr lang="tr-TR" sz="1400" b="1" u="none" strike="noStrike" noProof="0" dirty="0">
                          <a:solidFill>
                            <a:srgbClr val="002060"/>
                          </a:solidFill>
                          <a:effectLst/>
                          <a:latin typeface="Calibri" pitchFamily="34" charset="0"/>
                          <a:cs typeface="Calibri" pitchFamily="34" charset="0"/>
                        </a:rPr>
                        <a:t>Tablet bilgisayar</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l" fontAlgn="b"/>
                      <a:r>
                        <a:rPr lang="tr-TR" sz="1400" u="none" strike="noStrike" noProof="0">
                          <a:solidFill>
                            <a:schemeClr val="bg2">
                              <a:lumMod val="50000"/>
                            </a:schemeClr>
                          </a:solidFill>
                          <a:effectLst/>
                          <a:latin typeface="Calibri" pitchFamily="34" charset="0"/>
                          <a:cs typeface="Calibri" pitchFamily="34" charset="0"/>
                        </a:rPr>
                        <a:t> </a:t>
                      </a:r>
                      <a:endParaRPr lang="tr-TR" sz="1400" b="0" i="0" u="none" strike="noStrike" noProof="0">
                        <a:solidFill>
                          <a:schemeClr val="bg2">
                            <a:lumMod val="50000"/>
                          </a:schemeClr>
                        </a:solidFill>
                        <a:effectLst/>
                        <a:latin typeface="Calibri" pitchFamily="34" charset="0"/>
                        <a:cs typeface="Calibri" pitchFamily="34" charset="0"/>
                      </a:endParaRPr>
                    </a:p>
                  </a:txBody>
                  <a:tcPr marL="7620" marR="7620" marT="7620"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948215">
                <a:tc>
                  <a:txBody>
                    <a:bodyPr/>
                    <a:lstStyle/>
                    <a:p>
                      <a:pPr algn="r" fontAlgn="t"/>
                      <a:r>
                        <a:rPr lang="tr-TR" sz="1400" b="1" u="none" strike="noStrike" noProof="0" dirty="0">
                          <a:solidFill>
                            <a:srgbClr val="002060"/>
                          </a:solidFill>
                          <a:effectLst/>
                          <a:latin typeface="Calibri" pitchFamily="34" charset="0"/>
                          <a:cs typeface="Calibri" pitchFamily="34" charset="0"/>
                        </a:rPr>
                        <a:t>Oyun konsolu (Play station, </a:t>
                      </a:r>
                    </a:p>
                    <a:p>
                      <a:pPr algn="r" fontAlgn="t"/>
                      <a:r>
                        <a:rPr lang="tr-TR" sz="1400" b="1" u="none" strike="noStrike" noProof="0" dirty="0">
                          <a:solidFill>
                            <a:srgbClr val="002060"/>
                          </a:solidFill>
                          <a:effectLst/>
                          <a:latin typeface="Calibri" pitchFamily="34" charset="0"/>
                          <a:cs typeface="Calibri" pitchFamily="34" charset="0"/>
                        </a:rPr>
                        <a:t>Xbox, Nintendo)</a:t>
                      </a:r>
                      <a:endParaRPr lang="tr-TR" sz="1400" b="1" i="0" u="none" strike="noStrike" noProof="0" dirty="0">
                        <a:solidFill>
                          <a:srgbClr val="002060"/>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l" fontAlgn="b"/>
                      <a:r>
                        <a:rPr lang="tr-TR" sz="1400" u="none" strike="noStrike" noProof="0" dirty="0">
                          <a:solidFill>
                            <a:schemeClr val="bg2">
                              <a:lumMod val="50000"/>
                            </a:schemeClr>
                          </a:solidFill>
                          <a:effectLst/>
                          <a:latin typeface="Calibri" pitchFamily="34" charset="0"/>
                          <a:cs typeface="Calibri" pitchFamily="34" charset="0"/>
                        </a:rPr>
                        <a:t> </a:t>
                      </a:r>
                      <a:endParaRPr lang="tr-TR" sz="14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b">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174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830" y="3521353"/>
            <a:ext cx="851589" cy="85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60" y="4565807"/>
            <a:ext cx="653179" cy="65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12" y="2564468"/>
            <a:ext cx="868841" cy="86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017" y="5544496"/>
            <a:ext cx="749922" cy="74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361" y="1694477"/>
            <a:ext cx="669154" cy="66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Chart 16"/>
          <p:cNvGraphicFramePr/>
          <p:nvPr>
            <p:extLst>
              <p:ext uri="{D42A27DB-BD31-4B8C-83A1-F6EECF244321}">
                <p14:modId xmlns:p14="http://schemas.microsoft.com/office/powerpoint/2010/main" val="2952688143"/>
              </p:ext>
            </p:extLst>
          </p:nvPr>
        </p:nvGraphicFramePr>
        <p:xfrm>
          <a:off x="3245916" y="1070235"/>
          <a:ext cx="5193102" cy="5400139"/>
        </p:xfrm>
        <a:graphic>
          <a:graphicData uri="http://schemas.openxmlformats.org/drawingml/2006/chart">
            <c:chart xmlns:c="http://schemas.openxmlformats.org/drawingml/2006/chart" xmlns:r="http://schemas.openxmlformats.org/officeDocument/2006/relationships" r:id="rId7"/>
          </a:graphicData>
        </a:graphic>
      </p:graphicFrame>
      <p:sp>
        <p:nvSpPr>
          <p:cNvPr id="6" name="Rounded Rectangle 5"/>
          <p:cNvSpPr/>
          <p:nvPr/>
        </p:nvSpPr>
        <p:spPr>
          <a:xfrm>
            <a:off x="3277774" y="2820838"/>
            <a:ext cx="1518529" cy="353683"/>
          </a:xfrm>
          <a:prstGeom prst="roundRect">
            <a:avLst/>
          </a:prstGeom>
          <a:noFill/>
          <a:ln w="190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3381286" y="3770305"/>
            <a:ext cx="1639302" cy="353683"/>
          </a:xfrm>
          <a:prstGeom prst="roundRect">
            <a:avLst/>
          </a:prstGeom>
          <a:noFill/>
          <a:ln w="190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3318036" y="4742175"/>
            <a:ext cx="1219473" cy="353683"/>
          </a:xfrm>
          <a:prstGeom prst="roundRect">
            <a:avLst/>
          </a:prstGeom>
          <a:noFill/>
          <a:ln w="190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315169" y="5696793"/>
            <a:ext cx="1006680" cy="353683"/>
          </a:xfrm>
          <a:prstGeom prst="roundRect">
            <a:avLst/>
          </a:prstGeom>
          <a:noFill/>
          <a:ln w="190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788364" y="1794297"/>
            <a:ext cx="758440" cy="483079"/>
          </a:xfrm>
          <a:prstGeom prst="ellipse">
            <a:avLst/>
          </a:prstGeom>
          <a:noFill/>
          <a:ln w="190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749524" y="2352751"/>
            <a:ext cx="572593" cy="246221"/>
          </a:xfrm>
          <a:prstGeom prst="rect">
            <a:avLst/>
          </a:prstGeom>
          <a:noFill/>
        </p:spPr>
        <p:txBody>
          <a:bodyPr wrap="none" rtlCol="0">
            <a:spAutoFit/>
          </a:bodyPr>
          <a:lstStyle/>
          <a:p>
            <a:r>
              <a:rPr lang="tr-TR" sz="1000" b="1" dirty="0">
                <a:solidFill>
                  <a:srgbClr val="00B050"/>
                </a:solidFill>
              </a:rPr>
              <a:t>15 yaş</a:t>
            </a:r>
            <a:endParaRPr lang="en-GB" sz="1000" b="1" dirty="0">
              <a:solidFill>
                <a:srgbClr val="00B050"/>
              </a:solidFill>
            </a:endParaRPr>
          </a:p>
        </p:txBody>
      </p:sp>
      <p:sp>
        <p:nvSpPr>
          <p:cNvPr id="29" name="TextBox 28"/>
          <p:cNvSpPr txBox="1"/>
          <p:nvPr/>
        </p:nvSpPr>
        <p:spPr>
          <a:xfrm>
            <a:off x="5274256" y="6380797"/>
            <a:ext cx="1968809" cy="400110"/>
          </a:xfrm>
          <a:prstGeom prst="rect">
            <a:avLst/>
          </a:prstGeom>
          <a:noFill/>
        </p:spPr>
        <p:txBody>
          <a:bodyPr wrap="none" rtlCol="0">
            <a:spAutoFit/>
          </a:bodyPr>
          <a:lstStyle/>
          <a:p>
            <a:r>
              <a:rPr lang="tr-TR" sz="1000" b="1" dirty="0">
                <a:solidFill>
                  <a:srgbClr val="00B050"/>
                </a:solidFill>
              </a:rPr>
              <a:t>Toplama kıyasla daha yüksek</a:t>
            </a:r>
          </a:p>
          <a:p>
            <a:r>
              <a:rPr lang="tr-TR" sz="1000" b="1" dirty="0">
                <a:solidFill>
                  <a:srgbClr val="FF0000"/>
                </a:solidFill>
              </a:rPr>
              <a:t>Toplama kıyasla daha düşük</a:t>
            </a:r>
          </a:p>
        </p:txBody>
      </p:sp>
      <p:sp>
        <p:nvSpPr>
          <p:cNvPr id="30" name="TextBox 29"/>
          <p:cNvSpPr txBox="1"/>
          <p:nvPr/>
        </p:nvSpPr>
        <p:spPr>
          <a:xfrm>
            <a:off x="5534301" y="2352751"/>
            <a:ext cx="1204176" cy="246221"/>
          </a:xfrm>
          <a:prstGeom prst="rect">
            <a:avLst/>
          </a:prstGeom>
          <a:noFill/>
        </p:spPr>
        <p:txBody>
          <a:bodyPr wrap="none" rtlCol="0">
            <a:spAutoFit/>
          </a:bodyPr>
          <a:lstStyle/>
          <a:p>
            <a:r>
              <a:rPr lang="tr-TR" sz="1000" b="1" dirty="0">
                <a:solidFill>
                  <a:srgbClr val="FF0000"/>
                </a:solidFill>
              </a:rPr>
              <a:t>12 yaş, Az kilolu</a:t>
            </a:r>
            <a:endParaRPr lang="en-GB" sz="1000" b="1" dirty="0">
              <a:solidFill>
                <a:srgbClr val="FF0000"/>
              </a:solidFill>
            </a:endParaRPr>
          </a:p>
        </p:txBody>
      </p:sp>
      <p:sp>
        <p:nvSpPr>
          <p:cNvPr id="31" name="TextBox 30"/>
          <p:cNvSpPr txBox="1"/>
          <p:nvPr/>
        </p:nvSpPr>
        <p:spPr>
          <a:xfrm>
            <a:off x="3280420" y="3301010"/>
            <a:ext cx="1561646" cy="246221"/>
          </a:xfrm>
          <a:prstGeom prst="rect">
            <a:avLst/>
          </a:prstGeom>
          <a:noFill/>
        </p:spPr>
        <p:txBody>
          <a:bodyPr wrap="none" rtlCol="0">
            <a:spAutoFit/>
          </a:bodyPr>
          <a:lstStyle/>
          <a:p>
            <a:r>
              <a:rPr lang="tr-TR" sz="1000" b="1" dirty="0">
                <a:solidFill>
                  <a:srgbClr val="00B050"/>
                </a:solidFill>
              </a:rPr>
              <a:t>Güzelyurt, Lefke, Obez</a:t>
            </a:r>
            <a:endParaRPr lang="en-GB" sz="1000" b="1" dirty="0">
              <a:solidFill>
                <a:srgbClr val="00B050"/>
              </a:solidFill>
            </a:endParaRPr>
          </a:p>
        </p:txBody>
      </p:sp>
      <p:sp>
        <p:nvSpPr>
          <p:cNvPr id="32" name="TextBox 31"/>
          <p:cNvSpPr txBox="1"/>
          <p:nvPr/>
        </p:nvSpPr>
        <p:spPr>
          <a:xfrm>
            <a:off x="3280420" y="4249260"/>
            <a:ext cx="1561646" cy="246221"/>
          </a:xfrm>
          <a:prstGeom prst="rect">
            <a:avLst/>
          </a:prstGeom>
          <a:noFill/>
        </p:spPr>
        <p:txBody>
          <a:bodyPr wrap="none" rtlCol="0">
            <a:spAutoFit/>
          </a:bodyPr>
          <a:lstStyle/>
          <a:p>
            <a:r>
              <a:rPr lang="tr-TR" sz="1000" b="1" dirty="0">
                <a:solidFill>
                  <a:srgbClr val="00B050"/>
                </a:solidFill>
              </a:rPr>
              <a:t>Güzelyurt, Lefke, Obez</a:t>
            </a:r>
            <a:endParaRPr lang="en-GB" sz="1000" b="1" dirty="0">
              <a:solidFill>
                <a:srgbClr val="00B050"/>
              </a:solidFill>
            </a:endParaRPr>
          </a:p>
        </p:txBody>
      </p:sp>
      <p:sp>
        <p:nvSpPr>
          <p:cNvPr id="33" name="TextBox 32"/>
          <p:cNvSpPr txBox="1"/>
          <p:nvPr/>
        </p:nvSpPr>
        <p:spPr>
          <a:xfrm>
            <a:off x="3280420" y="5198509"/>
            <a:ext cx="1178528" cy="246221"/>
          </a:xfrm>
          <a:prstGeom prst="rect">
            <a:avLst/>
          </a:prstGeom>
          <a:noFill/>
        </p:spPr>
        <p:txBody>
          <a:bodyPr wrap="none" rtlCol="0">
            <a:spAutoFit/>
          </a:bodyPr>
          <a:lstStyle/>
          <a:p>
            <a:r>
              <a:rPr lang="tr-TR" sz="1000" b="1" dirty="0">
                <a:solidFill>
                  <a:srgbClr val="00B050"/>
                </a:solidFill>
              </a:rPr>
              <a:t>Güzelyurt, Lefke</a:t>
            </a:r>
            <a:endParaRPr lang="en-GB" sz="1000" b="1" dirty="0">
              <a:solidFill>
                <a:srgbClr val="00B050"/>
              </a:solidFill>
            </a:endParaRPr>
          </a:p>
        </p:txBody>
      </p:sp>
      <p:sp>
        <p:nvSpPr>
          <p:cNvPr id="34" name="TextBox 33"/>
          <p:cNvSpPr txBox="1"/>
          <p:nvPr/>
        </p:nvSpPr>
        <p:spPr>
          <a:xfrm>
            <a:off x="3254542" y="6138197"/>
            <a:ext cx="934871" cy="246221"/>
          </a:xfrm>
          <a:prstGeom prst="rect">
            <a:avLst/>
          </a:prstGeom>
          <a:noFill/>
        </p:spPr>
        <p:txBody>
          <a:bodyPr wrap="none" rtlCol="0">
            <a:spAutoFit/>
          </a:bodyPr>
          <a:lstStyle/>
          <a:p>
            <a:r>
              <a:rPr lang="tr-TR" sz="1000" b="1" dirty="0">
                <a:solidFill>
                  <a:srgbClr val="00B050"/>
                </a:solidFill>
              </a:rPr>
              <a:t>Lefke, Erkek</a:t>
            </a:r>
            <a:endParaRPr lang="en-GB" sz="1000" b="1" dirty="0">
              <a:solidFill>
                <a:srgbClr val="00B050"/>
              </a:solidFill>
            </a:endParaRPr>
          </a:p>
        </p:txBody>
      </p:sp>
      <p:sp>
        <p:nvSpPr>
          <p:cNvPr id="35" name="TextBox 34"/>
          <p:cNvSpPr txBox="1"/>
          <p:nvPr/>
        </p:nvSpPr>
        <p:spPr>
          <a:xfrm>
            <a:off x="4108918" y="6138197"/>
            <a:ext cx="537327" cy="246221"/>
          </a:xfrm>
          <a:prstGeom prst="rect">
            <a:avLst/>
          </a:prstGeom>
          <a:noFill/>
        </p:spPr>
        <p:txBody>
          <a:bodyPr wrap="none" rtlCol="0">
            <a:spAutoFit/>
          </a:bodyPr>
          <a:lstStyle/>
          <a:p>
            <a:r>
              <a:rPr lang="tr-TR" sz="1000" b="1" dirty="0">
                <a:solidFill>
                  <a:srgbClr val="00B050"/>
                </a:solidFill>
              </a:rPr>
              <a:t>İskele</a:t>
            </a:r>
            <a:endParaRPr lang="en-GB" sz="1000" b="1" dirty="0">
              <a:solidFill>
                <a:srgbClr val="00B050"/>
              </a:solidFill>
            </a:endParaRPr>
          </a:p>
        </p:txBody>
      </p:sp>
      <p:sp>
        <p:nvSpPr>
          <p:cNvPr id="36" name="TextBox 35"/>
          <p:cNvSpPr txBox="1"/>
          <p:nvPr/>
        </p:nvSpPr>
        <p:spPr>
          <a:xfrm>
            <a:off x="4832727" y="4247603"/>
            <a:ext cx="572593" cy="246221"/>
          </a:xfrm>
          <a:prstGeom prst="rect">
            <a:avLst/>
          </a:prstGeom>
          <a:noFill/>
        </p:spPr>
        <p:txBody>
          <a:bodyPr wrap="none" rtlCol="0">
            <a:spAutoFit/>
          </a:bodyPr>
          <a:lstStyle/>
          <a:p>
            <a:r>
              <a:rPr lang="tr-TR" sz="1000" b="1" dirty="0">
                <a:solidFill>
                  <a:srgbClr val="FF0000"/>
                </a:solidFill>
              </a:rPr>
              <a:t>12 yaş</a:t>
            </a:r>
            <a:endParaRPr lang="en-GB" sz="1000" b="1" dirty="0">
              <a:solidFill>
                <a:srgbClr val="FF0000"/>
              </a:solidFill>
            </a:endParaRPr>
          </a:p>
        </p:txBody>
      </p:sp>
      <p:sp>
        <p:nvSpPr>
          <p:cNvPr id="37" name="TextBox 36"/>
          <p:cNvSpPr txBox="1"/>
          <p:nvPr/>
        </p:nvSpPr>
        <p:spPr>
          <a:xfrm>
            <a:off x="4368096" y="5198509"/>
            <a:ext cx="710451" cy="246221"/>
          </a:xfrm>
          <a:prstGeom prst="rect">
            <a:avLst/>
          </a:prstGeom>
          <a:noFill/>
        </p:spPr>
        <p:txBody>
          <a:bodyPr wrap="none" rtlCol="0">
            <a:spAutoFit/>
          </a:bodyPr>
          <a:lstStyle/>
          <a:p>
            <a:r>
              <a:rPr lang="tr-TR" sz="1000" b="1" dirty="0">
                <a:solidFill>
                  <a:srgbClr val="FF0000"/>
                </a:solidFill>
              </a:rPr>
              <a:t>Az kilolu</a:t>
            </a:r>
            <a:endParaRPr lang="en-GB" sz="1000" b="1" dirty="0">
              <a:solidFill>
                <a:srgbClr val="FF0000"/>
              </a:solidFill>
            </a:endParaRPr>
          </a:p>
        </p:txBody>
      </p:sp>
      <p:sp>
        <p:nvSpPr>
          <p:cNvPr id="38" name="TextBox 37"/>
          <p:cNvSpPr txBox="1"/>
          <p:nvPr/>
        </p:nvSpPr>
        <p:spPr>
          <a:xfrm>
            <a:off x="4523364" y="6127224"/>
            <a:ext cx="710451" cy="246221"/>
          </a:xfrm>
          <a:prstGeom prst="rect">
            <a:avLst/>
          </a:prstGeom>
          <a:noFill/>
        </p:spPr>
        <p:txBody>
          <a:bodyPr wrap="none" rtlCol="0">
            <a:spAutoFit/>
          </a:bodyPr>
          <a:lstStyle/>
          <a:p>
            <a:r>
              <a:rPr lang="tr-TR" sz="1000" b="1" dirty="0">
                <a:solidFill>
                  <a:srgbClr val="FF0000"/>
                </a:solidFill>
              </a:rPr>
              <a:t>Az kilolu</a:t>
            </a:r>
            <a:endParaRPr lang="en-GB" sz="1000" b="1" dirty="0">
              <a:solidFill>
                <a:srgbClr val="FF0000"/>
              </a:solidFill>
            </a:endParaRPr>
          </a:p>
        </p:txBody>
      </p:sp>
      <p:sp>
        <p:nvSpPr>
          <p:cNvPr id="39" name="TextBox 38"/>
          <p:cNvSpPr txBox="1"/>
          <p:nvPr/>
        </p:nvSpPr>
        <p:spPr>
          <a:xfrm>
            <a:off x="8499934" y="2796820"/>
            <a:ext cx="697627" cy="400110"/>
          </a:xfrm>
          <a:prstGeom prst="rect">
            <a:avLst/>
          </a:prstGeom>
          <a:noFill/>
        </p:spPr>
        <p:txBody>
          <a:bodyPr wrap="none" rtlCol="0">
            <a:spAutoFit/>
          </a:bodyPr>
          <a:lstStyle/>
          <a:p>
            <a:r>
              <a:rPr lang="tr-TR" sz="2000" b="1" dirty="0">
                <a:solidFill>
                  <a:srgbClr val="00B050"/>
                </a:solidFill>
              </a:rPr>
              <a:t>%33</a:t>
            </a:r>
            <a:endParaRPr lang="en-GB" sz="2000" b="1" dirty="0">
              <a:solidFill>
                <a:srgbClr val="00B050"/>
              </a:solidFill>
            </a:endParaRPr>
          </a:p>
        </p:txBody>
      </p:sp>
      <p:sp>
        <p:nvSpPr>
          <p:cNvPr id="40" name="TextBox 39"/>
          <p:cNvSpPr txBox="1"/>
          <p:nvPr/>
        </p:nvSpPr>
        <p:spPr>
          <a:xfrm>
            <a:off x="8499934" y="3747091"/>
            <a:ext cx="697627" cy="400110"/>
          </a:xfrm>
          <a:prstGeom prst="rect">
            <a:avLst/>
          </a:prstGeom>
          <a:noFill/>
        </p:spPr>
        <p:txBody>
          <a:bodyPr wrap="none" rtlCol="0">
            <a:spAutoFit/>
          </a:bodyPr>
          <a:lstStyle/>
          <a:p>
            <a:r>
              <a:rPr lang="tr-TR" sz="2000" b="1" dirty="0">
                <a:solidFill>
                  <a:srgbClr val="00B050"/>
                </a:solidFill>
              </a:rPr>
              <a:t>%43</a:t>
            </a:r>
            <a:endParaRPr lang="en-GB" sz="2000" b="1" dirty="0">
              <a:solidFill>
                <a:srgbClr val="00B050"/>
              </a:solidFill>
            </a:endParaRPr>
          </a:p>
        </p:txBody>
      </p:sp>
      <p:sp>
        <p:nvSpPr>
          <p:cNvPr id="41" name="TextBox 40"/>
          <p:cNvSpPr txBox="1"/>
          <p:nvPr/>
        </p:nvSpPr>
        <p:spPr>
          <a:xfrm>
            <a:off x="8499934" y="4751361"/>
            <a:ext cx="697627" cy="400110"/>
          </a:xfrm>
          <a:prstGeom prst="rect">
            <a:avLst/>
          </a:prstGeom>
          <a:noFill/>
        </p:spPr>
        <p:txBody>
          <a:bodyPr wrap="none" rtlCol="0">
            <a:spAutoFit/>
          </a:bodyPr>
          <a:lstStyle/>
          <a:p>
            <a:r>
              <a:rPr lang="tr-TR" sz="2000" b="1" dirty="0">
                <a:solidFill>
                  <a:srgbClr val="00B050"/>
                </a:solidFill>
              </a:rPr>
              <a:t>%25</a:t>
            </a:r>
            <a:endParaRPr lang="en-GB" sz="2000" b="1" dirty="0">
              <a:solidFill>
                <a:srgbClr val="00B050"/>
              </a:solidFill>
            </a:endParaRPr>
          </a:p>
        </p:txBody>
      </p:sp>
      <p:sp>
        <p:nvSpPr>
          <p:cNvPr id="42" name="TextBox 41"/>
          <p:cNvSpPr txBox="1"/>
          <p:nvPr/>
        </p:nvSpPr>
        <p:spPr>
          <a:xfrm>
            <a:off x="8499934" y="5650366"/>
            <a:ext cx="697627" cy="400110"/>
          </a:xfrm>
          <a:prstGeom prst="rect">
            <a:avLst/>
          </a:prstGeom>
          <a:noFill/>
        </p:spPr>
        <p:txBody>
          <a:bodyPr wrap="none" rtlCol="0">
            <a:spAutoFit/>
          </a:bodyPr>
          <a:lstStyle/>
          <a:p>
            <a:r>
              <a:rPr lang="tr-TR" sz="2000" b="1" dirty="0">
                <a:solidFill>
                  <a:srgbClr val="00B050"/>
                </a:solidFill>
              </a:rPr>
              <a:t>%20</a:t>
            </a:r>
            <a:endParaRPr lang="en-GB" sz="2000" b="1" dirty="0">
              <a:solidFill>
                <a:srgbClr val="00B050"/>
              </a:solidFill>
            </a:endParaRPr>
          </a:p>
        </p:txBody>
      </p:sp>
      <p:sp>
        <p:nvSpPr>
          <p:cNvPr id="43" name="TextBox 42"/>
          <p:cNvSpPr txBox="1"/>
          <p:nvPr/>
        </p:nvSpPr>
        <p:spPr>
          <a:xfrm>
            <a:off x="8499934" y="1865168"/>
            <a:ext cx="697627" cy="400110"/>
          </a:xfrm>
          <a:prstGeom prst="rect">
            <a:avLst/>
          </a:prstGeom>
          <a:noFill/>
        </p:spPr>
        <p:txBody>
          <a:bodyPr wrap="none" rtlCol="0">
            <a:spAutoFit/>
          </a:bodyPr>
          <a:lstStyle/>
          <a:p>
            <a:r>
              <a:rPr lang="tr-TR" sz="2000" b="1" dirty="0">
                <a:solidFill>
                  <a:srgbClr val="00B050"/>
                </a:solidFill>
              </a:rPr>
              <a:t>%76</a:t>
            </a:r>
            <a:endParaRPr lang="en-GB" sz="2000" b="1" dirty="0">
              <a:solidFill>
                <a:srgbClr val="00B050"/>
              </a:solidFill>
            </a:endParaRPr>
          </a:p>
        </p:txBody>
      </p:sp>
      <p:sp>
        <p:nvSpPr>
          <p:cNvPr id="44" name="TextBox 43"/>
          <p:cNvSpPr txBox="1"/>
          <p:nvPr/>
        </p:nvSpPr>
        <p:spPr>
          <a:xfrm>
            <a:off x="8430925" y="1230514"/>
            <a:ext cx="1567108" cy="523220"/>
          </a:xfrm>
          <a:prstGeom prst="rect">
            <a:avLst/>
          </a:prstGeom>
          <a:noFill/>
        </p:spPr>
        <p:txBody>
          <a:bodyPr wrap="square" rtlCol="0">
            <a:spAutoFit/>
          </a:bodyPr>
          <a:lstStyle/>
          <a:p>
            <a:r>
              <a:rPr lang="tr-TR" sz="1400" b="1" u="sng" dirty="0">
                <a:solidFill>
                  <a:srgbClr val="00B050"/>
                </a:solidFill>
              </a:rPr>
              <a:t>Toplam sahiplik oranı</a:t>
            </a:r>
            <a:endParaRPr lang="en-GB" sz="1400" b="1" u="sng" dirty="0">
              <a:solidFill>
                <a:srgbClr val="00B050"/>
              </a:solidFill>
            </a:endParaRPr>
          </a:p>
        </p:txBody>
      </p:sp>
      <p:sp>
        <p:nvSpPr>
          <p:cNvPr id="45" name="Rectangle 44"/>
          <p:cNvSpPr/>
          <p:nvPr/>
        </p:nvSpPr>
        <p:spPr>
          <a:xfrm>
            <a:off x="31813" y="6347443"/>
            <a:ext cx="2372292" cy="21544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D1. Çocuğunuzun kendine ait bir…………….. var mı? </a:t>
            </a:r>
            <a:endParaRPr lang="en-GB" sz="8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39890102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tr-TR" smtClean="0">
                <a:solidFill>
                  <a:srgbClr val="FFFFFF"/>
                </a:solidFill>
              </a:rPr>
              <a:pPr/>
              <a:t>75</a:t>
            </a:fld>
            <a:endParaRPr lang="tr-TR">
              <a:solidFill>
                <a:srgbClr val="FFFFFF"/>
              </a:solidFill>
            </a:endParaRPr>
          </a:p>
        </p:txBody>
      </p:sp>
      <p:sp>
        <p:nvSpPr>
          <p:cNvPr id="3" name="Text Box 4"/>
          <p:cNvSpPr txBox="1">
            <a:spLocks noChangeArrowheads="1"/>
          </p:cNvSpPr>
          <p:nvPr/>
        </p:nvSpPr>
        <p:spPr bwMode="auto">
          <a:xfrm>
            <a:off x="1440227" y="478345"/>
            <a:ext cx="3229217" cy="37946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TV İzleme Alışkanlığı</a:t>
            </a:r>
            <a:endParaRPr lang="tr-TR" sz="200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1358703489"/>
              </p:ext>
            </p:extLst>
          </p:nvPr>
        </p:nvGraphicFramePr>
        <p:xfrm>
          <a:off x="155278" y="1664896"/>
          <a:ext cx="6090249" cy="4528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6495594"/>
              </p:ext>
            </p:extLst>
          </p:nvPr>
        </p:nvGraphicFramePr>
        <p:xfrm>
          <a:off x="3985049" y="3476374"/>
          <a:ext cx="3295649" cy="1382440"/>
        </p:xfrm>
        <a:graphic>
          <a:graphicData uri="http://schemas.openxmlformats.org/drawingml/2006/table">
            <a:tbl>
              <a:tblPr>
                <a:tableStyleId>{5C22544A-7EE6-4342-B048-85BDC9FD1C3A}</a:tableStyleId>
              </a:tblPr>
              <a:tblGrid>
                <a:gridCol w="1630751">
                  <a:extLst>
                    <a:ext uri="{9D8B030D-6E8A-4147-A177-3AD203B41FA5}">
                      <a16:colId xmlns:a16="http://schemas.microsoft.com/office/drawing/2014/main" val="20000"/>
                    </a:ext>
                  </a:extLst>
                </a:gridCol>
                <a:gridCol w="1664898">
                  <a:extLst>
                    <a:ext uri="{9D8B030D-6E8A-4147-A177-3AD203B41FA5}">
                      <a16:colId xmlns:a16="http://schemas.microsoft.com/office/drawing/2014/main" val="20001"/>
                    </a:ext>
                  </a:extLst>
                </a:gridCol>
              </a:tblGrid>
              <a:tr h="276488">
                <a:tc>
                  <a:txBody>
                    <a:bodyPr/>
                    <a:lstStyle/>
                    <a:p>
                      <a:pPr algn="r" fontAlgn="b"/>
                      <a:r>
                        <a:rPr lang="tr-TR" sz="1400" u="none" strike="noStrike" noProof="0" dirty="0">
                          <a:solidFill>
                            <a:schemeClr val="bg2">
                              <a:lumMod val="50000"/>
                            </a:schemeClr>
                          </a:solidFill>
                          <a:effectLst/>
                          <a:latin typeface="Calibri" pitchFamily="34" charset="0"/>
                          <a:cs typeface="Calibri" pitchFamily="34" charset="0"/>
                        </a:rPr>
                        <a:t>Her gün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en-GB" sz="1400" u="none" strike="noStrike" dirty="0">
                          <a:solidFill>
                            <a:schemeClr val="bg2">
                              <a:lumMod val="50000"/>
                            </a:schemeClr>
                          </a:solidFill>
                          <a:effectLst/>
                          <a:latin typeface="Calibri" pitchFamily="34" charset="0"/>
                          <a:cs typeface="Calibri" pitchFamily="34" charset="0"/>
                        </a:rPr>
                        <a:t>72%</a:t>
                      </a:r>
                      <a:endParaRPr lang="en-GB" sz="14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276488">
                <a:tc>
                  <a:txBody>
                    <a:bodyPr/>
                    <a:lstStyle/>
                    <a:p>
                      <a:pPr algn="r" fontAlgn="b"/>
                      <a:r>
                        <a:rPr lang="tr-TR" sz="1400" u="none" strike="noStrike" noProof="0" dirty="0">
                          <a:solidFill>
                            <a:schemeClr val="bg2">
                              <a:lumMod val="50000"/>
                            </a:schemeClr>
                          </a:solidFill>
                          <a:effectLst/>
                          <a:latin typeface="Calibri" pitchFamily="34" charset="0"/>
                          <a:cs typeface="Calibri" pitchFamily="34" charset="0"/>
                        </a:rPr>
                        <a:t>Haftada 5-6 gün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en-GB" sz="1400" u="none" strike="noStrike" dirty="0">
                          <a:solidFill>
                            <a:schemeClr val="bg2">
                              <a:lumMod val="50000"/>
                            </a:schemeClr>
                          </a:solidFill>
                          <a:effectLst/>
                          <a:latin typeface="Calibri" pitchFamily="34" charset="0"/>
                          <a:cs typeface="Calibri" pitchFamily="34" charset="0"/>
                        </a:rPr>
                        <a:t>3%</a:t>
                      </a:r>
                      <a:endParaRPr lang="en-GB" sz="14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276488">
                <a:tc>
                  <a:txBody>
                    <a:bodyPr/>
                    <a:lstStyle/>
                    <a:p>
                      <a:pPr algn="r" fontAlgn="b"/>
                      <a:r>
                        <a:rPr lang="tr-TR" sz="1400" u="none" strike="noStrike" noProof="0" dirty="0">
                          <a:solidFill>
                            <a:schemeClr val="bg2">
                              <a:lumMod val="50000"/>
                            </a:schemeClr>
                          </a:solidFill>
                          <a:effectLst/>
                          <a:latin typeface="Calibri" pitchFamily="34" charset="0"/>
                          <a:cs typeface="Calibri" pitchFamily="34" charset="0"/>
                        </a:rPr>
                        <a:t>Haftada 3-4 gün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en-GB" sz="1400" u="none" strike="noStrike" dirty="0">
                          <a:solidFill>
                            <a:schemeClr val="bg2">
                              <a:lumMod val="50000"/>
                            </a:schemeClr>
                          </a:solidFill>
                          <a:effectLst/>
                          <a:latin typeface="Calibri" pitchFamily="34" charset="0"/>
                          <a:cs typeface="Calibri" pitchFamily="34" charset="0"/>
                        </a:rPr>
                        <a:t>11%</a:t>
                      </a:r>
                      <a:endParaRPr lang="en-GB" sz="14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76488">
                <a:tc>
                  <a:txBody>
                    <a:bodyPr/>
                    <a:lstStyle/>
                    <a:p>
                      <a:pPr algn="r" fontAlgn="b"/>
                      <a:r>
                        <a:rPr lang="tr-TR" sz="1400" u="none" strike="noStrike" noProof="0" dirty="0">
                          <a:solidFill>
                            <a:schemeClr val="bg2">
                              <a:lumMod val="50000"/>
                            </a:schemeClr>
                          </a:solidFill>
                          <a:effectLst/>
                          <a:latin typeface="Calibri" pitchFamily="34" charset="0"/>
                          <a:cs typeface="Calibri" pitchFamily="34" charset="0"/>
                        </a:rPr>
                        <a:t>Haftada 1-2 gün</a:t>
                      </a:r>
                      <a:endParaRPr lang="tr-TR" sz="14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en-GB" sz="1400" u="none" strike="noStrike" dirty="0">
                          <a:solidFill>
                            <a:schemeClr val="bg2">
                              <a:lumMod val="50000"/>
                            </a:schemeClr>
                          </a:solidFill>
                          <a:effectLst/>
                          <a:latin typeface="Calibri" pitchFamily="34" charset="0"/>
                          <a:cs typeface="Calibri" pitchFamily="34" charset="0"/>
                        </a:rPr>
                        <a:t>14%</a:t>
                      </a:r>
                      <a:endParaRPr lang="en-GB" sz="1400" b="0" i="0" u="none" strike="noStrike"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76488">
                <a:tc>
                  <a:txBody>
                    <a:bodyPr/>
                    <a:lstStyle/>
                    <a:p>
                      <a:pPr algn="r" fontAlgn="b"/>
                      <a:r>
                        <a:rPr lang="tr-TR" sz="1600" b="1" i="1" u="none" strike="noStrike" noProof="0" dirty="0">
                          <a:solidFill>
                            <a:srgbClr val="FF9933"/>
                          </a:solidFill>
                          <a:effectLst/>
                          <a:latin typeface="Calibri" pitchFamily="34" charset="0"/>
                          <a:cs typeface="Calibri" pitchFamily="34" charset="0"/>
                        </a:rPr>
                        <a:t>Ortalama</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b"/>
                      <a:r>
                        <a:rPr lang="tr-TR" sz="1600" b="1" i="1" u="none" strike="noStrike" dirty="0">
                          <a:solidFill>
                            <a:srgbClr val="FF9933"/>
                          </a:solidFill>
                          <a:effectLst/>
                          <a:latin typeface="Calibri" pitchFamily="34" charset="0"/>
                          <a:cs typeface="Calibri" pitchFamily="34" charset="0"/>
                        </a:rPr>
                        <a:t>Haftada 5.8 gün</a:t>
                      </a:r>
                      <a:endParaRPr lang="en-GB" sz="1600" b="1" i="1" u="none" strike="noStrike" dirty="0">
                        <a:solidFill>
                          <a:srgbClr val="FF9933"/>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2449824"/>
              </p:ext>
            </p:extLst>
          </p:nvPr>
        </p:nvGraphicFramePr>
        <p:xfrm>
          <a:off x="3987961" y="5035621"/>
          <a:ext cx="3292737" cy="1313355"/>
        </p:xfrm>
        <a:graphic>
          <a:graphicData uri="http://schemas.openxmlformats.org/drawingml/2006/table">
            <a:tbl>
              <a:tblPr>
                <a:tableStyleId>{5C22544A-7EE6-4342-B048-85BDC9FD1C3A}</a:tableStyleId>
              </a:tblPr>
              <a:tblGrid>
                <a:gridCol w="1646737">
                  <a:extLst>
                    <a:ext uri="{9D8B030D-6E8A-4147-A177-3AD203B41FA5}">
                      <a16:colId xmlns:a16="http://schemas.microsoft.com/office/drawing/2014/main" val="20000"/>
                    </a:ext>
                  </a:extLst>
                </a:gridCol>
                <a:gridCol w="1646000">
                  <a:extLst>
                    <a:ext uri="{9D8B030D-6E8A-4147-A177-3AD203B41FA5}">
                      <a16:colId xmlns:a16="http://schemas.microsoft.com/office/drawing/2014/main" val="20001"/>
                    </a:ext>
                  </a:extLst>
                </a:gridCol>
              </a:tblGrid>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1 saatten az</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400" u="none" strike="noStrike" kern="1200">
                          <a:solidFill>
                            <a:schemeClr val="bg2">
                              <a:lumMod val="50000"/>
                            </a:schemeClr>
                          </a:solidFill>
                          <a:effectLst/>
                          <a:latin typeface="Calibri" pitchFamily="34" charset="0"/>
                          <a:ea typeface="+mn-ea"/>
                          <a:cs typeface="Calibri" pitchFamily="34" charset="0"/>
                        </a:rPr>
                        <a:t>20%</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1-2 saat arası</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400" u="none" strike="noStrike" kern="1200">
                          <a:solidFill>
                            <a:schemeClr val="bg2">
                              <a:lumMod val="50000"/>
                            </a:schemeClr>
                          </a:solidFill>
                          <a:effectLst/>
                          <a:latin typeface="Calibri" pitchFamily="34" charset="0"/>
                          <a:ea typeface="+mn-ea"/>
                          <a:cs typeface="Calibri" pitchFamily="34" charset="0"/>
                        </a:rPr>
                        <a:t>44%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3-4 saat arası</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400" u="none" strike="noStrike" kern="1200" dirty="0">
                          <a:solidFill>
                            <a:schemeClr val="bg2">
                              <a:lumMod val="50000"/>
                            </a:schemeClr>
                          </a:solidFill>
                          <a:effectLst/>
                          <a:latin typeface="Calibri" pitchFamily="34" charset="0"/>
                          <a:ea typeface="+mn-ea"/>
                          <a:cs typeface="Calibri" pitchFamily="34" charset="0"/>
                        </a:rPr>
                        <a:t>26%</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5 saatten fazla</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400" u="none" strike="noStrike" kern="1200" dirty="0">
                          <a:solidFill>
                            <a:schemeClr val="bg2">
                              <a:lumMod val="50000"/>
                            </a:schemeClr>
                          </a:solidFill>
                          <a:effectLst/>
                          <a:latin typeface="Calibri" pitchFamily="34" charset="0"/>
                          <a:ea typeface="+mn-ea"/>
                          <a:cs typeface="Calibri" pitchFamily="34" charset="0"/>
                        </a:rPr>
                        <a:t>11%</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62671">
                <a:tc>
                  <a:txBody>
                    <a:bodyPr/>
                    <a:lstStyle/>
                    <a:p>
                      <a:pPr algn="r" fontAlgn="t"/>
                      <a:r>
                        <a:rPr lang="tr-TR" sz="1600" b="1" i="1" u="none" strike="noStrike" kern="1200" noProof="0" dirty="0">
                          <a:solidFill>
                            <a:srgbClr val="FF9933"/>
                          </a:solidFill>
                          <a:effectLst/>
                          <a:latin typeface="Calibri" pitchFamily="34" charset="0"/>
                          <a:ea typeface="+mn-ea"/>
                          <a:cs typeface="Calibri" pitchFamily="34" charset="0"/>
                        </a:rPr>
                        <a:t>Ortalama</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ctr"/>
                      <a:r>
                        <a:rPr lang="tr-TR" sz="1600" b="1" i="1" u="none" strike="noStrike" kern="1200" dirty="0">
                          <a:solidFill>
                            <a:srgbClr val="FF9933"/>
                          </a:solidFill>
                          <a:effectLst/>
                          <a:latin typeface="Calibri" pitchFamily="34" charset="0"/>
                          <a:ea typeface="+mn-ea"/>
                          <a:cs typeface="Calibri" pitchFamily="34" charset="0"/>
                        </a:rPr>
                        <a:t>Günde 2.4 saat</a:t>
                      </a:r>
                      <a:endParaRPr lang="en-GB" sz="1600" b="1" i="1" u="none" strike="noStrike" kern="1200" dirty="0">
                        <a:solidFill>
                          <a:srgbClr val="FF9933"/>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34" y="3569148"/>
            <a:ext cx="1315326" cy="131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4714" y="1613140"/>
            <a:ext cx="1915909" cy="369332"/>
          </a:xfrm>
          <a:prstGeom prst="rect">
            <a:avLst/>
          </a:prstGeom>
          <a:noFill/>
        </p:spPr>
        <p:txBody>
          <a:bodyPr wrap="none" rtlCol="0">
            <a:spAutoFit/>
          </a:bodyPr>
          <a:lstStyle/>
          <a:p>
            <a:r>
              <a:rPr lang="tr-TR" b="1" u="sng">
                <a:solidFill>
                  <a:srgbClr val="C00000"/>
                </a:solidFill>
              </a:rPr>
              <a:t>TV İzleme Oranı</a:t>
            </a:r>
            <a:endParaRPr lang="tr-TR" b="1" u="sng" dirty="0">
              <a:solidFill>
                <a:srgbClr val="C00000"/>
              </a:solidFill>
            </a:endParaRPr>
          </a:p>
        </p:txBody>
      </p:sp>
      <p:sp>
        <p:nvSpPr>
          <p:cNvPr id="10" name="TextBox 9"/>
          <p:cNvSpPr txBox="1"/>
          <p:nvPr/>
        </p:nvSpPr>
        <p:spPr>
          <a:xfrm>
            <a:off x="3873302" y="3079560"/>
            <a:ext cx="1992853" cy="369332"/>
          </a:xfrm>
          <a:prstGeom prst="rect">
            <a:avLst/>
          </a:prstGeom>
          <a:noFill/>
        </p:spPr>
        <p:txBody>
          <a:bodyPr wrap="none" rtlCol="0">
            <a:spAutoFit/>
          </a:bodyPr>
          <a:lstStyle/>
          <a:p>
            <a:r>
              <a:rPr lang="tr-TR" b="1" u="sng">
                <a:solidFill>
                  <a:srgbClr val="C00000"/>
                </a:solidFill>
              </a:rPr>
              <a:t>TV İzleme Sıklığı</a:t>
            </a:r>
            <a:endParaRPr lang="tr-TR" b="1" u="sng" dirty="0">
              <a:solidFill>
                <a:srgbClr val="C00000"/>
              </a:solidFill>
            </a:endParaRPr>
          </a:p>
        </p:txBody>
      </p:sp>
      <p:sp>
        <p:nvSpPr>
          <p:cNvPr id="8" name="Right Arrow 7"/>
          <p:cNvSpPr/>
          <p:nvPr/>
        </p:nvSpPr>
        <p:spPr>
          <a:xfrm>
            <a:off x="3528210" y="3336754"/>
            <a:ext cx="327840" cy="355352"/>
          </a:xfrm>
          <a:prstGeom prst="rightArrow">
            <a:avLst/>
          </a:prstGeom>
          <a:solidFill>
            <a:srgbClr val="00B050"/>
          </a:solidFill>
          <a:ln>
            <a:no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Subtitle 4"/>
          <p:cNvSpPr>
            <a:spLocks/>
          </p:cNvSpPr>
          <p:nvPr/>
        </p:nvSpPr>
        <p:spPr bwMode="auto">
          <a:xfrm>
            <a:off x="2700068" y="1161321"/>
            <a:ext cx="7315200" cy="1504251"/>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12-15 yaş çocukların önemli bir bölümünün düzenli ve yoğun olarak televizyon seyretmekte olduğu görülüyor. </a:t>
            </a:r>
          </a:p>
          <a:p>
            <a:pPr lvl="1">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a:t>
            </a:r>
            <a:r>
              <a:rPr lang="tr-TR" sz="1600" noProof="1">
                <a:solidFill>
                  <a:srgbClr val="808080"/>
                </a:solidFill>
                <a:latin typeface="Calibri" panose="020F0502020204030204" pitchFamily="34" charset="0"/>
                <a:cs typeface="Arial" charset="0"/>
              </a:rPr>
              <a:t>Çocuklar ortalama olarak haftanın 6 günü / günde 2.5 saat televizyon başında vakit geçirmekteler.</a:t>
            </a:r>
          </a:p>
          <a:p>
            <a:pPr lvl="1">
              <a:spcBef>
                <a:spcPts val="1000"/>
              </a:spcBef>
              <a:buClr>
                <a:srgbClr val="FF6600"/>
              </a:buClr>
              <a:buSzPct val="120000"/>
              <a:buFont typeface="Wingdings" pitchFamily="2" charset="2"/>
              <a:buChar char="§"/>
            </a:pPr>
            <a:r>
              <a:rPr lang="tr-TR" sz="1600" noProof="1">
                <a:solidFill>
                  <a:srgbClr val="808080"/>
                </a:solidFill>
                <a:latin typeface="Calibri" panose="020F0502020204030204" pitchFamily="34" charset="0"/>
                <a:cs typeface="Arial" charset="0"/>
              </a:rPr>
              <a:t> Günlük sürede farklılaşma olmamakla birlikte gün sayısı ortalamalarının Güzelyurt, Lefke ilçeleri ve 12 yaş grubunda yükseldiği görülmektedir. (hergün)</a:t>
            </a:r>
          </a:p>
        </p:txBody>
      </p:sp>
      <p:sp>
        <p:nvSpPr>
          <p:cNvPr id="13" name="TextBox 12"/>
          <p:cNvSpPr txBox="1"/>
          <p:nvPr/>
        </p:nvSpPr>
        <p:spPr>
          <a:xfrm>
            <a:off x="7308964" y="4612374"/>
            <a:ext cx="1636987" cy="246221"/>
          </a:xfrm>
          <a:prstGeom prst="rect">
            <a:avLst/>
          </a:prstGeom>
          <a:noFill/>
        </p:spPr>
        <p:txBody>
          <a:bodyPr wrap="none" rtlCol="0">
            <a:spAutoFit/>
          </a:bodyPr>
          <a:lstStyle/>
          <a:p>
            <a:r>
              <a:rPr lang="tr-TR" sz="1000" b="1">
                <a:solidFill>
                  <a:srgbClr val="00B050"/>
                </a:solidFill>
              </a:rPr>
              <a:t>Güzelyurt, Lefke, 12 yaş</a:t>
            </a:r>
            <a:endParaRPr lang="tr-TR" sz="1000" b="1" dirty="0">
              <a:solidFill>
                <a:srgbClr val="00B050"/>
              </a:solidFill>
            </a:endParaRPr>
          </a:p>
        </p:txBody>
      </p:sp>
      <p:sp>
        <p:nvSpPr>
          <p:cNvPr id="14" name="Rectangle 13"/>
          <p:cNvSpPr/>
          <p:nvPr/>
        </p:nvSpPr>
        <p:spPr>
          <a:xfrm>
            <a:off x="31812" y="5950647"/>
            <a:ext cx="4057109" cy="584775"/>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D2a. Çocuğunuzun/çocuklarınızın televizyon seyretme alışkanlığını değerlendirir misiniz ? Lütfen her bir çocuk için karta bakarak ayrı ayrı belirtir misiniz?</a:t>
            </a:r>
          </a:p>
          <a:p>
            <a:r>
              <a:rPr lang="tr-TR" sz="800" b="1" dirty="0">
                <a:solidFill>
                  <a:schemeClr val="bg2">
                    <a:lumMod val="50000"/>
                  </a:schemeClr>
                </a:solidFill>
                <a:latin typeface="Calibri" pitchFamily="34" charset="0"/>
                <a:cs typeface="Calibri" pitchFamily="34" charset="0"/>
              </a:rPr>
              <a:t>D2b. Çocuğunuz/çocuklarınız günde yaklaşık olarak ne kadar süre televizyon seyrediyor ? Lütfen her bir çocuk için karta bakarak ayrı ayrı belirtir misiniz?</a:t>
            </a:r>
          </a:p>
        </p:txBody>
      </p:sp>
    </p:spTree>
    <p:extLst>
      <p:ext uri="{BB962C8B-B14F-4D97-AF65-F5344CB8AC3E}">
        <p14:creationId xmlns:p14="http://schemas.microsoft.com/office/powerpoint/2010/main" val="35146912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76</a:t>
            </a:fld>
            <a:endParaRPr lang="en-US">
              <a:solidFill>
                <a:srgbClr val="FFFFFF"/>
              </a:solidFill>
            </a:endParaRPr>
          </a:p>
        </p:txBody>
      </p:sp>
      <p:sp>
        <p:nvSpPr>
          <p:cNvPr id="3" name="Text Box 4"/>
          <p:cNvSpPr txBox="1">
            <a:spLocks noChangeArrowheads="1"/>
          </p:cNvSpPr>
          <p:nvPr/>
        </p:nvSpPr>
        <p:spPr bwMode="auto">
          <a:xfrm>
            <a:off x="1440227" y="478345"/>
            <a:ext cx="7069308"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Bilgisayar / Oyun Konsolu Kullanma Alışkanlığı</a:t>
            </a:r>
            <a:endParaRPr lang="tr-TR" sz="2000" b="1" noProof="1">
              <a:solidFill>
                <a:srgbClr val="FFFFFF"/>
              </a:solidFill>
              <a:latin typeface="Calibri" pitchFamily="34" charset="0"/>
            </a:endParaRPr>
          </a:p>
        </p:txBody>
      </p:sp>
      <p:graphicFrame>
        <p:nvGraphicFramePr>
          <p:cNvPr id="4" name="Chart 3"/>
          <p:cNvGraphicFramePr/>
          <p:nvPr>
            <p:extLst>
              <p:ext uri="{D42A27DB-BD31-4B8C-83A1-F6EECF244321}">
                <p14:modId xmlns:p14="http://schemas.microsoft.com/office/powerpoint/2010/main" val="3430812616"/>
              </p:ext>
            </p:extLst>
          </p:nvPr>
        </p:nvGraphicFramePr>
        <p:xfrm>
          <a:off x="267416" y="1737907"/>
          <a:ext cx="6090249" cy="45288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05478" y="1414742"/>
            <a:ext cx="4261413" cy="646331"/>
          </a:xfrm>
          <a:prstGeom prst="rect">
            <a:avLst/>
          </a:prstGeom>
          <a:noFill/>
        </p:spPr>
        <p:txBody>
          <a:bodyPr wrap="square" rtlCol="0">
            <a:spAutoFit/>
          </a:bodyPr>
          <a:lstStyle/>
          <a:p>
            <a:r>
              <a:rPr lang="tr-TR" b="1" u="sng" dirty="0">
                <a:solidFill>
                  <a:srgbClr val="C00000"/>
                </a:solidFill>
              </a:rPr>
              <a:t>Bilgisayar (pc / laptop / tablet) ve/veya Oyun Konsolu Sahipliği</a:t>
            </a:r>
            <a:endParaRPr lang="en-GB" b="1" u="sng" dirty="0">
              <a:solidFill>
                <a:srgbClr val="C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55573658"/>
              </p:ext>
            </p:extLst>
          </p:nvPr>
        </p:nvGraphicFramePr>
        <p:xfrm>
          <a:off x="4108725" y="3965997"/>
          <a:ext cx="3292737" cy="1576026"/>
        </p:xfrm>
        <a:graphic>
          <a:graphicData uri="http://schemas.openxmlformats.org/drawingml/2006/table">
            <a:tbl>
              <a:tblPr>
                <a:tableStyleId>{5C22544A-7EE6-4342-B048-85BDC9FD1C3A}</a:tableStyleId>
              </a:tblPr>
              <a:tblGrid>
                <a:gridCol w="1646737">
                  <a:extLst>
                    <a:ext uri="{9D8B030D-6E8A-4147-A177-3AD203B41FA5}">
                      <a16:colId xmlns:a16="http://schemas.microsoft.com/office/drawing/2014/main" val="20000"/>
                    </a:ext>
                  </a:extLst>
                </a:gridCol>
                <a:gridCol w="1646000">
                  <a:extLst>
                    <a:ext uri="{9D8B030D-6E8A-4147-A177-3AD203B41FA5}">
                      <a16:colId xmlns:a16="http://schemas.microsoft.com/office/drawing/2014/main" val="20001"/>
                    </a:ext>
                  </a:extLst>
                </a:gridCol>
              </a:tblGrid>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1 saatten az</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kern="1200" dirty="0">
                          <a:solidFill>
                            <a:schemeClr val="bg2">
                              <a:lumMod val="50000"/>
                            </a:schemeClr>
                          </a:solidFill>
                          <a:effectLst/>
                          <a:latin typeface="Calibri" pitchFamily="34" charset="0"/>
                          <a:ea typeface="+mn-ea"/>
                          <a:cs typeface="Calibri" pitchFamily="34" charset="0"/>
                        </a:rPr>
                        <a:t>35</a:t>
                      </a:r>
                      <a:r>
                        <a:rPr lang="en-GB" sz="14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28575"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1-2 saat arası</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kern="1200" dirty="0">
                          <a:solidFill>
                            <a:schemeClr val="bg2">
                              <a:lumMod val="50000"/>
                            </a:schemeClr>
                          </a:solidFill>
                          <a:effectLst/>
                          <a:latin typeface="Calibri" pitchFamily="34" charset="0"/>
                          <a:ea typeface="+mn-ea"/>
                          <a:cs typeface="Calibri" pitchFamily="34" charset="0"/>
                        </a:rPr>
                        <a:t>23</a:t>
                      </a:r>
                      <a:r>
                        <a:rPr lang="en-GB" sz="14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3-4 saat arası</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kern="1200" dirty="0">
                          <a:solidFill>
                            <a:schemeClr val="bg2">
                              <a:lumMod val="50000"/>
                            </a:schemeClr>
                          </a:solidFill>
                          <a:effectLst/>
                          <a:latin typeface="Calibri" pitchFamily="34" charset="0"/>
                          <a:ea typeface="+mn-ea"/>
                          <a:cs typeface="Calibri" pitchFamily="34" charset="0"/>
                        </a:rPr>
                        <a:t>11</a:t>
                      </a:r>
                      <a:r>
                        <a:rPr lang="en-GB" sz="14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Günde 5 saatten fazla</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en-GB" sz="1400" u="none" strike="noStrike" kern="1200" dirty="0">
                          <a:solidFill>
                            <a:schemeClr val="bg2">
                              <a:lumMod val="50000"/>
                            </a:schemeClr>
                          </a:solidFill>
                          <a:effectLst/>
                          <a:latin typeface="Calibri" pitchFamily="34" charset="0"/>
                          <a:ea typeface="+mn-ea"/>
                          <a:cs typeface="Calibri" pitchFamily="34" charset="0"/>
                        </a:rPr>
                        <a:t>1</a:t>
                      </a:r>
                      <a:r>
                        <a:rPr lang="tr-TR" sz="1400" u="none" strike="noStrike" kern="1200" dirty="0">
                          <a:solidFill>
                            <a:schemeClr val="bg2">
                              <a:lumMod val="50000"/>
                            </a:schemeClr>
                          </a:solidFill>
                          <a:effectLst/>
                          <a:latin typeface="Calibri" pitchFamily="34" charset="0"/>
                          <a:ea typeface="+mn-ea"/>
                          <a:cs typeface="Calibri" pitchFamily="34" charset="0"/>
                        </a:rPr>
                        <a:t>7</a:t>
                      </a:r>
                      <a:r>
                        <a:rPr lang="en-GB" sz="1400" u="none" strike="noStrike" kern="1200" dirty="0">
                          <a:solidFill>
                            <a:schemeClr val="bg2">
                              <a:lumMod val="50000"/>
                            </a:schemeClr>
                          </a:solidFill>
                          <a:effectLst/>
                          <a:latin typeface="Calibri" pitchFamily="34" charset="0"/>
                          <a:ea typeface="+mn-ea"/>
                          <a:cs typeface="Calibri" pitchFamily="34" charset="0"/>
                        </a:rPr>
                        <a:t>%</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62671">
                <a:tc>
                  <a:txBody>
                    <a:bodyPr/>
                    <a:lstStyle/>
                    <a:p>
                      <a:pPr algn="r" fontAlgn="t"/>
                      <a:r>
                        <a:rPr lang="tr-TR" sz="1400" u="none" strike="noStrike" kern="1200" noProof="0" dirty="0">
                          <a:solidFill>
                            <a:schemeClr val="bg2">
                              <a:lumMod val="50000"/>
                            </a:schemeClr>
                          </a:solidFill>
                          <a:effectLst/>
                          <a:latin typeface="Calibri" pitchFamily="34" charset="0"/>
                          <a:ea typeface="+mn-ea"/>
                          <a:cs typeface="Calibri" pitchFamily="34" charset="0"/>
                        </a:rPr>
                        <a:t>Bilmiyor / Fikri yok</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u="none" strike="noStrike" kern="1200" dirty="0">
                          <a:solidFill>
                            <a:schemeClr val="bg2">
                              <a:lumMod val="50000"/>
                            </a:schemeClr>
                          </a:solidFill>
                          <a:effectLst/>
                          <a:latin typeface="Calibri" pitchFamily="34" charset="0"/>
                          <a:ea typeface="+mn-ea"/>
                          <a:cs typeface="Calibri" pitchFamily="34" charset="0"/>
                        </a:rPr>
                        <a:t>14%</a:t>
                      </a:r>
                      <a:endParaRPr lang="en-GB" sz="1400" u="none" strike="noStrike" kern="1200" dirty="0">
                        <a:solidFill>
                          <a:schemeClr val="bg2">
                            <a:lumMod val="50000"/>
                          </a:schemeClr>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62671">
                <a:tc>
                  <a:txBody>
                    <a:bodyPr/>
                    <a:lstStyle/>
                    <a:p>
                      <a:pPr algn="r" fontAlgn="t"/>
                      <a:r>
                        <a:rPr lang="tr-TR" sz="1600" b="1" i="1" u="none" strike="noStrike" kern="1200" noProof="0" dirty="0">
                          <a:solidFill>
                            <a:srgbClr val="FF9933"/>
                          </a:solidFill>
                          <a:effectLst/>
                          <a:latin typeface="Calibri" pitchFamily="34" charset="0"/>
                          <a:ea typeface="+mn-ea"/>
                          <a:cs typeface="Calibri" pitchFamily="34" charset="0"/>
                        </a:rPr>
                        <a:t>Ortalama</a:t>
                      </a:r>
                    </a:p>
                  </a:txBody>
                  <a:tcPr marL="36000" marR="36000" marT="7620" marB="0" anchor="ctr">
                    <a:lnL w="28575"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tc>
                  <a:txBody>
                    <a:bodyPr/>
                    <a:lstStyle/>
                    <a:p>
                      <a:pPr algn="ctr" fontAlgn="ctr"/>
                      <a:r>
                        <a:rPr lang="tr-TR" sz="1600" b="1" i="1" u="none" strike="noStrike" kern="1200" dirty="0">
                          <a:solidFill>
                            <a:srgbClr val="FF9933"/>
                          </a:solidFill>
                          <a:effectLst/>
                          <a:latin typeface="Calibri" pitchFamily="34" charset="0"/>
                          <a:ea typeface="+mn-ea"/>
                          <a:cs typeface="Calibri" pitchFamily="34" charset="0"/>
                        </a:rPr>
                        <a:t>Günde 2.5 saat</a:t>
                      </a:r>
                      <a:endParaRPr lang="en-GB" sz="1600" b="1" i="1" u="none" strike="noStrike" kern="1200" dirty="0">
                        <a:solidFill>
                          <a:srgbClr val="FF9933"/>
                        </a:solidFill>
                        <a:effectLst/>
                        <a:latin typeface="Calibri" pitchFamily="34" charset="0"/>
                        <a:ea typeface="+mn-ea"/>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TextBox 7"/>
          <p:cNvSpPr txBox="1"/>
          <p:nvPr/>
        </p:nvSpPr>
        <p:spPr>
          <a:xfrm>
            <a:off x="3976814" y="3519486"/>
            <a:ext cx="1967205" cy="369332"/>
          </a:xfrm>
          <a:prstGeom prst="rect">
            <a:avLst/>
          </a:prstGeom>
          <a:noFill/>
        </p:spPr>
        <p:txBody>
          <a:bodyPr wrap="none" rtlCol="0">
            <a:spAutoFit/>
          </a:bodyPr>
          <a:lstStyle/>
          <a:p>
            <a:r>
              <a:rPr lang="tr-TR" b="1" u="sng" dirty="0">
                <a:solidFill>
                  <a:srgbClr val="C00000"/>
                </a:solidFill>
              </a:rPr>
              <a:t>Kullanma Sıklığı</a:t>
            </a:r>
            <a:endParaRPr lang="en-GB" b="1" u="sng" dirty="0">
              <a:solidFill>
                <a:srgbClr val="C00000"/>
              </a:solidFill>
            </a:endParaRPr>
          </a:p>
        </p:txBody>
      </p:sp>
      <p:sp>
        <p:nvSpPr>
          <p:cNvPr id="9" name="Right Arrow 8"/>
          <p:cNvSpPr/>
          <p:nvPr/>
        </p:nvSpPr>
        <p:spPr>
          <a:xfrm>
            <a:off x="3648974" y="3888818"/>
            <a:ext cx="327840" cy="355352"/>
          </a:xfrm>
          <a:prstGeom prst="rightArrow">
            <a:avLst/>
          </a:prstGeom>
          <a:solidFill>
            <a:srgbClr val="00B050"/>
          </a:solidFill>
          <a:ln>
            <a:noFill/>
          </a:ln>
          <a:effectLst>
            <a:glow rad="63500">
              <a:schemeClr val="bg1">
                <a:lumMod val="6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ubtitle 4"/>
          <p:cNvSpPr>
            <a:spLocks/>
          </p:cNvSpPr>
          <p:nvPr/>
        </p:nvSpPr>
        <p:spPr bwMode="auto">
          <a:xfrm>
            <a:off x="4209691" y="1385597"/>
            <a:ext cx="5253486" cy="1987331"/>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12-15 yaş çocukların 3’te 2’lik bölümü bilgisayar ve/veya oyun konsoluna sahip.</a:t>
            </a:r>
          </a:p>
          <a:p>
            <a:pPr>
              <a:spcBef>
                <a:spcPts val="10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Çocuklar ortalama 2,5 saat TV izlemenin yanısıra ortalama 2,5 saatlik bir zaman dilimini daha ekran başında geçirmekteler. (toplamda yaklaşık 5 saatlik ekran maruziyeti)</a:t>
            </a:r>
            <a:endParaRPr lang="tr-TR" i="1" noProof="1">
              <a:solidFill>
                <a:srgbClr val="808080"/>
              </a:solidFill>
              <a:latin typeface="Calibri" panose="020F0502020204030204" pitchFamily="34" charset="0"/>
              <a:cs typeface="Arial" charset="0"/>
            </a:endParaRPr>
          </a:p>
        </p:txBody>
      </p:sp>
      <p:sp>
        <p:nvSpPr>
          <p:cNvPr id="13" name="Rectangle 12"/>
          <p:cNvSpPr/>
          <p:nvPr/>
        </p:nvSpPr>
        <p:spPr>
          <a:xfrm>
            <a:off x="31813" y="6209427"/>
            <a:ext cx="3556776" cy="33855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D3. Çocuğunuz/çocuklarınız günde yaklaşık olarak bilgisayar ve/veya oyun konsolu başında ne kadar süre geçiriyorlar?</a:t>
            </a:r>
            <a:endParaRPr lang="en-GB" sz="800" b="1" dirty="0">
              <a:solidFill>
                <a:schemeClr val="bg2">
                  <a:lumMod val="50000"/>
                </a:schemeClr>
              </a:solidFill>
              <a:latin typeface="Calibri" pitchFamily="34" charset="0"/>
              <a:cs typeface="Calibri" pitchFamily="34" charset="0"/>
            </a:endParaRPr>
          </a:p>
        </p:txBody>
      </p:sp>
      <p:sp>
        <p:nvSpPr>
          <p:cNvPr id="14" name="TextBox 13"/>
          <p:cNvSpPr txBox="1"/>
          <p:nvPr/>
        </p:nvSpPr>
        <p:spPr>
          <a:xfrm>
            <a:off x="7429727" y="5293861"/>
            <a:ext cx="1393330" cy="246221"/>
          </a:xfrm>
          <a:prstGeom prst="rect">
            <a:avLst/>
          </a:prstGeom>
          <a:noFill/>
        </p:spPr>
        <p:txBody>
          <a:bodyPr wrap="none" rtlCol="0">
            <a:spAutoFit/>
          </a:bodyPr>
          <a:lstStyle/>
          <a:p>
            <a:r>
              <a:rPr lang="tr-TR" sz="1000" b="1" dirty="0">
                <a:solidFill>
                  <a:srgbClr val="00B050"/>
                </a:solidFill>
              </a:rPr>
              <a:t>Lefke, Erkek, 13 yaş</a:t>
            </a:r>
          </a:p>
        </p:txBody>
      </p:sp>
    </p:spTree>
    <p:extLst>
      <p:ext uri="{BB962C8B-B14F-4D97-AF65-F5344CB8AC3E}">
        <p14:creationId xmlns:p14="http://schemas.microsoft.com/office/powerpoint/2010/main" val="434346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77</a:t>
            </a:fld>
            <a:endParaRPr lang="en-US">
              <a:solidFill>
                <a:srgbClr val="FFFFFF"/>
              </a:solidFill>
            </a:endParaRPr>
          </a:p>
        </p:txBody>
      </p:sp>
      <p:sp>
        <p:nvSpPr>
          <p:cNvPr id="7" name="Subtitle 4"/>
          <p:cNvSpPr>
            <a:spLocks/>
          </p:cNvSpPr>
          <p:nvPr/>
        </p:nvSpPr>
        <p:spPr bwMode="auto">
          <a:xfrm>
            <a:off x="5474789" y="1637282"/>
            <a:ext cx="3808911" cy="4423884"/>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ifadelerine göre, çocukların  düzenli olarak yaptıkları sporların başında futbol gelmekte.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Erkek çocukların %34’ü futbol oynarken, kızlar arasında da %4’lük bir kesimin düzenli olarak futbol oynadığı tespit edilmiştir.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Kızlarda yürüyüş yapanların oranı (%11) erkeklere göre daha yüksektir (%3).</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Öte yandan kızların %64’ü hiçbir spor dalıyla  düzenli olarak ilgilenmezken, bu oran erkek çocuklar arasında %44’tür.</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Hiçbir sportif faaliyet yapmayan obez çocukların oranı ise %68’dir (Bkz: izleyen tablo)</a:t>
            </a:r>
          </a:p>
        </p:txBody>
      </p:sp>
      <p:sp>
        <p:nvSpPr>
          <p:cNvPr id="6" name="Text Box 4"/>
          <p:cNvSpPr txBox="1">
            <a:spLocks noChangeArrowheads="1"/>
          </p:cNvSpPr>
          <p:nvPr/>
        </p:nvSpPr>
        <p:spPr bwMode="auto">
          <a:xfrm>
            <a:off x="1371219" y="424711"/>
            <a:ext cx="6429517"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Çocuğun/Çocukların Düzenli Olarak Yaptığı Sportif Faaliyet </a:t>
            </a:r>
          </a:p>
        </p:txBody>
      </p:sp>
      <p:graphicFrame>
        <p:nvGraphicFramePr>
          <p:cNvPr id="5" name="Chart 4"/>
          <p:cNvGraphicFramePr/>
          <p:nvPr>
            <p:extLst>
              <p:ext uri="{D42A27DB-BD31-4B8C-83A1-F6EECF244321}">
                <p14:modId xmlns:p14="http://schemas.microsoft.com/office/powerpoint/2010/main" val="1403445305"/>
              </p:ext>
            </p:extLst>
          </p:nvPr>
        </p:nvGraphicFramePr>
        <p:xfrm>
          <a:off x="399873" y="1459482"/>
          <a:ext cx="4769027" cy="442388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4589" y="6274235"/>
            <a:ext cx="5410200" cy="21544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D4a. Çocuğunuzun /çocuklarınızın düzenli olarak yaptığı bir sportif faaliyet var mı?</a:t>
            </a:r>
          </a:p>
        </p:txBody>
      </p:sp>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891" y="3409321"/>
            <a:ext cx="2046877" cy="70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2279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27913" y="5784501"/>
            <a:ext cx="2311400" cy="476250"/>
          </a:xfrm>
        </p:spPr>
        <p:txBody>
          <a:bodyPr/>
          <a:lstStyle/>
          <a:p>
            <a:fld id="{81BBA22F-C0FE-4350-902D-D7BD77ED9A18}" type="slidenum">
              <a:rPr lang="en-US" smtClean="0">
                <a:solidFill>
                  <a:srgbClr val="FFFFFF"/>
                </a:solidFill>
              </a:rPr>
              <a:pPr/>
              <a:t>78</a:t>
            </a:fld>
            <a:endParaRPr lang="en-US">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191927888"/>
              </p:ext>
            </p:extLst>
          </p:nvPr>
        </p:nvGraphicFramePr>
        <p:xfrm>
          <a:off x="383814" y="1206526"/>
          <a:ext cx="9096957" cy="4996110"/>
        </p:xfrm>
        <a:graphic>
          <a:graphicData uri="http://schemas.openxmlformats.org/drawingml/2006/table">
            <a:tbl>
              <a:tblPr>
                <a:tableStyleId>{5C22544A-7EE6-4342-B048-85BDC9FD1C3A}</a:tableStyleId>
              </a:tblPr>
              <a:tblGrid>
                <a:gridCol w="2562579">
                  <a:extLst>
                    <a:ext uri="{9D8B030D-6E8A-4147-A177-3AD203B41FA5}">
                      <a16:colId xmlns:a16="http://schemas.microsoft.com/office/drawing/2014/main" val="20000"/>
                    </a:ext>
                  </a:extLst>
                </a:gridCol>
                <a:gridCol w="1753546">
                  <a:extLst>
                    <a:ext uri="{9D8B030D-6E8A-4147-A177-3AD203B41FA5}">
                      <a16:colId xmlns:a16="http://schemas.microsoft.com/office/drawing/2014/main" val="20001"/>
                    </a:ext>
                  </a:extLst>
                </a:gridCol>
                <a:gridCol w="1195208">
                  <a:extLst>
                    <a:ext uri="{9D8B030D-6E8A-4147-A177-3AD203B41FA5}">
                      <a16:colId xmlns:a16="http://schemas.microsoft.com/office/drawing/2014/main" val="20002"/>
                    </a:ext>
                  </a:extLst>
                </a:gridCol>
                <a:gridCol w="1195208">
                  <a:extLst>
                    <a:ext uri="{9D8B030D-6E8A-4147-A177-3AD203B41FA5}">
                      <a16:colId xmlns:a16="http://schemas.microsoft.com/office/drawing/2014/main" val="20003"/>
                    </a:ext>
                  </a:extLst>
                </a:gridCol>
                <a:gridCol w="1195208">
                  <a:extLst>
                    <a:ext uri="{9D8B030D-6E8A-4147-A177-3AD203B41FA5}">
                      <a16:colId xmlns:a16="http://schemas.microsoft.com/office/drawing/2014/main" val="20004"/>
                    </a:ext>
                  </a:extLst>
                </a:gridCol>
                <a:gridCol w="1195208">
                  <a:extLst>
                    <a:ext uri="{9D8B030D-6E8A-4147-A177-3AD203B41FA5}">
                      <a16:colId xmlns:a16="http://schemas.microsoft.com/office/drawing/2014/main" val="20005"/>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Az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Normal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Fazla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Obez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r" fontAlgn="t"/>
                      <a:r>
                        <a:rPr lang="tr-TR" sz="1050" b="1" i="1" u="none" strike="noStrike" noProof="0" dirty="0">
                          <a:effectLst/>
                          <a:latin typeface="Calibri" pitchFamily="34" charset="0"/>
                          <a:cs typeface="Calibri" pitchFamily="34" charset="0"/>
                        </a:rPr>
                        <a:t>n</a:t>
                      </a:r>
                      <a:endParaRPr lang="tr-TR" sz="1050" b="1" i="1"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96540">
                <a:tc>
                  <a:txBody>
                    <a:bodyPr/>
                    <a:lstStyle/>
                    <a:p>
                      <a:pPr algn="r" fontAlgn="b"/>
                      <a:r>
                        <a:rPr lang="tr-TR" sz="1400" b="1" i="0" u="none" strike="noStrike" dirty="0">
                          <a:solidFill>
                            <a:schemeClr val="bg2">
                              <a:lumMod val="50000"/>
                            </a:schemeClr>
                          </a:solidFill>
                          <a:effectLst/>
                          <a:latin typeface="Calibri"/>
                        </a:rPr>
                        <a:t>Futbol</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rgbClr val="00B050"/>
                          </a:solidFill>
                          <a:effectLst/>
                          <a:latin typeface="Calibri"/>
                        </a:rPr>
                        <a:t>37%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15%</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20%</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96540">
                <a:tc>
                  <a:txBody>
                    <a:bodyPr/>
                    <a:lstStyle/>
                    <a:p>
                      <a:pPr algn="r" fontAlgn="b"/>
                      <a:r>
                        <a:rPr lang="tr-TR" sz="1400" b="1" i="0" u="none" strike="noStrike" dirty="0">
                          <a:solidFill>
                            <a:schemeClr val="bg2">
                              <a:lumMod val="50000"/>
                            </a:schemeClr>
                          </a:solidFill>
                          <a:effectLst/>
                          <a:latin typeface="Calibri"/>
                        </a:rPr>
                        <a:t>Yürüyüş</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7%</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96540">
                <a:tc>
                  <a:txBody>
                    <a:bodyPr/>
                    <a:lstStyle/>
                    <a:p>
                      <a:pPr algn="r" fontAlgn="b"/>
                      <a:r>
                        <a:rPr lang="tr-TR" sz="1400" b="1" i="0" u="none" strike="noStrike" dirty="0">
                          <a:solidFill>
                            <a:schemeClr val="bg2">
                              <a:lumMod val="50000"/>
                            </a:schemeClr>
                          </a:solidFill>
                          <a:effectLst/>
                          <a:latin typeface="Calibri"/>
                        </a:rPr>
                        <a:t>Bisiklet</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5%</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96540">
                <a:tc>
                  <a:txBody>
                    <a:bodyPr/>
                    <a:lstStyle/>
                    <a:p>
                      <a:pPr algn="r" fontAlgn="b"/>
                      <a:r>
                        <a:rPr lang="tr-TR" sz="1400" b="1" i="0" u="none" strike="noStrike" dirty="0">
                          <a:solidFill>
                            <a:schemeClr val="bg2">
                              <a:lumMod val="50000"/>
                            </a:schemeClr>
                          </a:solidFill>
                          <a:effectLst/>
                          <a:latin typeface="Calibri"/>
                        </a:rPr>
                        <a:t>Koşu</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4%</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96540">
                <a:tc>
                  <a:txBody>
                    <a:bodyPr/>
                    <a:lstStyle/>
                    <a:p>
                      <a:pPr algn="r" fontAlgn="b"/>
                      <a:r>
                        <a:rPr lang="tr-TR" sz="1400" b="1" i="0" u="none" strike="noStrike" dirty="0">
                          <a:solidFill>
                            <a:schemeClr val="bg2">
                              <a:lumMod val="50000"/>
                            </a:schemeClr>
                          </a:solidFill>
                          <a:effectLst/>
                          <a:latin typeface="Calibri"/>
                        </a:rPr>
                        <a:t>Basketbol</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96540">
                <a:tc>
                  <a:txBody>
                    <a:bodyPr/>
                    <a:lstStyle/>
                    <a:p>
                      <a:pPr algn="r" fontAlgn="b"/>
                      <a:r>
                        <a:rPr lang="tr-TR" sz="1400" b="1" i="0" u="none" strike="noStrike" dirty="0">
                          <a:solidFill>
                            <a:schemeClr val="bg2">
                              <a:lumMod val="50000"/>
                            </a:schemeClr>
                          </a:solidFill>
                          <a:effectLst/>
                          <a:latin typeface="Calibri"/>
                        </a:rPr>
                        <a:t>Voleybol</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96540">
                <a:tc>
                  <a:txBody>
                    <a:bodyPr/>
                    <a:lstStyle/>
                    <a:p>
                      <a:pPr algn="r" fontAlgn="b"/>
                      <a:r>
                        <a:rPr lang="tr-TR" sz="1400" b="1" i="0" u="none" strike="noStrike" dirty="0">
                          <a:solidFill>
                            <a:schemeClr val="bg2">
                              <a:lumMod val="50000"/>
                            </a:schemeClr>
                          </a:solidFill>
                          <a:effectLst/>
                          <a:latin typeface="Calibri"/>
                        </a:rPr>
                        <a:t>Dans / Halk Oyunları</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96540">
                <a:tc>
                  <a:txBody>
                    <a:bodyPr/>
                    <a:lstStyle/>
                    <a:p>
                      <a:pPr algn="r" fontAlgn="b"/>
                      <a:r>
                        <a:rPr lang="tr-TR" sz="1400" b="1" i="0" u="none" strike="noStrike" dirty="0">
                          <a:solidFill>
                            <a:schemeClr val="bg2">
                              <a:lumMod val="50000"/>
                            </a:schemeClr>
                          </a:solidFill>
                          <a:effectLst/>
                          <a:latin typeface="Calibri"/>
                        </a:rPr>
                        <a:t>Hentbol</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96540">
                <a:tc>
                  <a:txBody>
                    <a:bodyPr/>
                    <a:lstStyle/>
                    <a:p>
                      <a:pPr algn="r" fontAlgn="b"/>
                      <a:r>
                        <a:rPr lang="tr-TR" sz="1400" b="1" i="0" u="none" strike="noStrike" dirty="0">
                          <a:solidFill>
                            <a:schemeClr val="bg2">
                              <a:lumMod val="50000"/>
                            </a:schemeClr>
                          </a:solidFill>
                          <a:effectLst/>
                          <a:latin typeface="Calibri"/>
                        </a:rPr>
                        <a:t>Yüzme</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2%</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296540">
                <a:tc>
                  <a:txBody>
                    <a:bodyPr/>
                    <a:lstStyle/>
                    <a:p>
                      <a:pPr algn="r" fontAlgn="b"/>
                      <a:r>
                        <a:rPr lang="tr-TR" sz="1400" b="1" i="0" u="none" strike="noStrike" dirty="0">
                          <a:solidFill>
                            <a:schemeClr val="bg2">
                              <a:lumMod val="50000"/>
                            </a:schemeClr>
                          </a:solidFill>
                          <a:effectLst/>
                          <a:latin typeface="Calibri"/>
                        </a:rPr>
                        <a:t>Kick Box</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1%</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96540">
                <a:tc>
                  <a:txBody>
                    <a:bodyPr/>
                    <a:lstStyle/>
                    <a:p>
                      <a:pPr algn="r" fontAlgn="b"/>
                      <a:r>
                        <a:rPr lang="tr-TR" sz="1400" b="1" i="0" u="none" strike="noStrike" dirty="0">
                          <a:solidFill>
                            <a:schemeClr val="bg2">
                              <a:lumMod val="50000"/>
                            </a:schemeClr>
                          </a:solidFill>
                          <a:effectLst/>
                          <a:latin typeface="Calibri"/>
                        </a:rPr>
                        <a:t>Atletizm</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1%</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2"/>
                  </a:ext>
                </a:extLst>
              </a:tr>
              <a:tr h="296540">
                <a:tc>
                  <a:txBody>
                    <a:bodyPr/>
                    <a:lstStyle/>
                    <a:p>
                      <a:pPr algn="r" fontAlgn="b"/>
                      <a:r>
                        <a:rPr lang="tr-TR" sz="1400" b="1" i="0" u="none" strike="noStrike" dirty="0">
                          <a:solidFill>
                            <a:schemeClr val="bg2">
                              <a:lumMod val="50000"/>
                            </a:schemeClr>
                          </a:solidFill>
                          <a:effectLst/>
                          <a:latin typeface="Calibri"/>
                        </a:rPr>
                        <a:t>Fitness </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1%</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3"/>
                  </a:ext>
                </a:extLst>
              </a:tr>
              <a:tr h="296540">
                <a:tc>
                  <a:txBody>
                    <a:bodyPr/>
                    <a:lstStyle/>
                    <a:p>
                      <a:pPr algn="r" fontAlgn="b"/>
                      <a:r>
                        <a:rPr lang="tr-TR" sz="1400" b="1" i="0" u="none" strike="noStrike" dirty="0">
                          <a:solidFill>
                            <a:schemeClr val="bg2">
                              <a:lumMod val="50000"/>
                            </a:schemeClr>
                          </a:solidFill>
                          <a:effectLst/>
                          <a:latin typeface="Calibri"/>
                        </a:rPr>
                        <a:t>Judo</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1%</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4"/>
                  </a:ext>
                </a:extLst>
              </a:tr>
              <a:tr h="296540">
                <a:tc>
                  <a:txBody>
                    <a:bodyPr/>
                    <a:lstStyle/>
                    <a:p>
                      <a:pPr algn="r" fontAlgn="b"/>
                      <a:r>
                        <a:rPr lang="tr-TR" sz="1400" b="1" i="0" u="none" strike="noStrike" dirty="0">
                          <a:solidFill>
                            <a:schemeClr val="bg2">
                              <a:lumMod val="50000"/>
                            </a:schemeClr>
                          </a:solidFill>
                          <a:effectLst/>
                          <a:latin typeface="Calibri"/>
                        </a:rPr>
                        <a:t>Diğer</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4%</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5"/>
                  </a:ext>
                </a:extLst>
              </a:tr>
              <a:tr h="296540">
                <a:tc>
                  <a:txBody>
                    <a:bodyPr/>
                    <a:lstStyle/>
                    <a:p>
                      <a:pPr algn="r" fontAlgn="b"/>
                      <a:r>
                        <a:rPr lang="tr-TR" sz="1400" b="1" i="0" u="none" strike="noStrike" dirty="0">
                          <a:solidFill>
                            <a:schemeClr val="bg2">
                              <a:lumMod val="50000"/>
                            </a:schemeClr>
                          </a:solidFill>
                          <a:effectLst/>
                          <a:latin typeface="Calibri"/>
                        </a:rPr>
                        <a:t>Hiçbirini yapmıyor</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49%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1" i="0" u="none" strike="noStrike" dirty="0">
                          <a:solidFill>
                            <a:srgbClr val="00B050"/>
                          </a:solidFill>
                          <a:effectLst/>
                          <a:latin typeface="Calibri"/>
                        </a:rPr>
                        <a:t>68%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1" i="0" u="none" strike="noStrike" dirty="0">
                          <a:solidFill>
                            <a:schemeClr val="bg2">
                              <a:lumMod val="50000"/>
                            </a:schemeClr>
                          </a:solidFill>
                          <a:effectLst/>
                          <a:latin typeface="Calibri"/>
                        </a:rPr>
                        <a:t>53%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12" name="TextBox 11"/>
          <p:cNvSpPr txBox="1"/>
          <p:nvPr/>
        </p:nvSpPr>
        <p:spPr>
          <a:xfrm>
            <a:off x="4033824" y="1703234"/>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5" name="TextBox 14"/>
          <p:cNvSpPr txBox="1"/>
          <p:nvPr/>
        </p:nvSpPr>
        <p:spPr>
          <a:xfrm>
            <a:off x="6384974" y="6242735"/>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9" name="Text Box 4"/>
          <p:cNvSpPr txBox="1">
            <a:spLocks noChangeArrowheads="1"/>
          </p:cNvSpPr>
          <p:nvPr/>
        </p:nvSpPr>
        <p:spPr bwMode="auto">
          <a:xfrm>
            <a:off x="1371219" y="424711"/>
            <a:ext cx="6371809"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Çocuğun/Çocukların Düzenli Olarak Yaptığı Sportif Faaliyet</a:t>
            </a:r>
          </a:p>
        </p:txBody>
      </p:sp>
      <p:sp>
        <p:nvSpPr>
          <p:cNvPr id="10" name="TextBox 9"/>
          <p:cNvSpPr txBox="1"/>
          <p:nvPr/>
        </p:nvSpPr>
        <p:spPr>
          <a:xfrm>
            <a:off x="7850812" y="5868834"/>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8" name="Rectangle 7"/>
          <p:cNvSpPr/>
          <p:nvPr/>
        </p:nvSpPr>
        <p:spPr>
          <a:xfrm>
            <a:off x="34276" y="6294491"/>
            <a:ext cx="5410200" cy="21544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D4a. Çocuğunuzun /çocuklarınızın düzenli olarak yaptığı bir sportif faaliyet var mı?</a:t>
            </a:r>
          </a:p>
        </p:txBody>
      </p:sp>
    </p:spTree>
    <p:extLst>
      <p:ext uri="{BB962C8B-B14F-4D97-AF65-F5344CB8AC3E}">
        <p14:creationId xmlns:p14="http://schemas.microsoft.com/office/powerpoint/2010/main" val="3683254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27913" y="5784501"/>
            <a:ext cx="2311400" cy="476250"/>
          </a:xfrm>
        </p:spPr>
        <p:txBody>
          <a:bodyPr/>
          <a:lstStyle/>
          <a:p>
            <a:fld id="{81BBA22F-C0FE-4350-902D-D7BD77ED9A18}" type="slidenum">
              <a:rPr lang="en-US" smtClean="0">
                <a:solidFill>
                  <a:srgbClr val="FFFFFF"/>
                </a:solidFill>
              </a:rPr>
              <a:pPr/>
              <a:t>79</a:t>
            </a:fld>
            <a:endParaRPr lang="en-US">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33175933"/>
              </p:ext>
            </p:extLst>
          </p:nvPr>
        </p:nvGraphicFramePr>
        <p:xfrm>
          <a:off x="1056435" y="1492395"/>
          <a:ext cx="8010886" cy="3879855"/>
        </p:xfrm>
        <a:graphic>
          <a:graphicData uri="http://schemas.openxmlformats.org/drawingml/2006/table">
            <a:tbl>
              <a:tblPr>
                <a:tableStyleId>{5C22544A-7EE6-4342-B048-85BDC9FD1C3A}</a:tableStyleId>
              </a:tblPr>
              <a:tblGrid>
                <a:gridCol w="2562579">
                  <a:extLst>
                    <a:ext uri="{9D8B030D-6E8A-4147-A177-3AD203B41FA5}">
                      <a16:colId xmlns:a16="http://schemas.microsoft.com/office/drawing/2014/main" val="20000"/>
                    </a:ext>
                  </a:extLst>
                </a:gridCol>
                <a:gridCol w="2070107">
                  <a:extLst>
                    <a:ext uri="{9D8B030D-6E8A-4147-A177-3AD203B41FA5}">
                      <a16:colId xmlns:a16="http://schemas.microsoft.com/office/drawing/2014/main" val="20001"/>
                    </a:ext>
                  </a:extLst>
                </a:gridCol>
                <a:gridCol w="3378200">
                  <a:extLst>
                    <a:ext uri="{9D8B030D-6E8A-4147-A177-3AD203B41FA5}">
                      <a16:colId xmlns:a16="http://schemas.microsoft.com/office/drawing/2014/main" val="20002"/>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Gün (haftada)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baseline="0" noProof="0" dirty="0">
                          <a:solidFill>
                            <a:schemeClr val="bg1"/>
                          </a:solidFill>
                          <a:effectLst/>
                          <a:latin typeface="Calibri" pitchFamily="34" charset="0"/>
                          <a:cs typeface="Calibri" pitchFamily="34" charset="0"/>
                        </a:rPr>
                        <a:t>Saat (günde)</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8100" cap="flat" cmpd="sng" algn="ctr">
                      <a:solidFill>
                        <a:srgbClr val="FF9933"/>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extLst>
                  <a:ext uri="{0D108BD9-81ED-4DB2-BD59-A6C34878D82A}">
                    <a16:rowId xmlns:a16="http://schemas.microsoft.com/office/drawing/2014/main" val="10000"/>
                  </a:ext>
                </a:extLst>
              </a:tr>
              <a:tr h="390525">
                <a:tc>
                  <a:txBody>
                    <a:bodyPr/>
                    <a:lstStyle/>
                    <a:p>
                      <a:pPr algn="r" fontAlgn="b"/>
                      <a:r>
                        <a:rPr lang="tr-TR" sz="1400" b="1" i="0" u="none" strike="noStrike" dirty="0">
                          <a:solidFill>
                            <a:srgbClr val="002060"/>
                          </a:solidFill>
                          <a:effectLst/>
                          <a:latin typeface="Calibri"/>
                        </a:rPr>
                        <a:t>Futbol (n=142)</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a:ea typeface="+mn-ea"/>
                          <a:cs typeface="+mn-cs"/>
                        </a:rPr>
                        <a:t>3,8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120 dk. </a:t>
                      </a:r>
                    </a:p>
                    <a:p>
                      <a:pPr algn="ctr" fontAlgn="ctr"/>
                      <a:r>
                        <a:rPr lang="tr-TR" sz="1100" b="0" i="0" u="none" strike="noStrike" dirty="0">
                          <a:solidFill>
                            <a:schemeClr val="bg2">
                              <a:lumMod val="50000"/>
                            </a:schemeClr>
                          </a:solidFill>
                          <a:effectLst/>
                          <a:latin typeface="Calibri"/>
                        </a:rPr>
                        <a:t>(obezlerde</a:t>
                      </a:r>
                      <a:r>
                        <a:rPr lang="tr-TR" sz="1100" b="0" i="0" u="none" strike="noStrike" baseline="0" dirty="0">
                          <a:solidFill>
                            <a:schemeClr val="bg2">
                              <a:lumMod val="50000"/>
                            </a:schemeClr>
                          </a:solidFill>
                          <a:effectLst/>
                          <a:latin typeface="Calibri"/>
                        </a:rPr>
                        <a:t> 94 dk.)</a:t>
                      </a:r>
                      <a:endParaRPr lang="tr-TR" sz="1100" b="0" i="0" u="none" strike="noStrike" dirty="0">
                        <a:solidFill>
                          <a:schemeClr val="bg2">
                            <a:lumMod val="50000"/>
                          </a:schemeClr>
                        </a:solidFill>
                        <a:effectLst/>
                        <a:latin typeface="Calibri"/>
                      </a:endParaRP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0525">
                <a:tc>
                  <a:txBody>
                    <a:bodyPr/>
                    <a:lstStyle/>
                    <a:p>
                      <a:pPr algn="r" fontAlgn="b"/>
                      <a:r>
                        <a:rPr lang="tr-TR" sz="1400" b="1" i="0" u="none" strike="noStrike" dirty="0">
                          <a:solidFill>
                            <a:srgbClr val="002060"/>
                          </a:solidFill>
                          <a:effectLst/>
                          <a:latin typeface="Calibri"/>
                        </a:rPr>
                        <a:t>Yürüyüş (n=50)</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5,1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61 dk. </a:t>
                      </a:r>
                    </a:p>
                    <a:p>
                      <a:pPr algn="ctr" fontAlgn="ctr"/>
                      <a:r>
                        <a:rPr lang="tr-TR" sz="1100" b="0" i="0" u="none" strike="noStrike" dirty="0">
                          <a:solidFill>
                            <a:schemeClr val="bg2">
                              <a:lumMod val="50000"/>
                            </a:schemeClr>
                          </a:solidFill>
                          <a:effectLst/>
                          <a:latin typeface="Calibri"/>
                        </a:rPr>
                        <a:t>(obezlerde 49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0525">
                <a:tc>
                  <a:txBody>
                    <a:bodyPr/>
                    <a:lstStyle/>
                    <a:p>
                      <a:pPr algn="r" fontAlgn="b"/>
                      <a:r>
                        <a:rPr lang="tr-TR" sz="1400" b="1" i="0" u="none" strike="noStrike" dirty="0">
                          <a:solidFill>
                            <a:srgbClr val="002060"/>
                          </a:solidFill>
                          <a:effectLst/>
                          <a:latin typeface="Calibri"/>
                        </a:rPr>
                        <a:t>Bisiklet (n=35)</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5,1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113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0525">
                <a:tc>
                  <a:txBody>
                    <a:bodyPr/>
                    <a:lstStyle/>
                    <a:p>
                      <a:pPr algn="r" fontAlgn="b"/>
                      <a:r>
                        <a:rPr lang="tr-TR" sz="1400" b="1" i="0" u="none" strike="noStrike" dirty="0">
                          <a:solidFill>
                            <a:srgbClr val="002060"/>
                          </a:solidFill>
                          <a:effectLst/>
                          <a:latin typeface="Calibri"/>
                        </a:rPr>
                        <a:t>Koşu (n=27)*</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3,5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99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0525">
                <a:tc>
                  <a:txBody>
                    <a:bodyPr/>
                    <a:lstStyle/>
                    <a:p>
                      <a:pPr algn="r" fontAlgn="b"/>
                      <a:r>
                        <a:rPr lang="tr-TR" sz="1400" b="1" i="0" u="none" strike="noStrike" dirty="0">
                          <a:solidFill>
                            <a:srgbClr val="002060"/>
                          </a:solidFill>
                          <a:effectLst/>
                          <a:latin typeface="Calibri"/>
                        </a:rPr>
                        <a:t>Basketbol (n=24)*</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3,5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108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0525">
                <a:tc>
                  <a:txBody>
                    <a:bodyPr/>
                    <a:lstStyle/>
                    <a:p>
                      <a:pPr algn="r" fontAlgn="b"/>
                      <a:r>
                        <a:rPr lang="tr-TR" sz="1400" b="1" i="0" u="none" strike="noStrike" dirty="0">
                          <a:solidFill>
                            <a:srgbClr val="002060"/>
                          </a:solidFill>
                          <a:effectLst/>
                          <a:latin typeface="Calibri"/>
                        </a:rPr>
                        <a:t>Voleybol (n=23)*</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2,7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113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0525">
                <a:tc>
                  <a:txBody>
                    <a:bodyPr/>
                    <a:lstStyle/>
                    <a:p>
                      <a:pPr algn="r" fontAlgn="b"/>
                      <a:r>
                        <a:rPr lang="tr-TR" sz="1400" b="1" i="0" u="none" strike="noStrike" dirty="0">
                          <a:solidFill>
                            <a:srgbClr val="002060"/>
                          </a:solidFill>
                          <a:effectLst/>
                          <a:latin typeface="Calibri"/>
                        </a:rPr>
                        <a:t>Dans / Halk Oyunları (n=22)*</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1,7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116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0525">
                <a:tc>
                  <a:txBody>
                    <a:bodyPr/>
                    <a:lstStyle/>
                    <a:p>
                      <a:pPr algn="r" fontAlgn="b"/>
                      <a:r>
                        <a:rPr lang="tr-TR" sz="1400" b="1" i="0" u="none" strike="noStrike" dirty="0">
                          <a:solidFill>
                            <a:srgbClr val="002060"/>
                          </a:solidFill>
                          <a:effectLst/>
                          <a:latin typeface="Calibri"/>
                        </a:rPr>
                        <a:t>Hentbol (n=20)*</a:t>
                      </a: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3,4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144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0525">
                <a:tc>
                  <a:txBody>
                    <a:bodyPr/>
                    <a:lstStyle/>
                    <a:p>
                      <a:pPr algn="r" fontAlgn="b"/>
                      <a:r>
                        <a:rPr lang="tr-TR" sz="1400" b="1" i="0" u="none" strike="noStrike" dirty="0">
                          <a:solidFill>
                            <a:srgbClr val="002060"/>
                          </a:solidFill>
                          <a:effectLst/>
                          <a:latin typeface="Calibri"/>
                        </a:rPr>
                        <a:t>Yüzme</a:t>
                      </a:r>
                      <a:r>
                        <a:rPr lang="tr-TR" sz="1400" b="1" i="0" u="none" strike="noStrike" baseline="0" dirty="0">
                          <a:solidFill>
                            <a:srgbClr val="002060"/>
                          </a:solidFill>
                          <a:effectLst/>
                          <a:latin typeface="Calibri"/>
                        </a:rPr>
                        <a:t> (n=15)*</a:t>
                      </a:r>
                      <a:endParaRPr lang="tr-TR" sz="1400" b="1" i="0" u="none" strike="noStrike" dirty="0">
                        <a:solidFill>
                          <a:srgbClr val="002060"/>
                        </a:solidFill>
                        <a:effectLst/>
                        <a:latin typeface="Calibri"/>
                      </a:endParaRPr>
                    </a:p>
                  </a:txBody>
                  <a:tcPr marL="9525" marR="72000" marT="72000" marB="0" anchor="ctr">
                    <a:lnL w="38100" cap="flat" cmpd="sng" algn="ctr">
                      <a:solidFill>
                        <a:srgbClr val="FF9933"/>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4,7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tc>
                  <a:txBody>
                    <a:bodyPr/>
                    <a:lstStyle/>
                    <a:p>
                      <a:pPr algn="ctr" fontAlgn="ctr"/>
                      <a:r>
                        <a:rPr lang="tr-TR" sz="1400" b="0" i="0" u="none" strike="noStrike" dirty="0">
                          <a:solidFill>
                            <a:schemeClr val="bg2">
                              <a:lumMod val="50000"/>
                            </a:schemeClr>
                          </a:solidFill>
                          <a:effectLst/>
                          <a:latin typeface="Calibri"/>
                        </a:rPr>
                        <a:t>142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9933"/>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9933"/>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 Box 4"/>
          <p:cNvSpPr txBox="1">
            <a:spLocks noChangeArrowheads="1"/>
          </p:cNvSpPr>
          <p:nvPr/>
        </p:nvSpPr>
        <p:spPr bwMode="auto">
          <a:xfrm>
            <a:off x="1371219" y="424711"/>
            <a:ext cx="7870937"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Çocuğun/Çocukların Düzenli Olarak Yaptığı Sportif Faaliyet/ Sıklık &amp; Süre</a:t>
            </a:r>
          </a:p>
        </p:txBody>
      </p:sp>
      <p:sp>
        <p:nvSpPr>
          <p:cNvPr id="8" name="Rectangle 7"/>
          <p:cNvSpPr/>
          <p:nvPr/>
        </p:nvSpPr>
        <p:spPr>
          <a:xfrm>
            <a:off x="-17480" y="6168925"/>
            <a:ext cx="2803825" cy="33855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D4b. Çocuğunuz .............. ‘yı haftada kaç gün yapar? </a:t>
            </a:r>
          </a:p>
          <a:p>
            <a:r>
              <a:rPr lang="tr-TR" sz="800" b="1" dirty="0">
                <a:solidFill>
                  <a:schemeClr val="bg2">
                    <a:lumMod val="50000"/>
                  </a:schemeClr>
                </a:solidFill>
                <a:latin typeface="Calibri" pitchFamily="34" charset="0"/>
                <a:cs typeface="Calibri" pitchFamily="34" charset="0"/>
              </a:rPr>
              <a:t>D4c. Çocuğunuz .............. ‘yı günde kaç saat yapar</a:t>
            </a:r>
          </a:p>
        </p:txBody>
      </p:sp>
      <p:sp>
        <p:nvSpPr>
          <p:cNvPr id="3" name="TextBox 2"/>
          <p:cNvSpPr txBox="1"/>
          <p:nvPr/>
        </p:nvSpPr>
        <p:spPr>
          <a:xfrm>
            <a:off x="972487" y="5425057"/>
            <a:ext cx="6477381" cy="415498"/>
          </a:xfrm>
          <a:prstGeom prst="rect">
            <a:avLst/>
          </a:prstGeom>
          <a:noFill/>
        </p:spPr>
        <p:txBody>
          <a:bodyPr wrap="square" rtlCol="0">
            <a:spAutoFit/>
          </a:bodyPr>
          <a:lstStyle/>
          <a:p>
            <a:r>
              <a:rPr lang="tr-TR" sz="1050" dirty="0">
                <a:solidFill>
                  <a:schemeClr val="bg2">
                    <a:lumMod val="50000"/>
                  </a:schemeClr>
                </a:solidFill>
                <a:latin typeface="Calibri" pitchFamily="34" charset="0"/>
                <a:cs typeface="Calibri" pitchFamily="34" charset="0"/>
              </a:rPr>
              <a:t>(*) Düşük baz: Sonuçlar istatistiki olarak anlamlılık içermez, bilgi olarak aktarılmıştır.</a:t>
            </a:r>
          </a:p>
          <a:p>
            <a:r>
              <a:rPr lang="tr-TR" sz="1050" dirty="0">
                <a:solidFill>
                  <a:schemeClr val="bg2">
                    <a:lumMod val="50000"/>
                  </a:schemeClr>
                </a:solidFill>
                <a:latin typeface="Calibri" pitchFamily="34" charset="0"/>
                <a:cs typeface="Calibri" pitchFamily="34" charset="0"/>
              </a:rPr>
              <a:t>10’dan küçük bazlı sportif faaliyetler tabloya dahil edilmemiştir.</a:t>
            </a:r>
          </a:p>
        </p:txBody>
      </p:sp>
    </p:spTree>
    <p:extLst>
      <p:ext uri="{BB962C8B-B14F-4D97-AF65-F5344CB8AC3E}">
        <p14:creationId xmlns:p14="http://schemas.microsoft.com/office/powerpoint/2010/main" val="299741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113" y="2329131"/>
            <a:ext cx="6680749" cy="1772606"/>
          </a:xfrm>
          <a:prstGeom prst="rect">
            <a:avLst/>
          </a:prstGeom>
          <a:solidFill>
            <a:srgbClr val="0070C0"/>
          </a:solidFill>
          <a:ln>
            <a:noFill/>
          </a:ln>
          <a:effectLst>
            <a:glow rad="228600">
              <a:schemeClr val="bg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Slide Number Placeholder 3"/>
          <p:cNvSpPr>
            <a:spLocks noGrp="1"/>
          </p:cNvSpPr>
          <p:nvPr>
            <p:ph type="sldNum" sz="quarter" idx="12"/>
          </p:nvPr>
        </p:nvSpPr>
        <p:spPr/>
        <p:txBody>
          <a:bodyPr/>
          <a:lstStyle/>
          <a:p>
            <a:fld id="{78F372A5-05EC-489C-9ABB-B6B9C705AAF2}" type="slidenum">
              <a:rPr lang="tr-TR" noProof="1" dirty="0" smtClean="0">
                <a:solidFill>
                  <a:srgbClr val="FFFFFF"/>
                </a:solidFill>
              </a:rPr>
              <a:pPr/>
              <a:t>8</a:t>
            </a:fld>
            <a:endParaRPr lang="tr-TR" noProof="1">
              <a:solidFill>
                <a:srgbClr val="FFFFFF"/>
              </a:solidFill>
            </a:endParaRPr>
          </a:p>
        </p:txBody>
      </p:sp>
      <p:sp>
        <p:nvSpPr>
          <p:cNvPr id="30722" name="Text Box 4"/>
          <p:cNvSpPr txBox="1">
            <a:spLocks noChangeArrowheads="1"/>
          </p:cNvSpPr>
          <p:nvPr/>
        </p:nvSpPr>
        <p:spPr bwMode="auto">
          <a:xfrm>
            <a:off x="1535115" y="476673"/>
            <a:ext cx="4089453" cy="348813"/>
          </a:xfrm>
          <a:prstGeom prst="rect">
            <a:avLst/>
          </a:prstGeom>
          <a:noFill/>
          <a:ln w="9525">
            <a:noFill/>
            <a:miter lim="800000"/>
            <a:headEnd/>
            <a:tailEnd/>
          </a:ln>
        </p:spPr>
        <p:txBody>
          <a:bodyPr wrap="none">
            <a:spAutoFit/>
          </a:bodyPr>
          <a:lstStyle/>
          <a:p>
            <a:pPr>
              <a:lnSpc>
                <a:spcPts val="2000"/>
              </a:lnSpc>
            </a:pPr>
            <a:r>
              <a:rPr lang="tr-TR" sz="2800" b="1" noProof="1">
                <a:solidFill>
                  <a:srgbClr val="FFFFFF"/>
                </a:solidFill>
                <a:latin typeface="Calibri" pitchFamily="34" charset="0"/>
              </a:rPr>
              <a:t>Araştırmanın Hedef Kitlesi</a:t>
            </a:r>
            <a:endParaRPr lang="tr-TR" sz="2000" b="1" noProof="1">
              <a:solidFill>
                <a:srgbClr val="FFFFFF"/>
              </a:solidFill>
              <a:latin typeface="Calibri" pitchFamily="34" charset="0"/>
            </a:endParaRPr>
          </a:p>
        </p:txBody>
      </p:sp>
      <p:sp>
        <p:nvSpPr>
          <p:cNvPr id="5" name="Subtitle 4"/>
          <p:cNvSpPr>
            <a:spLocks/>
          </p:cNvSpPr>
          <p:nvPr/>
        </p:nvSpPr>
        <p:spPr bwMode="auto">
          <a:xfrm>
            <a:off x="769387" y="1730317"/>
            <a:ext cx="7577106" cy="4539854"/>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noProof="1">
                <a:solidFill>
                  <a:srgbClr val="808080"/>
                </a:solidFill>
                <a:latin typeface="Calibri" panose="020F0502020204030204" pitchFamily="34" charset="0"/>
                <a:cs typeface="Arial" charset="0"/>
              </a:rPr>
              <a:t> Araştırmanın hedef kitlesi şu şekilde belirlenmiştir: </a:t>
            </a:r>
          </a:p>
          <a:p>
            <a:pPr>
              <a:spcBef>
                <a:spcPts val="0"/>
              </a:spcBef>
              <a:buClr>
                <a:srgbClr val="FF6600"/>
              </a:buClr>
              <a:buSzPct val="120000"/>
            </a:pPr>
            <a:endParaRPr lang="tr-TR" noProof="1">
              <a:solidFill>
                <a:srgbClr val="808080"/>
              </a:solidFill>
              <a:latin typeface="Calibri" panose="020F0502020204030204" pitchFamily="34" charset="0"/>
              <a:cs typeface="Arial" charset="0"/>
            </a:endParaRPr>
          </a:p>
          <a:p>
            <a:pPr>
              <a:spcBef>
                <a:spcPts val="600"/>
              </a:spcBef>
              <a:buClr>
                <a:srgbClr val="FF6600"/>
              </a:buClr>
              <a:buSzPct val="120000"/>
            </a:pPr>
            <a:r>
              <a:rPr lang="tr-TR" noProof="1">
                <a:solidFill>
                  <a:srgbClr val="808080"/>
                </a:solidFill>
                <a:latin typeface="Calibri" panose="020F0502020204030204" pitchFamily="34" charset="0"/>
                <a:cs typeface="Arial" charset="0"/>
              </a:rPr>
              <a:t>	</a:t>
            </a:r>
            <a:r>
              <a:rPr lang="tr-TR" b="1" noProof="1">
                <a:solidFill>
                  <a:schemeClr val="bg1"/>
                </a:solidFill>
                <a:latin typeface="Calibri" panose="020F0502020204030204" pitchFamily="34" charset="0"/>
                <a:cs typeface="Arial" charset="0"/>
              </a:rPr>
              <a:t>- </a:t>
            </a:r>
            <a:r>
              <a:rPr lang="tr-TR" b="1" i="1" noProof="1">
                <a:solidFill>
                  <a:schemeClr val="bg1"/>
                </a:solidFill>
                <a:latin typeface="Calibri" panose="020F0502020204030204" pitchFamily="34" charset="0"/>
                <a:cs typeface="Arial" charset="0"/>
              </a:rPr>
              <a:t>Kuzey Kıbrıs’ta ikamet eden  ve 12-15 yaş arası çocuğu olan 	haneler</a:t>
            </a:r>
          </a:p>
          <a:p>
            <a:pPr>
              <a:spcBef>
                <a:spcPts val="600"/>
              </a:spcBef>
              <a:buClr>
                <a:srgbClr val="FF6600"/>
              </a:buClr>
              <a:buSzPct val="120000"/>
            </a:pPr>
            <a:r>
              <a:rPr lang="tr-TR" b="1" i="1" noProof="1">
                <a:solidFill>
                  <a:schemeClr val="bg1"/>
                </a:solidFill>
                <a:latin typeface="Calibri" panose="020F0502020204030204" pitchFamily="34" charset="0"/>
                <a:cs typeface="Arial" charset="0"/>
              </a:rPr>
              <a:t>	- Bu yaş grubu çocukların ebeveynleri (anne-babalar ) veya  </a:t>
            </a:r>
          </a:p>
          <a:p>
            <a:pPr>
              <a:spcBef>
                <a:spcPts val="600"/>
              </a:spcBef>
              <a:buClr>
                <a:srgbClr val="FF6600"/>
              </a:buClr>
              <a:buSzPct val="120000"/>
            </a:pPr>
            <a:r>
              <a:rPr lang="tr-TR" b="1" i="1" noProof="1">
                <a:solidFill>
                  <a:schemeClr val="bg1"/>
                </a:solidFill>
                <a:latin typeface="Calibri" panose="020F0502020204030204" pitchFamily="34" charset="0"/>
                <a:cs typeface="Arial" charset="0"/>
              </a:rPr>
              <a:t>	çocuğun bakımından sorumlu olan diğer aile fertleri (büyükanne</a:t>
            </a:r>
          </a:p>
          <a:p>
            <a:pPr>
              <a:spcBef>
                <a:spcPts val="600"/>
              </a:spcBef>
              <a:buClr>
                <a:srgbClr val="FF6600"/>
              </a:buClr>
              <a:buSzPct val="120000"/>
            </a:pPr>
            <a:r>
              <a:rPr lang="tr-TR" b="1" i="1" noProof="1">
                <a:solidFill>
                  <a:schemeClr val="bg1"/>
                </a:solidFill>
                <a:latin typeface="Calibri" panose="020F0502020204030204" pitchFamily="34" charset="0"/>
                <a:cs typeface="Arial" charset="0"/>
              </a:rPr>
              <a:t>	ve/veya büyükbaba)</a:t>
            </a:r>
            <a:endParaRPr lang="tr-TR" altLang="en-US" b="1" i="1" noProof="1">
              <a:solidFill>
                <a:schemeClr val="bg1"/>
              </a:solidFill>
              <a:latin typeface="Calibri" panose="020F0502020204030204" pitchFamily="34" charset="0"/>
              <a:cs typeface="Arial" charset="0"/>
            </a:endParaRPr>
          </a:p>
          <a:p>
            <a:pPr>
              <a:spcBef>
                <a:spcPts val="600"/>
              </a:spcBef>
              <a:buClr>
                <a:srgbClr val="FF6600"/>
              </a:buClr>
              <a:buSzPct val="120000"/>
            </a:pPr>
            <a:endParaRPr lang="tr-TR" altLang="en-US" b="1" i="1" noProof="1">
              <a:solidFill>
                <a:schemeClr val="bg1"/>
              </a:solidFill>
              <a:latin typeface="Calibri" panose="020F0502020204030204" pitchFamily="34" charset="0"/>
              <a:cs typeface="Arial" charset="0"/>
            </a:endParaRPr>
          </a:p>
          <a:p>
            <a:pPr marL="285750" indent="-285750">
              <a:spcBef>
                <a:spcPts val="600"/>
              </a:spcBef>
              <a:buClr>
                <a:srgbClr val="FF6600"/>
              </a:buClr>
              <a:buSzPct val="120000"/>
              <a:buFont typeface="Wingdings" panose="05000000000000000000" pitchFamily="2" charset="2"/>
              <a:buChar char="§"/>
            </a:pPr>
            <a:r>
              <a:rPr lang="tr-TR" altLang="en-US" dirty="0">
                <a:solidFill>
                  <a:srgbClr val="808080"/>
                </a:solidFill>
                <a:latin typeface="Calibri" panose="020F0502020204030204" pitchFamily="34" charset="0"/>
                <a:cs typeface="Arial" charset="0"/>
              </a:rPr>
              <a:t>Çalışma, yukarıdaki temel özelliklere sahip olan deneklerle, belirlenen örneklem kotaları esas alınarak </a:t>
            </a:r>
            <a:r>
              <a:rPr lang="tr-TR" altLang="en-US" u="sng" dirty="0">
                <a:solidFill>
                  <a:srgbClr val="808080"/>
                </a:solidFill>
                <a:latin typeface="Calibri" panose="020F0502020204030204" pitchFamily="34" charset="0"/>
                <a:cs typeface="Arial" charset="0"/>
              </a:rPr>
              <a:t>yüzyüze görüşme</a:t>
            </a:r>
            <a:r>
              <a:rPr lang="tr-TR" altLang="en-US" dirty="0">
                <a:solidFill>
                  <a:srgbClr val="808080"/>
                </a:solidFill>
                <a:latin typeface="Calibri" panose="020F0502020204030204" pitchFamily="34" charset="0"/>
                <a:cs typeface="Arial" charset="0"/>
              </a:rPr>
              <a:t> tekniği ile gerçekleştirilmiştir. </a:t>
            </a:r>
          </a:p>
          <a:p>
            <a:pPr marL="285750" indent="-285750">
              <a:spcBef>
                <a:spcPts val="600"/>
              </a:spcBef>
              <a:buClr>
                <a:srgbClr val="FF6600"/>
              </a:buClr>
              <a:buSzPct val="120000"/>
              <a:buFont typeface="Wingdings" panose="05000000000000000000" pitchFamily="2" charset="2"/>
              <a:buChar char="§"/>
            </a:pPr>
            <a:r>
              <a:rPr lang="tr-TR" altLang="en-US" dirty="0">
                <a:solidFill>
                  <a:srgbClr val="808080"/>
                </a:solidFill>
                <a:latin typeface="Calibri" panose="020F0502020204030204" pitchFamily="34" charset="0"/>
                <a:cs typeface="Arial" charset="0"/>
              </a:rPr>
              <a:t>Görüşmeler esnasında gerekli ölçümlerin yapılabilmesi için (boy, kilo, kalça çevresi ve bel çevresi) çocuklar da hazır bulunmuştur. </a:t>
            </a:r>
          </a:p>
          <a:p>
            <a:pPr>
              <a:spcBef>
                <a:spcPts val="600"/>
              </a:spcBef>
              <a:buClr>
                <a:srgbClr val="FF6600"/>
              </a:buClr>
              <a:buSzPct val="120000"/>
            </a:pPr>
            <a:endParaRPr lang="tr-TR" altLang="en-US" dirty="0">
              <a:solidFill>
                <a:srgbClr val="808080"/>
              </a:solidFill>
              <a:latin typeface="Calibri" panose="020F0502020204030204" pitchFamily="34" charset="0"/>
              <a:cs typeface="Arial" charset="0"/>
            </a:endParaRPr>
          </a:p>
          <a:p>
            <a:pPr>
              <a:spcBef>
                <a:spcPts val="600"/>
              </a:spcBef>
              <a:buClr>
                <a:srgbClr val="FF6600"/>
              </a:buClr>
              <a:buSzPct val="120000"/>
            </a:pPr>
            <a:endParaRPr lang="tr-TR" noProof="1">
              <a:solidFill>
                <a:srgbClr val="808080"/>
              </a:solidFill>
              <a:latin typeface="Calibri" panose="020F0502020204030204" pitchFamily="34" charset="0"/>
              <a:cs typeface="Arial" charset="0"/>
            </a:endParaRPr>
          </a:p>
          <a:p>
            <a:pPr>
              <a:spcBef>
                <a:spcPts val="600"/>
              </a:spcBef>
              <a:buClr>
                <a:srgbClr val="FF6600"/>
              </a:buClr>
              <a:buSzPct val="120000"/>
            </a:pPr>
            <a:endParaRPr lang="tr-TR" noProof="1">
              <a:solidFill>
                <a:srgbClr val="808080"/>
              </a:solidFill>
              <a:latin typeface="Calibri" panose="020F0502020204030204" pitchFamily="34" charset="0"/>
              <a:cs typeface="Arial"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352" y="580190"/>
            <a:ext cx="1746521" cy="1541908"/>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4147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27913" y="6246813"/>
            <a:ext cx="2311400" cy="476250"/>
          </a:xfrm>
        </p:spPr>
        <p:txBody>
          <a:bodyPr/>
          <a:lstStyle/>
          <a:p>
            <a:fld id="{81BBA22F-C0FE-4350-902D-D7BD77ED9A18}" type="slidenum">
              <a:rPr lang="en-US" smtClean="0">
                <a:solidFill>
                  <a:srgbClr val="FFFFFF"/>
                </a:solidFill>
              </a:rPr>
              <a:pPr/>
              <a:t>80</a:t>
            </a:fld>
            <a:endParaRPr lang="en-US">
              <a:solidFill>
                <a:srgbClr val="FFFFFF"/>
              </a:solidFill>
            </a:endParaRPr>
          </a:p>
        </p:txBody>
      </p:sp>
      <p:sp>
        <p:nvSpPr>
          <p:cNvPr id="7" name="Subtitle 4"/>
          <p:cNvSpPr>
            <a:spLocks/>
          </p:cNvSpPr>
          <p:nvPr/>
        </p:nvSpPr>
        <p:spPr bwMode="auto">
          <a:xfrm>
            <a:off x="454173" y="1519375"/>
            <a:ext cx="8783313" cy="767467"/>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çocuklarının kendi başlarına ya da arkadaşlarıyla bazı aktiviteleri yapıp yapmadıkları soruldu. Elde edilen cevaplar aşağıdaki grafiklerde gösterilmektedir:</a:t>
            </a:r>
          </a:p>
        </p:txBody>
      </p:sp>
      <p:sp>
        <p:nvSpPr>
          <p:cNvPr id="6" name="Text Box 4"/>
          <p:cNvSpPr txBox="1">
            <a:spLocks noChangeArrowheads="1"/>
          </p:cNvSpPr>
          <p:nvPr/>
        </p:nvSpPr>
        <p:spPr bwMode="auto">
          <a:xfrm>
            <a:off x="1371219" y="424711"/>
            <a:ext cx="7426905"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Çocukların Kendi Başlarına Ya da Arkadaşlarıyla Yaptıkları Aktiviteler</a:t>
            </a:r>
          </a:p>
        </p:txBody>
      </p:sp>
      <p:graphicFrame>
        <p:nvGraphicFramePr>
          <p:cNvPr id="8" name="Chart 7"/>
          <p:cNvGraphicFramePr/>
          <p:nvPr>
            <p:extLst>
              <p:ext uri="{D42A27DB-BD31-4B8C-83A1-F6EECF244321}">
                <p14:modId xmlns:p14="http://schemas.microsoft.com/office/powerpoint/2010/main" val="3352730589"/>
              </p:ext>
            </p:extLst>
          </p:nvPr>
        </p:nvGraphicFramePr>
        <p:xfrm>
          <a:off x="302220" y="2929127"/>
          <a:ext cx="2813513" cy="19345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63861" y="2436606"/>
            <a:ext cx="2672850" cy="430887"/>
          </a:xfrm>
          <a:prstGeom prst="rect">
            <a:avLst/>
          </a:prstGeom>
          <a:noFill/>
          <a:ln w="28575">
            <a:solidFill>
              <a:srgbClr val="FF6600"/>
            </a:solidFill>
          </a:ln>
        </p:spPr>
        <p:txBody>
          <a:bodyPr wrap="square" rtlCol="0">
            <a:spAutoFit/>
          </a:bodyPr>
          <a:lstStyle/>
          <a:p>
            <a:pPr algn="ctr"/>
            <a:r>
              <a:rPr lang="tr-TR" sz="1100" b="1" dirty="0">
                <a:solidFill>
                  <a:srgbClr val="FF9933"/>
                </a:solidFill>
              </a:rPr>
              <a:t>Kafe/lokanta/çay bahçesi gibi yerlerde bir şeyler yiyip içmek</a:t>
            </a:r>
          </a:p>
        </p:txBody>
      </p:sp>
      <p:graphicFrame>
        <p:nvGraphicFramePr>
          <p:cNvPr id="9" name="Chart 8"/>
          <p:cNvGraphicFramePr/>
          <p:nvPr>
            <p:extLst>
              <p:ext uri="{D42A27DB-BD31-4B8C-83A1-F6EECF244321}">
                <p14:modId xmlns:p14="http://schemas.microsoft.com/office/powerpoint/2010/main" val="133672547"/>
              </p:ext>
            </p:extLst>
          </p:nvPr>
        </p:nvGraphicFramePr>
        <p:xfrm>
          <a:off x="3322026" y="2923481"/>
          <a:ext cx="2813513" cy="1934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383667" y="2589006"/>
            <a:ext cx="2672850" cy="261610"/>
          </a:xfrm>
          <a:prstGeom prst="rect">
            <a:avLst/>
          </a:prstGeom>
          <a:noFill/>
          <a:ln w="28575">
            <a:solidFill>
              <a:srgbClr val="FF6600"/>
            </a:solidFill>
          </a:ln>
        </p:spPr>
        <p:txBody>
          <a:bodyPr wrap="square" rtlCol="0">
            <a:spAutoFit/>
          </a:bodyPr>
          <a:lstStyle/>
          <a:p>
            <a:pPr algn="ctr"/>
            <a:r>
              <a:rPr lang="tr-TR" sz="1100" b="1" dirty="0">
                <a:solidFill>
                  <a:srgbClr val="FF9933"/>
                </a:solidFill>
              </a:rPr>
              <a:t>Yürüyerek dolaşmak/ gezmek</a:t>
            </a:r>
          </a:p>
        </p:txBody>
      </p:sp>
      <p:graphicFrame>
        <p:nvGraphicFramePr>
          <p:cNvPr id="11" name="Chart 10"/>
          <p:cNvGraphicFramePr/>
          <p:nvPr>
            <p:extLst>
              <p:ext uri="{D42A27DB-BD31-4B8C-83A1-F6EECF244321}">
                <p14:modId xmlns:p14="http://schemas.microsoft.com/office/powerpoint/2010/main" val="424859774"/>
              </p:ext>
            </p:extLst>
          </p:nvPr>
        </p:nvGraphicFramePr>
        <p:xfrm>
          <a:off x="6386988" y="2929124"/>
          <a:ext cx="2813513" cy="193459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448629" y="2267268"/>
            <a:ext cx="2672850" cy="600164"/>
          </a:xfrm>
          <a:prstGeom prst="rect">
            <a:avLst/>
          </a:prstGeom>
          <a:noFill/>
          <a:ln w="28575">
            <a:solidFill>
              <a:srgbClr val="FF6600"/>
            </a:solidFill>
          </a:ln>
        </p:spPr>
        <p:txBody>
          <a:bodyPr wrap="square" rtlCol="0">
            <a:spAutoFit/>
          </a:bodyPr>
          <a:lstStyle/>
          <a:p>
            <a:pPr algn="ctr"/>
            <a:r>
              <a:rPr lang="tr-TR" sz="1100" b="1" dirty="0">
                <a:solidFill>
                  <a:srgbClr val="FF9933"/>
                </a:solidFill>
              </a:rPr>
              <a:t>Evde, arkadaşının evinde, parkta ya da internet kafede oturmak, sohbet etmek, oyun oynamak</a:t>
            </a:r>
          </a:p>
        </p:txBody>
      </p:sp>
      <p:sp>
        <p:nvSpPr>
          <p:cNvPr id="4" name="Down Arrow 3"/>
          <p:cNvSpPr/>
          <p:nvPr/>
        </p:nvSpPr>
        <p:spPr>
          <a:xfrm>
            <a:off x="4075957" y="4925803"/>
            <a:ext cx="1008714" cy="36688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13" name="TextBox 12"/>
          <p:cNvSpPr txBox="1"/>
          <p:nvPr/>
        </p:nvSpPr>
        <p:spPr>
          <a:xfrm>
            <a:off x="3217333" y="5349976"/>
            <a:ext cx="2872884" cy="738664"/>
          </a:xfrm>
          <a:prstGeom prst="rect">
            <a:avLst/>
          </a:prstGeom>
          <a:solidFill>
            <a:srgbClr val="FFCC66">
              <a:alpha val="42000"/>
            </a:srgbClr>
          </a:solidFill>
        </p:spPr>
        <p:txBody>
          <a:bodyPr wrap="square" rtlCol="0">
            <a:spAutoFit/>
          </a:bodyPr>
          <a:lstStyle/>
          <a:p>
            <a:pPr algn="ctr"/>
            <a:r>
              <a:rPr lang="tr-TR" sz="1400" b="1" dirty="0">
                <a:solidFill>
                  <a:srgbClr val="C00000"/>
                </a:solidFill>
              </a:rPr>
              <a:t>«Hayır» </a:t>
            </a:r>
            <a:r>
              <a:rPr lang="tr-TR" sz="1400" dirty="0">
                <a:solidFill>
                  <a:srgbClr val="C00000"/>
                </a:solidFill>
              </a:rPr>
              <a:t>cevabı obez çocuklar için genel ortalamanın üzerindedir (%42)</a:t>
            </a:r>
          </a:p>
        </p:txBody>
      </p:sp>
      <p:sp>
        <p:nvSpPr>
          <p:cNvPr id="5" name="Rectangle 4"/>
          <p:cNvSpPr/>
          <p:nvPr/>
        </p:nvSpPr>
        <p:spPr>
          <a:xfrm>
            <a:off x="58470" y="6273097"/>
            <a:ext cx="6788515" cy="21544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D5a. Çocuğunuz /çocuklarınız kendi başına/başlarına ya da arkadaşlarıyla ............................  yapar mı? </a:t>
            </a:r>
          </a:p>
        </p:txBody>
      </p:sp>
    </p:spTree>
    <p:extLst>
      <p:ext uri="{BB962C8B-B14F-4D97-AF65-F5344CB8AC3E}">
        <p14:creationId xmlns:p14="http://schemas.microsoft.com/office/powerpoint/2010/main" val="8330013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p:cNvSpPr>
          <p:nvPr/>
        </p:nvSpPr>
        <p:spPr bwMode="auto">
          <a:xfrm>
            <a:off x="531811" y="1605648"/>
            <a:ext cx="8783313" cy="87612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çocuklarının  bu aktiviteleri hangi sıklıkta yaptıkları soruldu. Buna göre, çocuklar haftada 3,7 gün yürüyerek dolaşmayı/gezmeyi tercih etmekteler.</a:t>
            </a:r>
          </a:p>
        </p:txBody>
      </p:sp>
      <p:sp>
        <p:nvSpPr>
          <p:cNvPr id="6" name="Text Box 4"/>
          <p:cNvSpPr txBox="1">
            <a:spLocks noChangeArrowheads="1"/>
          </p:cNvSpPr>
          <p:nvPr/>
        </p:nvSpPr>
        <p:spPr bwMode="auto">
          <a:xfrm>
            <a:off x="1371219" y="424711"/>
            <a:ext cx="8209170"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Çocukların Kendi Başlarına Ya da Arkadaşlarıyla Yaptıkları Aktiviteler/ Sıklık </a:t>
            </a:r>
          </a:p>
        </p:txBody>
      </p:sp>
      <p:graphicFrame>
        <p:nvGraphicFramePr>
          <p:cNvPr id="20" name="Table 19"/>
          <p:cNvGraphicFramePr>
            <a:graphicFrameLocks noGrp="1"/>
          </p:cNvGraphicFramePr>
          <p:nvPr>
            <p:extLst>
              <p:ext uri="{D42A27DB-BD31-4B8C-83A1-F6EECF244321}">
                <p14:modId xmlns:p14="http://schemas.microsoft.com/office/powerpoint/2010/main" val="937713463"/>
              </p:ext>
            </p:extLst>
          </p:nvPr>
        </p:nvGraphicFramePr>
        <p:xfrm>
          <a:off x="297350" y="2761038"/>
          <a:ext cx="9240350" cy="2736855"/>
        </p:xfrm>
        <a:graphic>
          <a:graphicData uri="http://schemas.openxmlformats.org/drawingml/2006/table">
            <a:tbl>
              <a:tblPr>
                <a:tableStyleId>{5C22544A-7EE6-4342-B048-85BDC9FD1C3A}</a:tableStyleId>
              </a:tblPr>
              <a:tblGrid>
                <a:gridCol w="2179150">
                  <a:extLst>
                    <a:ext uri="{9D8B030D-6E8A-4147-A177-3AD203B41FA5}">
                      <a16:colId xmlns:a16="http://schemas.microsoft.com/office/drawing/2014/main" val="20000"/>
                    </a:ext>
                  </a:extLst>
                </a:gridCol>
                <a:gridCol w="769056">
                  <a:extLst>
                    <a:ext uri="{9D8B030D-6E8A-4147-A177-3AD203B41FA5}">
                      <a16:colId xmlns:a16="http://schemas.microsoft.com/office/drawing/2014/main" val="20001"/>
                    </a:ext>
                  </a:extLst>
                </a:gridCol>
                <a:gridCol w="769056">
                  <a:extLst>
                    <a:ext uri="{9D8B030D-6E8A-4147-A177-3AD203B41FA5}">
                      <a16:colId xmlns:a16="http://schemas.microsoft.com/office/drawing/2014/main" val="20002"/>
                    </a:ext>
                  </a:extLst>
                </a:gridCol>
                <a:gridCol w="769056">
                  <a:extLst>
                    <a:ext uri="{9D8B030D-6E8A-4147-A177-3AD203B41FA5}">
                      <a16:colId xmlns:a16="http://schemas.microsoft.com/office/drawing/2014/main" val="20003"/>
                    </a:ext>
                  </a:extLst>
                </a:gridCol>
                <a:gridCol w="769056">
                  <a:extLst>
                    <a:ext uri="{9D8B030D-6E8A-4147-A177-3AD203B41FA5}">
                      <a16:colId xmlns:a16="http://schemas.microsoft.com/office/drawing/2014/main" val="20004"/>
                    </a:ext>
                  </a:extLst>
                </a:gridCol>
                <a:gridCol w="769056">
                  <a:extLst>
                    <a:ext uri="{9D8B030D-6E8A-4147-A177-3AD203B41FA5}">
                      <a16:colId xmlns:a16="http://schemas.microsoft.com/office/drawing/2014/main" val="20005"/>
                    </a:ext>
                  </a:extLst>
                </a:gridCol>
                <a:gridCol w="769056">
                  <a:extLst>
                    <a:ext uri="{9D8B030D-6E8A-4147-A177-3AD203B41FA5}">
                      <a16:colId xmlns:a16="http://schemas.microsoft.com/office/drawing/2014/main" val="20006"/>
                    </a:ext>
                  </a:extLst>
                </a:gridCol>
                <a:gridCol w="769056">
                  <a:extLst>
                    <a:ext uri="{9D8B030D-6E8A-4147-A177-3AD203B41FA5}">
                      <a16:colId xmlns:a16="http://schemas.microsoft.com/office/drawing/2014/main" val="20007"/>
                    </a:ext>
                  </a:extLst>
                </a:gridCol>
                <a:gridCol w="769056">
                  <a:extLst>
                    <a:ext uri="{9D8B030D-6E8A-4147-A177-3AD203B41FA5}">
                      <a16:colId xmlns:a16="http://schemas.microsoft.com/office/drawing/2014/main" val="20008"/>
                    </a:ext>
                  </a:extLst>
                </a:gridCol>
                <a:gridCol w="908752">
                  <a:extLst>
                    <a:ext uri="{9D8B030D-6E8A-4147-A177-3AD203B41FA5}">
                      <a16:colId xmlns:a16="http://schemas.microsoft.com/office/drawing/2014/main" val="20009"/>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Kız</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Erkek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12 yaş</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13 yaş</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14 yaş</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15 yaş</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Kent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Kır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7700">
                <a:tc>
                  <a:txBody>
                    <a:bodyPr/>
                    <a:lstStyle/>
                    <a:p>
                      <a:pPr algn="r" fontAlgn="b"/>
                      <a:r>
                        <a:rPr lang="tr-TR" sz="1400" b="1" i="1" u="none" strike="noStrike" kern="1200" dirty="0">
                          <a:solidFill>
                            <a:schemeClr val="bg2">
                              <a:lumMod val="50000"/>
                            </a:schemeClr>
                          </a:solidFill>
                          <a:effectLst/>
                          <a:latin typeface="Calibri" pitchFamily="34" charset="0"/>
                          <a:ea typeface="+mn-ea"/>
                          <a:cs typeface="Calibri" pitchFamily="34" charset="0"/>
                        </a:rPr>
                        <a:t> Kafe, lokanta, çay bahçesi vb. gibi yerlerde birşeyler yiyip içmek</a:t>
                      </a:r>
                    </a:p>
                  </a:txBody>
                  <a:tcPr marL="36000" marR="72000" marT="9525"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1,6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1,5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1,6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1,5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 gün</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1,5 gün</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607632">
                <a:tc>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tr-TR" sz="1400" b="1" i="1" u="none" strike="noStrike" kern="1200" dirty="0">
                        <a:solidFill>
                          <a:schemeClr val="bg2">
                            <a:lumMod val="50000"/>
                          </a:schemeClr>
                        </a:solidFill>
                        <a:effectLst/>
                        <a:latin typeface="Calibri" pitchFamily="34" charset="0"/>
                        <a:ea typeface="+mn-ea"/>
                        <a:cs typeface="Calibri" pitchFamily="34" charset="0"/>
                      </a:endParaRPr>
                    </a:p>
                    <a:p>
                      <a:pPr marL="0" marR="0" indent="0" algn="r" defTabSz="914400" rtl="0" eaLnBrk="1" fontAlgn="t" latinLnBrk="0" hangingPunct="1">
                        <a:lnSpc>
                          <a:spcPct val="100000"/>
                        </a:lnSpc>
                        <a:spcBef>
                          <a:spcPts val="0"/>
                        </a:spcBef>
                        <a:spcAft>
                          <a:spcPts val="0"/>
                        </a:spcAft>
                        <a:buClrTx/>
                        <a:buSzTx/>
                        <a:buFontTx/>
                        <a:buNone/>
                        <a:tabLst/>
                        <a:defRPr/>
                      </a:pPr>
                      <a:r>
                        <a:rPr lang="tr-TR" sz="1400" b="1" i="1" u="none" strike="noStrike" kern="1200" dirty="0">
                          <a:solidFill>
                            <a:schemeClr val="bg2">
                              <a:lumMod val="50000"/>
                            </a:schemeClr>
                          </a:solidFill>
                          <a:effectLst/>
                          <a:latin typeface="Calibri" pitchFamily="34" charset="0"/>
                          <a:ea typeface="+mn-ea"/>
                          <a:cs typeface="Calibri" pitchFamily="34" charset="0"/>
                        </a:rPr>
                        <a:t>Yürüyerek dolaşmak / gezmek</a:t>
                      </a:r>
                    </a:p>
                    <a:p>
                      <a:pPr algn="r" fontAlgn="t"/>
                      <a:endParaRPr lang="tr-TR" sz="1400" b="1" i="1" u="none" strike="noStrike" noProof="0" dirty="0">
                        <a:solidFill>
                          <a:schemeClr val="bg2">
                            <a:lumMod val="50000"/>
                          </a:schemeClr>
                        </a:solidFill>
                        <a:effectLst/>
                        <a:latin typeface="Calibri" pitchFamily="34" charset="0"/>
                        <a:cs typeface="Calibri" pitchFamily="34" charset="0"/>
                      </a:endParaRP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3,0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4,2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4,1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3,4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3,6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3,7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3,6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3,7 gün</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3,7 gün</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6477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i="1" u="none" strike="noStrike" kern="1200" dirty="0">
                          <a:solidFill>
                            <a:schemeClr val="bg2">
                              <a:lumMod val="50000"/>
                            </a:schemeClr>
                          </a:solidFill>
                          <a:effectLst/>
                          <a:latin typeface="Calibri" pitchFamily="34" charset="0"/>
                          <a:ea typeface="+mn-ea"/>
                          <a:cs typeface="Calibri" pitchFamily="34" charset="0"/>
                        </a:rPr>
                        <a:t>Evde, arkadaşının evinde, parkta ya da internet kafede oturmak, sohbet etmek, oyun oynamak</a:t>
                      </a: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2,5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3,5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3,3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2,8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3,3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2,7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2,9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3,2 gün</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3,0 gün</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0" name="TextBox 29"/>
          <p:cNvSpPr txBox="1"/>
          <p:nvPr/>
        </p:nvSpPr>
        <p:spPr>
          <a:xfrm>
            <a:off x="7654974" y="55838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6" name="Rectangle 15"/>
          <p:cNvSpPr/>
          <p:nvPr/>
        </p:nvSpPr>
        <p:spPr>
          <a:xfrm>
            <a:off x="165100" y="6230230"/>
            <a:ext cx="6788515" cy="215444"/>
          </a:xfrm>
          <a:prstGeom prst="rect">
            <a:avLst/>
          </a:prstGeom>
          <a:noFill/>
        </p:spPr>
        <p:txBody>
          <a:bodyPr wrap="square">
            <a:spAutoFit/>
          </a:bodyPr>
          <a:lstStyle/>
          <a:p>
            <a:r>
              <a:rPr lang="tr-TR" sz="800" b="1" dirty="0">
                <a:solidFill>
                  <a:schemeClr val="bg2">
                    <a:lumMod val="50000"/>
                  </a:schemeClr>
                </a:solidFill>
                <a:latin typeface="Calibri" pitchFamily="34" charset="0"/>
                <a:cs typeface="Calibri" pitchFamily="34" charset="0"/>
              </a:rPr>
              <a:t>D5b. Çocuğunuz .............. ‘yı haftada kaç gün yapar? </a:t>
            </a:r>
          </a:p>
        </p:txBody>
      </p:sp>
      <p:sp>
        <p:nvSpPr>
          <p:cNvPr id="17" name="TextBox 16"/>
          <p:cNvSpPr txBox="1"/>
          <p:nvPr/>
        </p:nvSpPr>
        <p:spPr>
          <a:xfrm>
            <a:off x="2711613" y="42860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Tree>
    <p:extLst>
      <p:ext uri="{BB962C8B-B14F-4D97-AF65-F5344CB8AC3E}">
        <p14:creationId xmlns:p14="http://schemas.microsoft.com/office/powerpoint/2010/main" val="164179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p:cNvSpPr>
          <p:nvPr/>
        </p:nvSpPr>
        <p:spPr bwMode="auto">
          <a:xfrm>
            <a:off x="754602" y="1338732"/>
            <a:ext cx="8441757" cy="95843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Az kilolu (zayıf) çocukların yürüyerek dolaşma/gezme ve evde/arkadaşının evinde, parkta, kafede oturma, sohbet etme aktivitelerini daha sık yaptıkları görülüyor.  Bu doğrultuda az kilolu çocuklar kafe, lokanta gibi yerlerde daha az vakit geçirmekteler. </a:t>
            </a:r>
          </a:p>
        </p:txBody>
      </p:sp>
      <p:sp>
        <p:nvSpPr>
          <p:cNvPr id="6" name="Text Box 4"/>
          <p:cNvSpPr txBox="1">
            <a:spLocks noChangeArrowheads="1"/>
          </p:cNvSpPr>
          <p:nvPr/>
        </p:nvSpPr>
        <p:spPr bwMode="auto">
          <a:xfrm>
            <a:off x="1371219" y="424711"/>
            <a:ext cx="8209170"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Çocukların Kendi Başlarına Ya da Arkadaşlarıyla Yaptıkları Aktiviteler/ Sıklık </a:t>
            </a:r>
          </a:p>
        </p:txBody>
      </p:sp>
      <p:graphicFrame>
        <p:nvGraphicFramePr>
          <p:cNvPr id="20" name="Table 19"/>
          <p:cNvGraphicFramePr>
            <a:graphicFrameLocks noGrp="1"/>
          </p:cNvGraphicFramePr>
          <p:nvPr>
            <p:extLst>
              <p:ext uri="{D42A27DB-BD31-4B8C-83A1-F6EECF244321}">
                <p14:modId xmlns:p14="http://schemas.microsoft.com/office/powerpoint/2010/main" val="455149912"/>
              </p:ext>
            </p:extLst>
          </p:nvPr>
        </p:nvGraphicFramePr>
        <p:xfrm>
          <a:off x="995850" y="2621338"/>
          <a:ext cx="7843350" cy="2910782"/>
        </p:xfrm>
        <a:graphic>
          <a:graphicData uri="http://schemas.openxmlformats.org/drawingml/2006/table">
            <a:tbl>
              <a:tblPr>
                <a:tableStyleId>{5C22544A-7EE6-4342-B048-85BDC9FD1C3A}</a:tableStyleId>
              </a:tblPr>
              <a:tblGrid>
                <a:gridCol w="217915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Az kilolu</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Normal</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Fazla</a:t>
                      </a:r>
                      <a:r>
                        <a:rPr lang="tr-TR" sz="1600" b="1" i="0" u="none" strike="noStrike" baseline="0" noProof="0" dirty="0">
                          <a:solidFill>
                            <a:schemeClr val="bg1"/>
                          </a:solidFill>
                          <a:effectLst/>
                          <a:latin typeface="Calibri" pitchFamily="34" charset="0"/>
                          <a:cs typeface="Calibri" pitchFamily="34" charset="0"/>
                        </a:rPr>
                        <a:t> Kilolu</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Obez</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823532">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 Kafe, lokanta, çay bahçesi vb. gibi yerlerde birşeyler yiyip içmek</a:t>
                      </a:r>
                    </a:p>
                  </a:txBody>
                  <a:tcPr marL="36000" marR="72000" marT="9525"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1,1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1,5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1,7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1,5 gün</a:t>
                      </a: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838200">
                <a:tc>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tr-TR" sz="1400" b="1" i="0" u="none" strike="noStrike" kern="1200" dirty="0">
                        <a:solidFill>
                          <a:schemeClr val="bg2">
                            <a:lumMod val="50000"/>
                          </a:schemeClr>
                        </a:solidFill>
                        <a:effectLst/>
                        <a:latin typeface="Calibri" pitchFamily="34" charset="0"/>
                        <a:ea typeface="+mn-ea"/>
                        <a:cs typeface="Calibri" pitchFamily="34" charset="0"/>
                      </a:endParaRPr>
                    </a:p>
                    <a:p>
                      <a:pPr marL="0" marR="0" indent="0" algn="r" defTabSz="914400" rtl="0" eaLnBrk="1" fontAlgn="t"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Yürüyerek dolaşmak / gezmek</a:t>
                      </a:r>
                    </a:p>
                    <a:p>
                      <a:pPr algn="r" fontAlgn="t"/>
                      <a:endParaRPr lang="tr-TR" sz="1400" b="1" i="0" u="none" strike="noStrike" noProof="0" dirty="0">
                        <a:solidFill>
                          <a:schemeClr val="bg2">
                            <a:lumMod val="50000"/>
                          </a:schemeClr>
                        </a:solidFill>
                        <a:effectLst/>
                        <a:latin typeface="Calibri" pitchFamily="34" charset="0"/>
                        <a:cs typeface="Calibri" pitchFamily="34" charset="0"/>
                      </a:endParaRP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4,4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3,6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3,5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3,8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3,7 gün</a:t>
                      </a: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6477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Evde, arkadaşının evinde, parkta ya da internet kafede oturmak, sohbet etmek, oyun oynamak</a:t>
                      </a: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4,0 gün</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2,8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3,1 gün</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3,3 gün</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3,0 gün</a:t>
                      </a: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1" name="TextBox 20"/>
          <p:cNvSpPr txBox="1"/>
          <p:nvPr/>
        </p:nvSpPr>
        <p:spPr>
          <a:xfrm>
            <a:off x="3559357" y="5138166"/>
            <a:ext cx="321217"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4" name="TextBox 23"/>
          <p:cNvSpPr txBox="1"/>
          <p:nvPr/>
        </p:nvSpPr>
        <p:spPr>
          <a:xfrm>
            <a:off x="3568154" y="4313172"/>
            <a:ext cx="321217"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5" name="TextBox 24"/>
          <p:cNvSpPr txBox="1"/>
          <p:nvPr/>
        </p:nvSpPr>
        <p:spPr>
          <a:xfrm>
            <a:off x="13206698" y="2110132"/>
            <a:ext cx="321217"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6" name="TextBox 25"/>
          <p:cNvSpPr txBox="1"/>
          <p:nvPr/>
        </p:nvSpPr>
        <p:spPr>
          <a:xfrm>
            <a:off x="3546656" y="3460509"/>
            <a:ext cx="321217"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30" name="TextBox 29"/>
          <p:cNvSpPr txBox="1"/>
          <p:nvPr/>
        </p:nvSpPr>
        <p:spPr>
          <a:xfrm>
            <a:off x="6857341" y="56092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6" name="Rectangle 15"/>
          <p:cNvSpPr/>
          <p:nvPr/>
        </p:nvSpPr>
        <p:spPr>
          <a:xfrm>
            <a:off x="108008" y="6269910"/>
            <a:ext cx="6788515" cy="230832"/>
          </a:xfrm>
          <a:prstGeom prst="rect">
            <a:avLst/>
          </a:prstGeom>
          <a:noFill/>
        </p:spPr>
        <p:txBody>
          <a:bodyPr wrap="square">
            <a:spAutoFit/>
          </a:bodyPr>
          <a:lstStyle/>
          <a:p>
            <a:r>
              <a:rPr lang="tr-TR" sz="900" b="1" dirty="0">
                <a:solidFill>
                  <a:schemeClr val="bg2">
                    <a:lumMod val="50000"/>
                  </a:schemeClr>
                </a:solidFill>
                <a:latin typeface="Calibri" pitchFamily="34" charset="0"/>
                <a:cs typeface="Calibri" pitchFamily="34" charset="0"/>
              </a:rPr>
              <a:t>D5b. Çocuğunuz .............. ‘yı haftada kaç gün yapar? </a:t>
            </a:r>
          </a:p>
        </p:txBody>
      </p:sp>
    </p:spTree>
    <p:extLst>
      <p:ext uri="{BB962C8B-B14F-4D97-AF65-F5344CB8AC3E}">
        <p14:creationId xmlns:p14="http://schemas.microsoft.com/office/powerpoint/2010/main" val="24318193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p:cNvSpPr>
          <p:nvPr/>
        </p:nvSpPr>
        <p:spPr bwMode="auto">
          <a:xfrm>
            <a:off x="454173" y="1320977"/>
            <a:ext cx="8783313" cy="87612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çocuklarının  bu aktivitelere günde yaklaşık kaç dakika ayırdıkları soruldu. Buna göre, çocuklar aşağıdaki her bir aktivite için günde ortamala 2 saatten biraz fazla vakit ayırmaktalar.</a:t>
            </a:r>
          </a:p>
        </p:txBody>
      </p:sp>
      <p:sp>
        <p:nvSpPr>
          <p:cNvPr id="6" name="Text Box 4"/>
          <p:cNvSpPr txBox="1">
            <a:spLocks noChangeArrowheads="1"/>
          </p:cNvSpPr>
          <p:nvPr/>
        </p:nvSpPr>
        <p:spPr bwMode="auto">
          <a:xfrm>
            <a:off x="1371219" y="424711"/>
            <a:ext cx="8133830"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Çocukların Kendi Başlarına Ya da Arkadaşlarıyla Yaptıkları Aktiviteler/ Süre </a:t>
            </a:r>
          </a:p>
        </p:txBody>
      </p:sp>
      <p:graphicFrame>
        <p:nvGraphicFramePr>
          <p:cNvPr id="20" name="Table 19"/>
          <p:cNvGraphicFramePr>
            <a:graphicFrameLocks noGrp="1"/>
          </p:cNvGraphicFramePr>
          <p:nvPr>
            <p:extLst>
              <p:ext uri="{D42A27DB-BD31-4B8C-83A1-F6EECF244321}">
                <p14:modId xmlns:p14="http://schemas.microsoft.com/office/powerpoint/2010/main" val="1415884734"/>
              </p:ext>
            </p:extLst>
          </p:nvPr>
        </p:nvGraphicFramePr>
        <p:xfrm>
          <a:off x="297350" y="2367338"/>
          <a:ext cx="9240350" cy="2736855"/>
        </p:xfrm>
        <a:graphic>
          <a:graphicData uri="http://schemas.openxmlformats.org/drawingml/2006/table">
            <a:tbl>
              <a:tblPr>
                <a:tableStyleId>{5C22544A-7EE6-4342-B048-85BDC9FD1C3A}</a:tableStyleId>
              </a:tblPr>
              <a:tblGrid>
                <a:gridCol w="2179150">
                  <a:extLst>
                    <a:ext uri="{9D8B030D-6E8A-4147-A177-3AD203B41FA5}">
                      <a16:colId xmlns:a16="http://schemas.microsoft.com/office/drawing/2014/main" val="20000"/>
                    </a:ext>
                  </a:extLst>
                </a:gridCol>
                <a:gridCol w="769056">
                  <a:extLst>
                    <a:ext uri="{9D8B030D-6E8A-4147-A177-3AD203B41FA5}">
                      <a16:colId xmlns:a16="http://schemas.microsoft.com/office/drawing/2014/main" val="20001"/>
                    </a:ext>
                  </a:extLst>
                </a:gridCol>
                <a:gridCol w="769056">
                  <a:extLst>
                    <a:ext uri="{9D8B030D-6E8A-4147-A177-3AD203B41FA5}">
                      <a16:colId xmlns:a16="http://schemas.microsoft.com/office/drawing/2014/main" val="20002"/>
                    </a:ext>
                  </a:extLst>
                </a:gridCol>
                <a:gridCol w="769056">
                  <a:extLst>
                    <a:ext uri="{9D8B030D-6E8A-4147-A177-3AD203B41FA5}">
                      <a16:colId xmlns:a16="http://schemas.microsoft.com/office/drawing/2014/main" val="20003"/>
                    </a:ext>
                  </a:extLst>
                </a:gridCol>
                <a:gridCol w="769056">
                  <a:extLst>
                    <a:ext uri="{9D8B030D-6E8A-4147-A177-3AD203B41FA5}">
                      <a16:colId xmlns:a16="http://schemas.microsoft.com/office/drawing/2014/main" val="20004"/>
                    </a:ext>
                  </a:extLst>
                </a:gridCol>
                <a:gridCol w="769056">
                  <a:extLst>
                    <a:ext uri="{9D8B030D-6E8A-4147-A177-3AD203B41FA5}">
                      <a16:colId xmlns:a16="http://schemas.microsoft.com/office/drawing/2014/main" val="20005"/>
                    </a:ext>
                  </a:extLst>
                </a:gridCol>
                <a:gridCol w="769056">
                  <a:extLst>
                    <a:ext uri="{9D8B030D-6E8A-4147-A177-3AD203B41FA5}">
                      <a16:colId xmlns:a16="http://schemas.microsoft.com/office/drawing/2014/main" val="20006"/>
                    </a:ext>
                  </a:extLst>
                </a:gridCol>
                <a:gridCol w="769056">
                  <a:extLst>
                    <a:ext uri="{9D8B030D-6E8A-4147-A177-3AD203B41FA5}">
                      <a16:colId xmlns:a16="http://schemas.microsoft.com/office/drawing/2014/main" val="20007"/>
                    </a:ext>
                  </a:extLst>
                </a:gridCol>
                <a:gridCol w="769056">
                  <a:extLst>
                    <a:ext uri="{9D8B030D-6E8A-4147-A177-3AD203B41FA5}">
                      <a16:colId xmlns:a16="http://schemas.microsoft.com/office/drawing/2014/main" val="20008"/>
                    </a:ext>
                  </a:extLst>
                </a:gridCol>
                <a:gridCol w="908752">
                  <a:extLst>
                    <a:ext uri="{9D8B030D-6E8A-4147-A177-3AD203B41FA5}">
                      <a16:colId xmlns:a16="http://schemas.microsoft.com/office/drawing/2014/main" val="20009"/>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Kız</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Erkek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12 yaş</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13 yaş</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14 yaş</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15 yaş</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99"/>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Kent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Kır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7700">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 Kafe, lokanta, çay bahçesi vb. gibi yerlerde birşeyler yiyip içmek</a:t>
                      </a:r>
                    </a:p>
                  </a:txBody>
                  <a:tcPr marL="36000" marR="72000" marT="9525"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131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133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111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125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147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135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138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121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132</a:t>
                      </a:r>
                      <a:r>
                        <a:rPr lang="tr-TR" sz="1800" b="1" i="0" u="none" strike="noStrike" baseline="0" dirty="0">
                          <a:solidFill>
                            <a:srgbClr val="FF0000"/>
                          </a:solidFill>
                          <a:effectLst/>
                          <a:latin typeface="Calibri"/>
                        </a:rPr>
                        <a:t> dk.</a:t>
                      </a:r>
                      <a:endParaRPr lang="tr-TR" sz="1800" b="1" i="0" u="none" strike="noStrike" dirty="0">
                        <a:solidFill>
                          <a:srgbClr val="FF0000"/>
                        </a:solidFill>
                        <a:effectLst/>
                        <a:latin typeface="Calibri"/>
                      </a:endParaRP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607632">
                <a:tc>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tr-TR" sz="1400" b="1" i="0" u="none" strike="noStrike" kern="1200" dirty="0">
                        <a:solidFill>
                          <a:schemeClr val="bg2">
                            <a:lumMod val="50000"/>
                          </a:schemeClr>
                        </a:solidFill>
                        <a:effectLst/>
                        <a:latin typeface="Calibri" pitchFamily="34" charset="0"/>
                        <a:ea typeface="+mn-ea"/>
                        <a:cs typeface="Calibri" pitchFamily="34" charset="0"/>
                      </a:endParaRPr>
                    </a:p>
                    <a:p>
                      <a:pPr marL="0" marR="0" indent="0" algn="r" defTabSz="914400" rtl="0" eaLnBrk="1" fontAlgn="t"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Yürüyerek dolaşmak / gezmek</a:t>
                      </a:r>
                    </a:p>
                    <a:p>
                      <a:pPr algn="r" fontAlgn="t"/>
                      <a:endParaRPr lang="tr-TR" sz="1400" b="1" i="0" u="none" strike="noStrike" noProof="0" dirty="0">
                        <a:solidFill>
                          <a:schemeClr val="bg2">
                            <a:lumMod val="50000"/>
                          </a:schemeClr>
                        </a:solidFill>
                        <a:effectLst/>
                        <a:latin typeface="Calibri" pitchFamily="34" charset="0"/>
                        <a:cs typeface="Calibri" pitchFamily="34" charset="0"/>
                      </a:endParaRP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98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134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119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118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121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127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119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123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121 dk.</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6477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Evde, arkadaşının evinde, parkta ya da internet kafede oturmak, sohbet etmek, oyun oynamak</a:t>
                      </a: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120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142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123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138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129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145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137 dk.</a:t>
                      </a:r>
                      <a:r>
                        <a:rPr lang="tr-TR" sz="1600" b="1" i="0" u="none" strike="noStrike" baseline="0" dirty="0">
                          <a:solidFill>
                            <a:schemeClr val="bg2">
                              <a:lumMod val="50000"/>
                            </a:schemeClr>
                          </a:solidFill>
                          <a:effectLst/>
                          <a:latin typeface="Calibri"/>
                        </a:rPr>
                        <a:t> </a:t>
                      </a:r>
                      <a:endParaRPr lang="tr-TR" sz="1600" b="1" i="0" u="none" strike="noStrike" dirty="0">
                        <a:solidFill>
                          <a:schemeClr val="bg2">
                            <a:lumMod val="50000"/>
                          </a:schemeClr>
                        </a:solidFill>
                        <a:effectLst/>
                        <a:latin typeface="Calibri"/>
                      </a:endParaRP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600" b="1" i="0" u="none" strike="noStrike" dirty="0">
                          <a:solidFill>
                            <a:schemeClr val="bg2">
                              <a:lumMod val="50000"/>
                            </a:schemeClr>
                          </a:solidFill>
                          <a:effectLst/>
                          <a:latin typeface="Calibri"/>
                        </a:rPr>
                        <a:t>128 dk.</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133 dk.</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5" name="Group 4"/>
          <p:cNvGrpSpPr/>
          <p:nvPr/>
        </p:nvGrpSpPr>
        <p:grpSpPr>
          <a:xfrm>
            <a:off x="2698913" y="3081260"/>
            <a:ext cx="5710902" cy="2002266"/>
            <a:chOff x="2698913" y="3081260"/>
            <a:chExt cx="5710902" cy="2002266"/>
          </a:xfrm>
        </p:grpSpPr>
        <p:sp>
          <p:nvSpPr>
            <p:cNvPr id="21" name="TextBox 20"/>
            <p:cNvSpPr txBox="1"/>
            <p:nvPr/>
          </p:nvSpPr>
          <p:spPr>
            <a:xfrm>
              <a:off x="5735624" y="3081260"/>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2" name="TextBox 21"/>
            <p:cNvSpPr txBox="1"/>
            <p:nvPr/>
          </p:nvSpPr>
          <p:spPr>
            <a:xfrm>
              <a:off x="4222913" y="30922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3" name="TextBox 22"/>
            <p:cNvSpPr txBox="1"/>
            <p:nvPr/>
          </p:nvSpPr>
          <p:spPr>
            <a:xfrm>
              <a:off x="2698913" y="39304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4" name="TextBox 23"/>
            <p:cNvSpPr txBox="1"/>
            <p:nvPr/>
          </p:nvSpPr>
          <p:spPr>
            <a:xfrm>
              <a:off x="3424224" y="3932172"/>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5" name="TextBox 24"/>
            <p:cNvSpPr txBox="1"/>
            <p:nvPr/>
          </p:nvSpPr>
          <p:spPr>
            <a:xfrm>
              <a:off x="8045613" y="30922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6" name="TextBox 25"/>
            <p:cNvSpPr txBox="1"/>
            <p:nvPr/>
          </p:nvSpPr>
          <p:spPr>
            <a:xfrm>
              <a:off x="2698913" y="47432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7" name="TextBox 26"/>
            <p:cNvSpPr txBox="1"/>
            <p:nvPr/>
          </p:nvSpPr>
          <p:spPr>
            <a:xfrm>
              <a:off x="3372949" y="4743209"/>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8" name="TextBox 27"/>
            <p:cNvSpPr txBox="1"/>
            <p:nvPr/>
          </p:nvSpPr>
          <p:spPr>
            <a:xfrm>
              <a:off x="4184813" y="4719572"/>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9" name="TextBox 28"/>
            <p:cNvSpPr txBox="1"/>
            <p:nvPr/>
          </p:nvSpPr>
          <p:spPr>
            <a:xfrm>
              <a:off x="6510324" y="4744972"/>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grpSp>
      <p:sp>
        <p:nvSpPr>
          <p:cNvPr id="30" name="TextBox 29"/>
          <p:cNvSpPr txBox="1"/>
          <p:nvPr/>
        </p:nvSpPr>
        <p:spPr>
          <a:xfrm>
            <a:off x="7654974" y="51901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6" name="Rectangle 15"/>
          <p:cNvSpPr/>
          <p:nvPr/>
        </p:nvSpPr>
        <p:spPr>
          <a:xfrm>
            <a:off x="165100" y="6216311"/>
            <a:ext cx="6788515" cy="230832"/>
          </a:xfrm>
          <a:prstGeom prst="rect">
            <a:avLst/>
          </a:prstGeom>
          <a:noFill/>
        </p:spPr>
        <p:txBody>
          <a:bodyPr wrap="square">
            <a:spAutoFit/>
          </a:bodyPr>
          <a:lstStyle/>
          <a:p>
            <a:r>
              <a:rPr lang="tr-TR" sz="900" b="1" dirty="0">
                <a:solidFill>
                  <a:schemeClr val="bg2">
                    <a:lumMod val="50000"/>
                  </a:schemeClr>
                </a:solidFill>
                <a:latin typeface="Calibri" pitchFamily="34" charset="0"/>
                <a:cs typeface="Calibri" pitchFamily="34" charset="0"/>
              </a:rPr>
              <a:t>D5c. Çocuğunuz .............. ‘yı günde kaç saat yapar? </a:t>
            </a:r>
          </a:p>
        </p:txBody>
      </p:sp>
    </p:spTree>
    <p:extLst>
      <p:ext uri="{BB962C8B-B14F-4D97-AF65-F5344CB8AC3E}">
        <p14:creationId xmlns:p14="http://schemas.microsoft.com/office/powerpoint/2010/main" val="3217221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p:cNvSpPr>
            <a:spLocks/>
          </p:cNvSpPr>
          <p:nvPr/>
        </p:nvSpPr>
        <p:spPr bwMode="auto">
          <a:xfrm>
            <a:off x="454173" y="1320977"/>
            <a:ext cx="8783313" cy="146032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Özellikle yürüyerek dolaşmaya/ gezmeye az kiloluların genel ortalamanın üzerinde bir vakit ayırdığı görülüyor. Bunun tam tersine, obez çocukların bu aktivite için ayırdıkları süre genel ortalamanın altında.</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Bulgular, fazla kilolu çocukların ev, internet kafe gibi mekanlarda daha fazla vakit geçirmeye eğilimli olduğuna da işaret etmekte. </a:t>
            </a:r>
          </a:p>
        </p:txBody>
      </p:sp>
      <p:sp>
        <p:nvSpPr>
          <p:cNvPr id="6" name="Text Box 4"/>
          <p:cNvSpPr txBox="1">
            <a:spLocks noChangeArrowheads="1"/>
          </p:cNvSpPr>
          <p:nvPr/>
        </p:nvSpPr>
        <p:spPr bwMode="auto">
          <a:xfrm>
            <a:off x="1371219" y="424711"/>
            <a:ext cx="8133830"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Çocukların Kendi Başlarına Ya da Arkadaşlarıyla Yaptıkları Aktiviteler/ Süre </a:t>
            </a:r>
          </a:p>
        </p:txBody>
      </p:sp>
      <p:graphicFrame>
        <p:nvGraphicFramePr>
          <p:cNvPr id="20" name="Table 19"/>
          <p:cNvGraphicFramePr>
            <a:graphicFrameLocks noGrp="1"/>
          </p:cNvGraphicFramePr>
          <p:nvPr>
            <p:extLst>
              <p:ext uri="{D42A27DB-BD31-4B8C-83A1-F6EECF244321}">
                <p14:modId xmlns:p14="http://schemas.microsoft.com/office/powerpoint/2010/main" val="1627265223"/>
              </p:ext>
            </p:extLst>
          </p:nvPr>
        </p:nvGraphicFramePr>
        <p:xfrm>
          <a:off x="995850" y="2900738"/>
          <a:ext cx="7843350" cy="2736855"/>
        </p:xfrm>
        <a:graphic>
          <a:graphicData uri="http://schemas.openxmlformats.org/drawingml/2006/table">
            <a:tbl>
              <a:tblPr>
                <a:tableStyleId>{5C22544A-7EE6-4342-B048-85BDC9FD1C3A}</a:tableStyleId>
              </a:tblPr>
              <a:tblGrid>
                <a:gridCol w="217915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gridCol w="11049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Az kilolu</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Normal</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Fazla</a:t>
                      </a:r>
                      <a:r>
                        <a:rPr lang="tr-TR" sz="1600" b="1" i="0" u="none" strike="noStrike" baseline="0" noProof="0" dirty="0">
                          <a:solidFill>
                            <a:schemeClr val="bg1"/>
                          </a:solidFill>
                          <a:effectLst/>
                          <a:latin typeface="Calibri" pitchFamily="34" charset="0"/>
                          <a:cs typeface="Calibri" pitchFamily="34" charset="0"/>
                        </a:rPr>
                        <a:t> Kilolu</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i="0" u="none" strike="noStrike" noProof="0" dirty="0">
                          <a:solidFill>
                            <a:schemeClr val="bg1"/>
                          </a:solidFill>
                          <a:effectLst/>
                          <a:latin typeface="Calibri" pitchFamily="34" charset="0"/>
                          <a:cs typeface="Calibri" pitchFamily="34" charset="0"/>
                        </a:rPr>
                        <a:t>Obez</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7700">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 Kafe, lokanta, çay bahçesi vb. gibi yerlerde birşeyler yiyip içmek</a:t>
                      </a:r>
                    </a:p>
                  </a:txBody>
                  <a:tcPr marL="36000" marR="72000" marT="9525"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125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131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135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132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132</a:t>
                      </a:r>
                      <a:r>
                        <a:rPr lang="tr-TR" sz="1800" b="1" i="0" u="none" strike="noStrike" baseline="0" dirty="0">
                          <a:solidFill>
                            <a:srgbClr val="FF0000"/>
                          </a:solidFill>
                          <a:effectLst/>
                          <a:latin typeface="Calibri"/>
                        </a:rPr>
                        <a:t> dk.</a:t>
                      </a:r>
                      <a:endParaRPr lang="tr-TR" sz="1800" b="1" i="0" u="none" strike="noStrike" dirty="0">
                        <a:solidFill>
                          <a:srgbClr val="FF0000"/>
                        </a:solidFill>
                        <a:effectLst/>
                        <a:latin typeface="Calibri"/>
                      </a:endParaRP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607632">
                <a:tc>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tr-TR" sz="1400" b="1" i="0" u="none" strike="noStrike" kern="1200" dirty="0">
                        <a:solidFill>
                          <a:schemeClr val="bg2">
                            <a:lumMod val="50000"/>
                          </a:schemeClr>
                        </a:solidFill>
                        <a:effectLst/>
                        <a:latin typeface="Calibri" pitchFamily="34" charset="0"/>
                        <a:ea typeface="+mn-ea"/>
                        <a:cs typeface="Calibri" pitchFamily="34" charset="0"/>
                      </a:endParaRPr>
                    </a:p>
                    <a:p>
                      <a:pPr marL="0" marR="0" indent="0" algn="r" defTabSz="914400" rtl="0" eaLnBrk="1" fontAlgn="t"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Yürüyerek dolaşmak / gezmek</a:t>
                      </a:r>
                    </a:p>
                    <a:p>
                      <a:pPr algn="r" fontAlgn="t"/>
                      <a:endParaRPr lang="tr-TR" sz="1400" b="1" i="0" u="none" strike="noStrike" noProof="0" dirty="0">
                        <a:solidFill>
                          <a:schemeClr val="bg2">
                            <a:lumMod val="50000"/>
                          </a:schemeClr>
                        </a:solidFill>
                        <a:effectLst/>
                        <a:latin typeface="Calibri" pitchFamily="34" charset="0"/>
                        <a:cs typeface="Calibri" pitchFamily="34" charset="0"/>
                      </a:endParaRP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145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120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127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109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121 dk.</a:t>
                      </a: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6477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Evde, arkadaşının evinde, parkta ya da internet kafede oturmak, sohbet etmek, oyun oynama</a:t>
                      </a:r>
                    </a:p>
                  </a:txBody>
                  <a:tcPr marL="36000" marR="72000" marT="7620" marB="0" anchor="ctr">
                    <a:lnL w="38100"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135 dk.</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132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142 dk.</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ctr"/>
                      <a:r>
                        <a:rPr lang="tr-TR" sz="1600" b="1" i="0" u="none" strike="noStrike" kern="1200" dirty="0">
                          <a:solidFill>
                            <a:schemeClr val="bg2">
                              <a:lumMod val="50000"/>
                            </a:schemeClr>
                          </a:solidFill>
                          <a:effectLst/>
                          <a:latin typeface="Calibri"/>
                          <a:ea typeface="+mn-ea"/>
                          <a:cs typeface="+mn-cs"/>
                        </a:rPr>
                        <a:t>128 dk.</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800" b="1" i="0" u="none" strike="noStrike" dirty="0">
                          <a:solidFill>
                            <a:srgbClr val="FF0000"/>
                          </a:solidFill>
                          <a:effectLst/>
                          <a:latin typeface="Calibri"/>
                        </a:rPr>
                        <a:t>133 dk.</a:t>
                      </a:r>
                    </a:p>
                  </a:txBody>
                  <a:tcPr marL="9525" marR="9525" marT="9525" marB="0" anchor="ctr">
                    <a:lnL w="28575"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1" name="TextBox 20"/>
          <p:cNvSpPr txBox="1"/>
          <p:nvPr/>
        </p:nvSpPr>
        <p:spPr>
          <a:xfrm>
            <a:off x="5777317" y="5261483"/>
            <a:ext cx="321217"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4" name="TextBox 23"/>
          <p:cNvSpPr txBox="1"/>
          <p:nvPr/>
        </p:nvSpPr>
        <p:spPr>
          <a:xfrm>
            <a:off x="3568154" y="4440172"/>
            <a:ext cx="321217"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25" name="TextBox 24"/>
          <p:cNvSpPr txBox="1"/>
          <p:nvPr/>
        </p:nvSpPr>
        <p:spPr>
          <a:xfrm>
            <a:off x="13206698" y="2110132"/>
            <a:ext cx="321217"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26" name="TextBox 25"/>
          <p:cNvSpPr txBox="1"/>
          <p:nvPr/>
        </p:nvSpPr>
        <p:spPr>
          <a:xfrm>
            <a:off x="6857341" y="4463809"/>
            <a:ext cx="321217"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30" name="TextBox 29"/>
          <p:cNvSpPr txBox="1"/>
          <p:nvPr/>
        </p:nvSpPr>
        <p:spPr>
          <a:xfrm>
            <a:off x="6857341" y="57235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16" name="Rectangle 15"/>
          <p:cNvSpPr/>
          <p:nvPr/>
        </p:nvSpPr>
        <p:spPr>
          <a:xfrm>
            <a:off x="165100" y="6178211"/>
            <a:ext cx="6788515" cy="230832"/>
          </a:xfrm>
          <a:prstGeom prst="rect">
            <a:avLst/>
          </a:prstGeom>
          <a:noFill/>
        </p:spPr>
        <p:txBody>
          <a:bodyPr wrap="square">
            <a:spAutoFit/>
          </a:bodyPr>
          <a:lstStyle/>
          <a:p>
            <a:r>
              <a:rPr lang="tr-TR" sz="900" b="1" dirty="0">
                <a:solidFill>
                  <a:schemeClr val="bg2">
                    <a:lumMod val="50000"/>
                  </a:schemeClr>
                </a:solidFill>
                <a:latin typeface="Calibri" pitchFamily="34" charset="0"/>
                <a:cs typeface="Calibri" pitchFamily="34" charset="0"/>
              </a:rPr>
              <a:t>D5c. Çocuğunuz .............. ‘yı günde kaç saat yapar? </a:t>
            </a:r>
          </a:p>
        </p:txBody>
      </p:sp>
    </p:spTree>
    <p:extLst>
      <p:ext uri="{BB962C8B-B14F-4D97-AF65-F5344CB8AC3E}">
        <p14:creationId xmlns:p14="http://schemas.microsoft.com/office/powerpoint/2010/main" val="27337914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85</a:t>
            </a:fld>
            <a:endParaRPr lang="en-US">
              <a:solidFill>
                <a:srgbClr val="FFFFFF"/>
              </a:solidFill>
            </a:endParaRPr>
          </a:p>
        </p:txBody>
      </p:sp>
      <p:sp>
        <p:nvSpPr>
          <p:cNvPr id="7" name="Subtitle 4"/>
          <p:cNvSpPr>
            <a:spLocks/>
          </p:cNvSpPr>
          <p:nvPr/>
        </p:nvSpPr>
        <p:spPr bwMode="auto">
          <a:xfrm>
            <a:off x="5982789" y="1637282"/>
            <a:ext cx="3644537" cy="4423884"/>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ifadelerine göre, çocukların en sevdikleri aktivitelerin başında </a:t>
            </a:r>
            <a:r>
              <a:rPr lang="tr-TR" sz="1700" b="1" noProof="1">
                <a:solidFill>
                  <a:srgbClr val="808080"/>
                </a:solidFill>
                <a:latin typeface="Calibri" panose="020F0502020204030204" pitchFamily="34" charset="0"/>
                <a:cs typeface="Arial" charset="0"/>
              </a:rPr>
              <a:t>sevdikleri sporu yapmak </a:t>
            </a:r>
            <a:r>
              <a:rPr lang="tr-TR" sz="1700" noProof="1">
                <a:solidFill>
                  <a:srgbClr val="808080"/>
                </a:solidFill>
                <a:latin typeface="Calibri" panose="020F0502020204030204" pitchFamily="34" charset="0"/>
                <a:cs typeface="Arial" charset="0"/>
              </a:rPr>
              <a:t>ve </a:t>
            </a:r>
            <a:r>
              <a:rPr lang="tr-TR" sz="1700" b="1" noProof="1">
                <a:solidFill>
                  <a:srgbClr val="808080"/>
                </a:solidFill>
                <a:latin typeface="Calibri" panose="020F0502020204030204" pitchFamily="34" charset="0"/>
                <a:cs typeface="Arial" charset="0"/>
              </a:rPr>
              <a:t>arkadaşlarıyla dışarıda oynamak/vakit geçirmek</a:t>
            </a:r>
            <a:r>
              <a:rPr lang="tr-TR" sz="1700" noProof="1">
                <a:solidFill>
                  <a:srgbClr val="808080"/>
                </a:solidFill>
                <a:latin typeface="Calibri" panose="020F0502020204030204" pitchFamily="34" charset="0"/>
                <a:cs typeface="Arial" charset="0"/>
              </a:rPr>
              <a:t> gelmekte.</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Erkek çocuklar arasında en çok sevdiği aktivite olarak </a:t>
            </a:r>
            <a:r>
              <a:rPr lang="tr-TR" sz="1700" b="1" noProof="1">
                <a:solidFill>
                  <a:srgbClr val="808080"/>
                </a:solidFill>
                <a:latin typeface="Calibri" panose="020F0502020204030204" pitchFamily="34" charset="0"/>
                <a:cs typeface="Arial" charset="0"/>
              </a:rPr>
              <a:t>sevdiği sporu yapmaktan </a:t>
            </a:r>
            <a:r>
              <a:rPr lang="tr-TR" sz="1700" noProof="1">
                <a:solidFill>
                  <a:srgbClr val="808080"/>
                </a:solidFill>
                <a:latin typeface="Calibri" panose="020F0502020204030204" pitchFamily="34" charset="0"/>
                <a:cs typeface="Arial" charset="0"/>
              </a:rPr>
              <a:t>hoşlananların oranı %35’e yükselmekte. </a:t>
            </a:r>
          </a:p>
          <a:p>
            <a:pPr>
              <a:spcBef>
                <a:spcPts val="600"/>
              </a:spcBef>
              <a:buClr>
                <a:srgbClr val="FF6600"/>
              </a:buClr>
              <a:buSzPct val="120000"/>
              <a:buFont typeface="Wingdings" pitchFamily="2" charset="2"/>
              <a:buChar char="§"/>
            </a:pPr>
            <a:r>
              <a:rPr lang="tr-TR" sz="1700" b="1" noProof="1">
                <a:solidFill>
                  <a:srgbClr val="808080"/>
                </a:solidFill>
                <a:latin typeface="Calibri" panose="020F0502020204030204" pitchFamily="34" charset="0"/>
                <a:cs typeface="Arial" charset="0"/>
              </a:rPr>
              <a:t> Bilgisayar oyunu oynamak </a:t>
            </a:r>
            <a:r>
              <a:rPr lang="tr-TR" sz="1700" noProof="1">
                <a:solidFill>
                  <a:srgbClr val="808080"/>
                </a:solidFill>
                <a:latin typeface="Calibri" panose="020F0502020204030204" pitchFamily="34" charset="0"/>
                <a:cs typeface="Arial" charset="0"/>
              </a:rPr>
              <a:t>kızlar için %3 olarak tespit edilmişken, erkeklerde bu oran %16’ya yükselmekte.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Bilgisayar oyununun tersine, en sevilen aktivite olarak </a:t>
            </a:r>
            <a:r>
              <a:rPr lang="tr-TR" sz="1700" b="1" noProof="1">
                <a:solidFill>
                  <a:srgbClr val="808080"/>
                </a:solidFill>
                <a:latin typeface="Calibri" panose="020F0502020204030204" pitchFamily="34" charset="0"/>
                <a:cs typeface="Arial" charset="0"/>
              </a:rPr>
              <a:t>kitap okumak </a:t>
            </a:r>
            <a:r>
              <a:rPr lang="tr-TR" sz="1700" noProof="1">
                <a:solidFill>
                  <a:srgbClr val="808080"/>
                </a:solidFill>
                <a:latin typeface="Calibri" panose="020F0502020204030204" pitchFamily="34" charset="0"/>
                <a:cs typeface="Arial" charset="0"/>
              </a:rPr>
              <a:t>kızlar arasında %19 paya sahipken erkekler arasında %4’e gerilemekte. </a:t>
            </a:r>
          </a:p>
        </p:txBody>
      </p:sp>
      <p:sp>
        <p:nvSpPr>
          <p:cNvPr id="6" name="Text Box 4"/>
          <p:cNvSpPr txBox="1">
            <a:spLocks noChangeArrowheads="1"/>
          </p:cNvSpPr>
          <p:nvPr/>
        </p:nvSpPr>
        <p:spPr bwMode="auto">
          <a:xfrm>
            <a:off x="1371219" y="424711"/>
            <a:ext cx="619188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Çocuğun/Çocukların En Sevdiği Aktivite Hangisi?</a:t>
            </a:r>
          </a:p>
        </p:txBody>
      </p:sp>
      <p:graphicFrame>
        <p:nvGraphicFramePr>
          <p:cNvPr id="5" name="Chart 4"/>
          <p:cNvGraphicFramePr/>
          <p:nvPr>
            <p:extLst>
              <p:ext uri="{D42A27DB-BD31-4B8C-83A1-F6EECF244321}">
                <p14:modId xmlns:p14="http://schemas.microsoft.com/office/powerpoint/2010/main" val="341947241"/>
              </p:ext>
            </p:extLst>
          </p:nvPr>
        </p:nvGraphicFramePr>
        <p:xfrm>
          <a:off x="361773" y="1664054"/>
          <a:ext cx="5048427" cy="426684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72770" y="6160832"/>
            <a:ext cx="4251263" cy="338554"/>
          </a:xfrm>
          <a:prstGeom prst="rect">
            <a:avLst/>
          </a:prstGeom>
        </p:spPr>
        <p:txBody>
          <a:bodyPr wrap="square">
            <a:spAutoFit/>
          </a:bodyPr>
          <a:lstStyle/>
          <a:p>
            <a:r>
              <a:rPr lang="tr-TR" sz="800" b="1" dirty="0">
                <a:solidFill>
                  <a:schemeClr val="bg2">
                    <a:lumMod val="50000"/>
                  </a:schemeClr>
                </a:solidFill>
                <a:latin typeface="Calibri" pitchFamily="34" charset="0"/>
                <a:cs typeface="Calibri" pitchFamily="34" charset="0"/>
              </a:rPr>
              <a:t>D6. </a:t>
            </a:r>
            <a:r>
              <a:rPr lang="tr-TR" sz="800" dirty="0">
                <a:solidFill>
                  <a:schemeClr val="bg2">
                    <a:lumMod val="50000"/>
                  </a:schemeClr>
                </a:solidFill>
                <a:latin typeface="Calibri" pitchFamily="34" charset="0"/>
                <a:cs typeface="Calibri" pitchFamily="34" charset="0"/>
              </a:rPr>
              <a:t>Çocuğunuzun/ çocuklarınızın kartta gördüğünüz aktivitelerden/ etkinliklerden </a:t>
            </a:r>
            <a:r>
              <a:rPr lang="tr-TR" sz="800" b="1" u="sng" dirty="0">
                <a:solidFill>
                  <a:schemeClr val="bg2">
                    <a:lumMod val="50000"/>
                  </a:schemeClr>
                </a:solidFill>
                <a:latin typeface="Calibri" pitchFamily="34" charset="0"/>
                <a:cs typeface="Calibri" pitchFamily="34" charset="0"/>
              </a:rPr>
              <a:t>en çok hangisinden hoşlandığını </a:t>
            </a:r>
            <a:r>
              <a:rPr lang="tr-TR" sz="800" dirty="0">
                <a:solidFill>
                  <a:schemeClr val="bg2">
                    <a:lumMod val="50000"/>
                  </a:schemeClr>
                </a:solidFill>
                <a:latin typeface="Calibri" pitchFamily="34" charset="0"/>
                <a:cs typeface="Calibri" pitchFamily="34" charset="0"/>
              </a:rPr>
              <a:t>belirtir misiniz? </a:t>
            </a:r>
          </a:p>
        </p:txBody>
      </p:sp>
    </p:spTree>
    <p:extLst>
      <p:ext uri="{BB962C8B-B14F-4D97-AF65-F5344CB8AC3E}">
        <p14:creationId xmlns:p14="http://schemas.microsoft.com/office/powerpoint/2010/main" val="1394072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86</a:t>
            </a:fld>
            <a:endParaRPr lang="en-US">
              <a:solidFill>
                <a:srgbClr val="FFFFFF"/>
              </a:solidFill>
            </a:endParaRPr>
          </a:p>
        </p:txBody>
      </p:sp>
      <p:sp>
        <p:nvSpPr>
          <p:cNvPr id="6" name="Text Box 4"/>
          <p:cNvSpPr txBox="1">
            <a:spLocks noChangeArrowheads="1"/>
          </p:cNvSpPr>
          <p:nvPr/>
        </p:nvSpPr>
        <p:spPr bwMode="auto">
          <a:xfrm>
            <a:off x="1371219" y="424711"/>
            <a:ext cx="800905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Çocuğun/Çocukların En Sevdiği Aktivite Hangisi?/ BKI Persentillerine Göre</a:t>
            </a:r>
          </a:p>
        </p:txBody>
      </p:sp>
      <p:graphicFrame>
        <p:nvGraphicFramePr>
          <p:cNvPr id="11" name="Table 10"/>
          <p:cNvGraphicFramePr>
            <a:graphicFrameLocks noGrp="1"/>
          </p:cNvGraphicFramePr>
          <p:nvPr>
            <p:extLst>
              <p:ext uri="{D42A27DB-BD31-4B8C-83A1-F6EECF244321}">
                <p14:modId xmlns:p14="http://schemas.microsoft.com/office/powerpoint/2010/main" val="865460229"/>
              </p:ext>
            </p:extLst>
          </p:nvPr>
        </p:nvGraphicFramePr>
        <p:xfrm>
          <a:off x="383814" y="1681538"/>
          <a:ext cx="9096957" cy="4081368"/>
        </p:xfrm>
        <a:graphic>
          <a:graphicData uri="http://schemas.openxmlformats.org/drawingml/2006/table">
            <a:tbl>
              <a:tblPr>
                <a:tableStyleId>{5C22544A-7EE6-4342-B048-85BDC9FD1C3A}</a:tableStyleId>
              </a:tblPr>
              <a:tblGrid>
                <a:gridCol w="2562579">
                  <a:extLst>
                    <a:ext uri="{9D8B030D-6E8A-4147-A177-3AD203B41FA5}">
                      <a16:colId xmlns:a16="http://schemas.microsoft.com/office/drawing/2014/main" val="20000"/>
                    </a:ext>
                  </a:extLst>
                </a:gridCol>
                <a:gridCol w="1753546">
                  <a:extLst>
                    <a:ext uri="{9D8B030D-6E8A-4147-A177-3AD203B41FA5}">
                      <a16:colId xmlns:a16="http://schemas.microsoft.com/office/drawing/2014/main" val="20001"/>
                    </a:ext>
                  </a:extLst>
                </a:gridCol>
                <a:gridCol w="1195208">
                  <a:extLst>
                    <a:ext uri="{9D8B030D-6E8A-4147-A177-3AD203B41FA5}">
                      <a16:colId xmlns:a16="http://schemas.microsoft.com/office/drawing/2014/main" val="20002"/>
                    </a:ext>
                  </a:extLst>
                </a:gridCol>
                <a:gridCol w="1195208">
                  <a:extLst>
                    <a:ext uri="{9D8B030D-6E8A-4147-A177-3AD203B41FA5}">
                      <a16:colId xmlns:a16="http://schemas.microsoft.com/office/drawing/2014/main" val="20003"/>
                    </a:ext>
                  </a:extLst>
                </a:gridCol>
                <a:gridCol w="1195208">
                  <a:extLst>
                    <a:ext uri="{9D8B030D-6E8A-4147-A177-3AD203B41FA5}">
                      <a16:colId xmlns:a16="http://schemas.microsoft.com/office/drawing/2014/main" val="20004"/>
                    </a:ext>
                  </a:extLst>
                </a:gridCol>
                <a:gridCol w="1195208">
                  <a:extLst>
                    <a:ext uri="{9D8B030D-6E8A-4147-A177-3AD203B41FA5}">
                      <a16:colId xmlns:a16="http://schemas.microsoft.com/office/drawing/2014/main" val="20005"/>
                    </a:ext>
                  </a:extLst>
                </a:gridCol>
              </a:tblGrid>
              <a:tr h="365130">
                <a:tc>
                  <a:txBody>
                    <a:bodyPr/>
                    <a:lstStyle/>
                    <a:p>
                      <a:pPr algn="l" fontAlgn="b"/>
                      <a:r>
                        <a:rPr lang="tr-TR" sz="1100" u="none" strike="noStrike" noProof="0" dirty="0">
                          <a:effectLst/>
                          <a:latin typeface="Calibri" pitchFamily="34" charset="0"/>
                          <a:cs typeface="Calibri" pitchFamily="34" charset="0"/>
                        </a:rPr>
                        <a:t> </a:t>
                      </a:r>
                      <a:endParaRPr lang="tr-TR" sz="1100" b="0" i="0"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Az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Normal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Fazla kilolu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9933"/>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Obez </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r" fontAlgn="t"/>
                      <a:r>
                        <a:rPr lang="tr-TR" sz="1050" b="1" i="1" u="none" strike="noStrike" noProof="0" dirty="0">
                          <a:effectLst/>
                          <a:latin typeface="Calibri" pitchFamily="34" charset="0"/>
                          <a:cs typeface="Calibri" pitchFamily="34" charset="0"/>
                        </a:rPr>
                        <a:t>n</a:t>
                      </a:r>
                      <a:endParaRPr lang="tr-TR" sz="1050" b="1" i="1" u="none" strike="noStrike" noProof="0" dirty="0">
                        <a:solidFill>
                          <a:srgbClr val="000000"/>
                        </a:solidFill>
                        <a:effectLst/>
                        <a:latin typeface="Calibri" pitchFamily="34" charset="0"/>
                        <a:cs typeface="Calibri" pitchFamily="34" charset="0"/>
                      </a:endParaRPr>
                    </a:p>
                  </a:txBody>
                  <a:tcPr marL="36000" marR="36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41</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436</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118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103</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tr-TR" sz="1050" b="1" i="1" u="none" strike="noStrike" noProof="0" dirty="0">
                          <a:effectLst/>
                          <a:latin typeface="Calibri" pitchFamily="34" charset="0"/>
                          <a:cs typeface="Calibri" pitchFamily="34" charset="0"/>
                        </a:rPr>
                        <a:t>698</a:t>
                      </a:r>
                      <a:endParaRPr lang="tr-TR" sz="1050" b="1" i="1" u="none" strike="noStrike" noProof="0" dirty="0">
                        <a:solidFill>
                          <a:srgbClr val="000000"/>
                        </a:solidFill>
                        <a:effectLst/>
                        <a:latin typeface="Calibri" pitchFamily="34" charset="0"/>
                        <a:cs typeface="Calibri" pitchFamily="34" charset="0"/>
                      </a:endParaRPr>
                    </a:p>
                  </a:txBody>
                  <a:tcPr marL="7620" marR="7620" marT="7620"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Sevdiği sporu yapmak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1" i="0" u="none" strike="noStrike" dirty="0">
                          <a:solidFill>
                            <a:schemeClr val="bg2">
                              <a:lumMod val="50000"/>
                            </a:schemeClr>
                          </a:solidFill>
                          <a:effectLst/>
                          <a:latin typeface="Calibri"/>
                        </a:rPr>
                        <a:t>34%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1" i="0" u="none" strike="noStrike" dirty="0">
                          <a:solidFill>
                            <a:schemeClr val="bg2">
                              <a:lumMod val="50000"/>
                            </a:schemeClr>
                          </a:solidFill>
                          <a:effectLst/>
                          <a:latin typeface="Calibri"/>
                        </a:rPr>
                        <a:t>19%</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26%</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17783">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bg2">
                              <a:lumMod val="50000"/>
                            </a:schemeClr>
                          </a:solidFill>
                          <a:effectLst/>
                          <a:latin typeface="Calibri" pitchFamily="34" charset="0"/>
                          <a:ea typeface="+mn-ea"/>
                          <a:cs typeface="Calibri" pitchFamily="34" charset="0"/>
                        </a:rPr>
                        <a:t>Arkadaşlarıyla dışarıda oynamak/dolaşmak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27%</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25%</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Kitap okumak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1"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11%</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Bilgisayar oyunu oynamak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14%</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10%</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Bisiklete binmek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4%</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8%</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Telefonda oynamak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6%</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Televizyon seyretmek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5%</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5%</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Sinemaya/ tiyatroya gitmek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317783">
                <a:tc>
                  <a:txBody>
                    <a:bodyPr/>
                    <a:lstStyle/>
                    <a:p>
                      <a:pPr algn="r" fontAlgn="b"/>
                      <a:r>
                        <a:rPr lang="tr-TR" sz="1400" b="1" i="0" u="none" strike="noStrike" kern="1200" dirty="0">
                          <a:solidFill>
                            <a:schemeClr val="bg2">
                              <a:lumMod val="50000"/>
                            </a:schemeClr>
                          </a:solidFill>
                          <a:effectLst/>
                          <a:latin typeface="Calibri" pitchFamily="34" charset="0"/>
                          <a:ea typeface="+mn-ea"/>
                          <a:cs typeface="Calibri" pitchFamily="34" charset="0"/>
                        </a:rPr>
                        <a:t>Ev işlerine yardım etmek</a:t>
                      </a:r>
                    </a:p>
                  </a:txBody>
                  <a:tcPr marL="36000" marR="72000"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7%</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317783">
                <a:tc>
                  <a:txBody>
                    <a:bodyPr/>
                    <a:lstStyle/>
                    <a:p>
                      <a:pPr algn="r" fontAlgn="t"/>
                      <a:r>
                        <a:rPr lang="tr-TR" sz="1400" b="1" i="0" u="none" strike="noStrike" noProof="0" dirty="0">
                          <a:solidFill>
                            <a:schemeClr val="bg2">
                              <a:lumMod val="50000"/>
                            </a:schemeClr>
                          </a:solidFill>
                          <a:effectLst/>
                          <a:latin typeface="Calibri" pitchFamily="34" charset="0"/>
                          <a:cs typeface="Calibri" pitchFamily="34" charset="0"/>
                        </a:rPr>
                        <a:t>Müzik</a:t>
                      </a:r>
                    </a:p>
                  </a:txBody>
                  <a:tcPr marL="36000" marR="72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237066">
                <a:tc>
                  <a:txBody>
                    <a:bodyPr/>
                    <a:lstStyle/>
                    <a:p>
                      <a:pPr algn="r"/>
                      <a:r>
                        <a:rPr lang="tr-TR" sz="1400" b="1" i="0" u="none" strike="noStrike" kern="1200" dirty="0">
                          <a:solidFill>
                            <a:schemeClr val="bg2">
                              <a:lumMod val="50000"/>
                            </a:schemeClr>
                          </a:solidFill>
                          <a:effectLst/>
                          <a:latin typeface="Calibri" pitchFamily="34" charset="0"/>
                          <a:ea typeface="+mn-ea"/>
                          <a:cs typeface="Calibri" pitchFamily="34" charset="0"/>
                        </a:rPr>
                        <a:t>Diğer</a:t>
                      </a:r>
                    </a:p>
                  </a:txBody>
                  <a:tcPr marL="36000" marR="72000" marT="7620"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tc>
                  <a:txBody>
                    <a:bodyPr/>
                    <a:lstStyle/>
                    <a:p>
                      <a:pPr algn="ctr" fontAlgn="b"/>
                      <a:r>
                        <a:rPr lang="tr-TR" sz="1400" b="0" i="0" u="none" strike="noStrike" dirty="0">
                          <a:solidFill>
                            <a:schemeClr val="bg2">
                              <a:lumMod val="50000"/>
                            </a:schemeClr>
                          </a:solidFill>
                          <a:effectLst/>
                          <a:latin typeface="Calibri"/>
                        </a:rPr>
                        <a:t>2%</a:t>
                      </a:r>
                    </a:p>
                  </a:txBody>
                  <a:tcPr marL="9525"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2" name="TextBox 11"/>
          <p:cNvSpPr txBox="1"/>
          <p:nvPr/>
        </p:nvSpPr>
        <p:spPr>
          <a:xfrm>
            <a:off x="3944924" y="2228597"/>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3" name="TextBox 12"/>
          <p:cNvSpPr txBox="1"/>
          <p:nvPr/>
        </p:nvSpPr>
        <p:spPr>
          <a:xfrm>
            <a:off x="7865371" y="2237528"/>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4" name="TextBox 13"/>
          <p:cNvSpPr txBox="1"/>
          <p:nvPr/>
        </p:nvSpPr>
        <p:spPr>
          <a:xfrm>
            <a:off x="3956213" y="2977909"/>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5" name="TextBox 14"/>
          <p:cNvSpPr txBox="1"/>
          <p:nvPr/>
        </p:nvSpPr>
        <p:spPr>
          <a:xfrm>
            <a:off x="7515274" y="58124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9" name="Rectangle 8"/>
          <p:cNvSpPr/>
          <p:nvPr/>
        </p:nvSpPr>
        <p:spPr>
          <a:xfrm>
            <a:off x="84120" y="6186916"/>
            <a:ext cx="4341243" cy="338554"/>
          </a:xfrm>
          <a:prstGeom prst="rect">
            <a:avLst/>
          </a:prstGeom>
        </p:spPr>
        <p:txBody>
          <a:bodyPr wrap="square">
            <a:spAutoFit/>
          </a:bodyPr>
          <a:lstStyle/>
          <a:p>
            <a:r>
              <a:rPr lang="tr-TR" sz="800" b="1" dirty="0">
                <a:solidFill>
                  <a:schemeClr val="bg2">
                    <a:lumMod val="50000"/>
                  </a:schemeClr>
                </a:solidFill>
                <a:latin typeface="Calibri" pitchFamily="34" charset="0"/>
                <a:cs typeface="Calibri" pitchFamily="34" charset="0"/>
              </a:rPr>
              <a:t>D6. </a:t>
            </a:r>
            <a:r>
              <a:rPr lang="tr-TR" sz="800" dirty="0">
                <a:solidFill>
                  <a:schemeClr val="bg2">
                    <a:lumMod val="50000"/>
                  </a:schemeClr>
                </a:solidFill>
                <a:latin typeface="Calibri" pitchFamily="34" charset="0"/>
                <a:cs typeface="Calibri" pitchFamily="34" charset="0"/>
              </a:rPr>
              <a:t>Çocuğunuzun/ çocuklarınızın kartta gördüğünüz aktivitelerden/ etkinliklerden </a:t>
            </a:r>
            <a:r>
              <a:rPr lang="tr-TR" sz="800" b="1" u="sng" dirty="0">
                <a:solidFill>
                  <a:schemeClr val="bg2">
                    <a:lumMod val="50000"/>
                  </a:schemeClr>
                </a:solidFill>
                <a:latin typeface="Calibri" pitchFamily="34" charset="0"/>
                <a:cs typeface="Calibri" pitchFamily="34" charset="0"/>
              </a:rPr>
              <a:t>en çok hangisinden hoşlandığını </a:t>
            </a:r>
            <a:r>
              <a:rPr lang="tr-TR" sz="800" dirty="0">
                <a:solidFill>
                  <a:schemeClr val="bg2">
                    <a:lumMod val="50000"/>
                  </a:schemeClr>
                </a:solidFill>
                <a:latin typeface="Calibri" pitchFamily="34" charset="0"/>
                <a:cs typeface="Calibri" pitchFamily="34" charset="0"/>
              </a:rPr>
              <a:t>belirtir misiniz? </a:t>
            </a:r>
          </a:p>
        </p:txBody>
      </p:sp>
    </p:spTree>
    <p:extLst>
      <p:ext uri="{BB962C8B-B14F-4D97-AF65-F5344CB8AC3E}">
        <p14:creationId xmlns:p14="http://schemas.microsoft.com/office/powerpoint/2010/main" val="20278074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427913" y="6246813"/>
            <a:ext cx="2311400" cy="476250"/>
          </a:xfrm>
        </p:spPr>
        <p:txBody>
          <a:bodyPr/>
          <a:lstStyle/>
          <a:p>
            <a:fld id="{81BBA22F-C0FE-4350-902D-D7BD77ED9A18}" type="slidenum">
              <a:rPr lang="en-US" smtClean="0">
                <a:solidFill>
                  <a:srgbClr val="FFFFFF"/>
                </a:solidFill>
                <a:latin typeface="Calibri" pitchFamily="34" charset="0"/>
                <a:cs typeface="Calibri" pitchFamily="34" charset="0"/>
              </a:rPr>
              <a:pPr/>
              <a:t>87</a:t>
            </a:fld>
            <a:endParaRPr lang="en-US">
              <a:solidFill>
                <a:srgbClr val="FFFFFF"/>
              </a:solidFill>
              <a:latin typeface="Calibri" pitchFamily="34" charset="0"/>
              <a:cs typeface="Calibri" pitchFamily="34" charset="0"/>
            </a:endParaRPr>
          </a:p>
        </p:txBody>
      </p:sp>
      <p:sp>
        <p:nvSpPr>
          <p:cNvPr id="7" name="Subtitle 4"/>
          <p:cNvSpPr>
            <a:spLocks/>
          </p:cNvSpPr>
          <p:nvPr/>
        </p:nvSpPr>
        <p:spPr bwMode="auto">
          <a:xfrm>
            <a:off x="454173" y="1424489"/>
            <a:ext cx="8783313" cy="926923"/>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itchFamily="34" charset="0"/>
                <a:cs typeface="Calibri" pitchFamily="34" charset="0"/>
              </a:rPr>
              <a:t> Okula giden 691 çocuğun (7 çocuk okula gitmiyor) %57’si okullarına servisle gitmekte. Çocukların %24’ünü okula anne ya da baba otomobille götürür ya da getirirken, %23’lük kesim ise okula yürüyerek gitmektedir. </a:t>
            </a:r>
          </a:p>
        </p:txBody>
      </p:sp>
      <p:sp>
        <p:nvSpPr>
          <p:cNvPr id="6" name="Text Box 4"/>
          <p:cNvSpPr txBox="1">
            <a:spLocks noChangeArrowheads="1"/>
          </p:cNvSpPr>
          <p:nvPr/>
        </p:nvSpPr>
        <p:spPr bwMode="auto">
          <a:xfrm>
            <a:off x="1371219" y="424711"/>
            <a:ext cx="619188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cs typeface="Calibri" pitchFamily="34" charset="0"/>
              </a:rPr>
              <a:t>12-15 Yaş Grubu Çocuklara İlişkin Bulgular</a:t>
            </a:r>
          </a:p>
          <a:p>
            <a:pPr>
              <a:lnSpc>
                <a:spcPts val="2000"/>
              </a:lnSpc>
            </a:pPr>
            <a:r>
              <a:rPr lang="tr-TR" sz="2000" b="1" noProof="1">
                <a:solidFill>
                  <a:srgbClr val="FFFFFF"/>
                </a:solidFill>
                <a:latin typeface="Calibri" pitchFamily="34" charset="0"/>
                <a:cs typeface="Calibri" pitchFamily="34" charset="0"/>
              </a:rPr>
              <a:t>Çocukların Okula Gitme Biçimi</a:t>
            </a:r>
          </a:p>
        </p:txBody>
      </p:sp>
      <p:graphicFrame>
        <p:nvGraphicFramePr>
          <p:cNvPr id="3" name="Table 2"/>
          <p:cNvGraphicFramePr>
            <a:graphicFrameLocks noGrp="1"/>
          </p:cNvGraphicFramePr>
          <p:nvPr>
            <p:extLst>
              <p:ext uri="{D42A27DB-BD31-4B8C-83A1-F6EECF244321}">
                <p14:modId xmlns:p14="http://schemas.microsoft.com/office/powerpoint/2010/main" val="4251701418"/>
              </p:ext>
            </p:extLst>
          </p:nvPr>
        </p:nvGraphicFramePr>
        <p:xfrm>
          <a:off x="4323804" y="2405292"/>
          <a:ext cx="5484233" cy="1688097"/>
        </p:xfrm>
        <a:graphic>
          <a:graphicData uri="http://schemas.openxmlformats.org/drawingml/2006/table">
            <a:tbl>
              <a:tblPr/>
              <a:tblGrid>
                <a:gridCol w="1079037">
                  <a:extLst>
                    <a:ext uri="{9D8B030D-6E8A-4147-A177-3AD203B41FA5}">
                      <a16:colId xmlns:a16="http://schemas.microsoft.com/office/drawing/2014/main" val="20000"/>
                    </a:ext>
                  </a:extLst>
                </a:gridCol>
                <a:gridCol w="524233">
                  <a:extLst>
                    <a:ext uri="{9D8B030D-6E8A-4147-A177-3AD203B41FA5}">
                      <a16:colId xmlns:a16="http://schemas.microsoft.com/office/drawing/2014/main" val="20001"/>
                    </a:ext>
                  </a:extLst>
                </a:gridCol>
                <a:gridCol w="524233">
                  <a:extLst>
                    <a:ext uri="{9D8B030D-6E8A-4147-A177-3AD203B41FA5}">
                      <a16:colId xmlns:a16="http://schemas.microsoft.com/office/drawing/2014/main" val="20002"/>
                    </a:ext>
                  </a:extLst>
                </a:gridCol>
                <a:gridCol w="638909">
                  <a:extLst>
                    <a:ext uri="{9D8B030D-6E8A-4147-A177-3AD203B41FA5}">
                      <a16:colId xmlns:a16="http://schemas.microsoft.com/office/drawing/2014/main" val="20003"/>
                    </a:ext>
                  </a:extLst>
                </a:gridCol>
                <a:gridCol w="620889">
                  <a:extLst>
                    <a:ext uri="{9D8B030D-6E8A-4147-A177-3AD203B41FA5}">
                      <a16:colId xmlns:a16="http://schemas.microsoft.com/office/drawing/2014/main" val="20004"/>
                    </a:ext>
                  </a:extLst>
                </a:gridCol>
                <a:gridCol w="524233">
                  <a:extLst>
                    <a:ext uri="{9D8B030D-6E8A-4147-A177-3AD203B41FA5}">
                      <a16:colId xmlns:a16="http://schemas.microsoft.com/office/drawing/2014/main" val="20005"/>
                    </a:ext>
                  </a:extLst>
                </a:gridCol>
                <a:gridCol w="524233">
                  <a:extLst>
                    <a:ext uri="{9D8B030D-6E8A-4147-A177-3AD203B41FA5}">
                      <a16:colId xmlns:a16="http://schemas.microsoft.com/office/drawing/2014/main" val="20006"/>
                    </a:ext>
                  </a:extLst>
                </a:gridCol>
                <a:gridCol w="524233">
                  <a:extLst>
                    <a:ext uri="{9D8B030D-6E8A-4147-A177-3AD203B41FA5}">
                      <a16:colId xmlns:a16="http://schemas.microsoft.com/office/drawing/2014/main" val="20007"/>
                    </a:ext>
                  </a:extLst>
                </a:gridCol>
                <a:gridCol w="524233">
                  <a:extLst>
                    <a:ext uri="{9D8B030D-6E8A-4147-A177-3AD203B41FA5}">
                      <a16:colId xmlns:a16="http://schemas.microsoft.com/office/drawing/2014/main" val="20008"/>
                    </a:ext>
                  </a:extLst>
                </a:gridCol>
              </a:tblGrid>
              <a:tr h="204378">
                <a:tc rowSpan="2">
                  <a:txBody>
                    <a:bodyPr/>
                    <a:lstStyle/>
                    <a:p>
                      <a:pPr algn="l" fontAlgn="b"/>
                      <a:r>
                        <a:rPr lang="tr-TR" sz="1200" b="0" i="0" u="none" strike="noStrike" dirty="0">
                          <a:solidFill>
                            <a:schemeClr val="bg1"/>
                          </a:solidFill>
                          <a:effectLst/>
                          <a:latin typeface="Calibri" panose="020F0502020204030204" pitchFamily="34" charset="0"/>
                          <a:cs typeface="Calibri" panose="020F0502020204030204" pitchFamily="34" charset="0"/>
                        </a:rPr>
                        <a:t> </a:t>
                      </a:r>
                      <a:endParaRPr lang="tr-TR" sz="1200" b="1" i="0" u="none" strike="noStrike" dirty="0">
                        <a:solidFill>
                          <a:schemeClr val="bg1"/>
                        </a:solidFill>
                        <a:effectLst/>
                        <a:latin typeface="Calibri" panose="020F0502020204030204" pitchFamily="34" charset="0"/>
                        <a:cs typeface="Calibri" panose="020F0502020204030204" pitchFamily="34" charset="0"/>
                      </a:endParaRPr>
                    </a:p>
                    <a:p>
                      <a:pPr algn="l" fontAlgn="b"/>
                      <a:r>
                        <a:rPr lang="tr-TR" sz="1200" b="1" i="0" u="none" strike="noStrike" dirty="0">
                          <a:solidFill>
                            <a:schemeClr val="bg1"/>
                          </a:solidFill>
                          <a:effectLst/>
                          <a:latin typeface="Calibri" panose="020F0502020204030204" pitchFamily="34" charset="0"/>
                          <a:cs typeface="Calibri" panose="020F0502020204030204" pitchFamily="34" charset="0"/>
                        </a:rPr>
                        <a:t>OKULA GİTME BİÇİMİ</a:t>
                      </a:r>
                    </a:p>
                    <a:p>
                      <a:pPr algn="l" fontAlgn="b"/>
                      <a:r>
                        <a:rPr lang="tr-TR" sz="1200" b="0" i="0" u="none" strike="noStrike" dirty="0">
                          <a:solidFill>
                            <a:schemeClr val="bg1"/>
                          </a:solidFill>
                          <a:effectLst/>
                          <a:latin typeface="Calibri" panose="020F0502020204030204" pitchFamily="34" charset="0"/>
                          <a:cs typeface="Calibri" panose="020F0502020204030204" pitchFamily="34" charset="0"/>
                        </a:rPr>
                        <a:t> </a:t>
                      </a:r>
                    </a:p>
                  </a:txBody>
                  <a:tcPr marL="36000" marR="9525" marT="9525" marB="0" anchor="ctr">
                    <a:lnL w="28575"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rgbClr val="C00000"/>
                    </a:solidFill>
                  </a:tcPr>
                </a:tc>
                <a:tc gridSpan="6">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İlçe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Kent /Kır</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hMerge="1">
                  <a:txBody>
                    <a:bodyPr/>
                    <a:lstStyle/>
                    <a:p>
                      <a:endParaRPr lang="tr-TR"/>
                    </a:p>
                  </a:txBody>
                  <a:tcPr/>
                </a:tc>
                <a:extLst>
                  <a:ext uri="{0D108BD9-81ED-4DB2-BD59-A6C34878D82A}">
                    <a16:rowId xmlns:a16="http://schemas.microsoft.com/office/drawing/2014/main" val="10000"/>
                  </a:ext>
                </a:extLst>
              </a:tr>
              <a:tr h="327005">
                <a:tc vMerge="1">
                  <a:txBody>
                    <a:bodyPr/>
                    <a:lstStyle/>
                    <a:p>
                      <a:pPr algn="l" fontAlgn="b"/>
                      <a:endParaRPr lang="tr-TR"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Lefkoşa</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Girne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G.Mağusa</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Güzelyurt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Lefke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İskele</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KENT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dirty="0">
                          <a:solidFill>
                            <a:schemeClr val="bg1"/>
                          </a:solidFill>
                          <a:effectLst/>
                          <a:latin typeface="Calibri" panose="020F0502020204030204" pitchFamily="34" charset="0"/>
                          <a:cs typeface="Calibri" panose="020F0502020204030204" pitchFamily="34" charset="0"/>
                        </a:rPr>
                        <a:t>KIR</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236763">
                <a:tc>
                  <a:txBody>
                    <a:bodyPr/>
                    <a:lstStyle/>
                    <a:p>
                      <a:pPr algn="l" fontAlgn="t"/>
                      <a:r>
                        <a:rPr lang="tr-TR" sz="1100" b="0" i="0" u="none" strike="noStrike" dirty="0">
                          <a:solidFill>
                            <a:srgbClr val="000000"/>
                          </a:solidFill>
                          <a:effectLst/>
                          <a:latin typeface="Calibri" panose="020F0502020204030204" pitchFamily="34" charset="0"/>
                          <a:cs typeface="Calibri" panose="020F0502020204030204" pitchFamily="34" charset="0"/>
                        </a:rPr>
                        <a:t>Yürüyerek</a:t>
                      </a:r>
                    </a:p>
                  </a:txBody>
                  <a:tcPr marL="36000" marR="9525" marT="9525" marB="0" anchor="ctr">
                    <a:lnL w="28575" cap="flat" cmpd="sng" algn="ctr">
                      <a:solidFill>
                        <a:srgbClr val="FF6600"/>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cs typeface="Calibri" panose="020F0502020204030204" pitchFamily="34" charset="0"/>
                        </a:rPr>
                        <a:t>27%</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28%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27%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14%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13%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00B050"/>
                          </a:solidFill>
                          <a:effectLst/>
                          <a:latin typeface="Calibri" panose="020F0502020204030204" pitchFamily="34" charset="0"/>
                          <a:cs typeface="Calibri" panose="020F0502020204030204" pitchFamily="34" charset="0"/>
                        </a:rPr>
                        <a:t>31%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12%</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36763">
                <a:tc>
                  <a:txBody>
                    <a:bodyPr/>
                    <a:lstStyle/>
                    <a:p>
                      <a:pPr algn="l" fontAlgn="t"/>
                      <a:r>
                        <a:rPr lang="tr-TR" sz="1100" b="0" i="0" u="none" strike="noStrike" dirty="0">
                          <a:solidFill>
                            <a:srgbClr val="000000"/>
                          </a:solidFill>
                          <a:effectLst/>
                          <a:latin typeface="Calibri" panose="020F0502020204030204" pitchFamily="34" charset="0"/>
                          <a:cs typeface="Calibri" panose="020F0502020204030204" pitchFamily="34" charset="0"/>
                        </a:rPr>
                        <a:t>Okul servisiyle</a:t>
                      </a:r>
                    </a:p>
                  </a:txBody>
                  <a:tcPr marL="36000" marR="9525" marT="9525" marB="0" anchor="ctr">
                    <a:lnL w="28575" cap="flat" cmpd="sng" algn="ctr">
                      <a:solidFill>
                        <a:srgbClr val="FF6600"/>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40%</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63%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54%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82%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78%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81%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40%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81%</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36763">
                <a:tc>
                  <a:txBody>
                    <a:bodyPr/>
                    <a:lstStyle/>
                    <a:p>
                      <a:pPr algn="l" fontAlgn="t"/>
                      <a:r>
                        <a:rPr lang="tr-TR" sz="1100" b="0" i="0" u="none" strike="noStrike" dirty="0">
                          <a:solidFill>
                            <a:srgbClr val="000000"/>
                          </a:solidFill>
                          <a:effectLst/>
                          <a:latin typeface="Calibri" panose="020F0502020204030204" pitchFamily="34" charset="0"/>
                          <a:cs typeface="Calibri" panose="020F0502020204030204" pitchFamily="34" charset="0"/>
                        </a:rPr>
                        <a:t>Dolmuşla</a:t>
                      </a:r>
                    </a:p>
                  </a:txBody>
                  <a:tcPr marL="36000" marR="9525" marT="9525" marB="0" anchor="ctr">
                    <a:lnL w="28575" cap="flat" cmpd="sng" algn="ctr">
                      <a:solidFill>
                        <a:srgbClr val="FF6600"/>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4%</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236763">
                <a:tc>
                  <a:txBody>
                    <a:bodyPr/>
                    <a:lstStyle/>
                    <a:p>
                      <a:pPr algn="l" fontAlgn="t"/>
                      <a:r>
                        <a:rPr lang="tr-TR" sz="1100" b="0" i="0" u="none" strike="noStrike" dirty="0">
                          <a:solidFill>
                            <a:srgbClr val="000000"/>
                          </a:solidFill>
                          <a:effectLst/>
                          <a:latin typeface="Calibri" panose="020F0502020204030204" pitchFamily="34" charset="0"/>
                          <a:cs typeface="Calibri" panose="020F0502020204030204" pitchFamily="34" charset="0"/>
                        </a:rPr>
                        <a:t>Özel aracımızla </a:t>
                      </a:r>
                    </a:p>
                  </a:txBody>
                  <a:tcPr marL="36000" marR="9525" marT="9525" marB="0" anchor="ctr">
                    <a:lnL w="28575" cap="flat" cmpd="sng" algn="ctr">
                      <a:solidFill>
                        <a:srgbClr val="FF6600"/>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100" b="1" i="0" u="none" strike="noStrike" dirty="0">
                          <a:solidFill>
                            <a:srgbClr val="00B050"/>
                          </a:solidFill>
                          <a:effectLst/>
                          <a:latin typeface="Calibri" panose="020F0502020204030204" pitchFamily="34" charset="0"/>
                          <a:cs typeface="Calibri" panose="020F0502020204030204" pitchFamily="34" charset="0"/>
                        </a:rPr>
                        <a:t>36%</a:t>
                      </a:r>
                    </a:p>
                  </a:txBody>
                  <a:tcPr marL="9525" marR="9525" marT="9525"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11%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32%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100" b="1" i="0" u="none" strike="noStrike" dirty="0">
                          <a:solidFill>
                            <a:srgbClr val="FF0000"/>
                          </a:solidFill>
                          <a:effectLst/>
                          <a:latin typeface="Calibri" panose="020F0502020204030204" pitchFamily="34" charset="0"/>
                          <a:cs typeface="Calibri" panose="020F0502020204030204"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Calibri" panose="020F0502020204030204" pitchFamily="34" charset="0"/>
                          <a:cs typeface="Calibri" panose="020F0502020204030204" pitchFamily="34" charset="0"/>
                        </a:rPr>
                        <a:t>19%</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35%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tc>
                  <a:txBody>
                    <a:bodyPr/>
                    <a:lstStyle/>
                    <a:p>
                      <a:pPr marL="0" algn="ctr" defTabSz="914400" rtl="0" eaLnBrk="1" fontAlgn="ctr" latinLnBrk="0" hangingPunct="1"/>
                      <a:r>
                        <a:rPr lang="tr-TR" sz="1100" b="1" i="0" u="none" strike="noStrike" kern="1200" dirty="0">
                          <a:solidFill>
                            <a:srgbClr val="FF0000"/>
                          </a:solidFill>
                          <a:effectLst/>
                          <a:latin typeface="Calibri" panose="020F0502020204030204" pitchFamily="34" charset="0"/>
                          <a:ea typeface="+mn-ea"/>
                          <a:cs typeface="Calibri" panose="020F0502020204030204" pitchFamily="34" charset="0"/>
                        </a:rPr>
                        <a:t>10%</a:t>
                      </a:r>
                    </a:p>
                  </a:txBody>
                  <a:tcPr marL="9525" marR="9525" marT="9525" marB="0" anchor="ctr">
                    <a:lnL w="3175" cap="flat" cmpd="sng" algn="ctr">
                      <a:solidFill>
                        <a:schemeClr val="bg1">
                          <a:lumMod val="6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1" name="Chart 10"/>
          <p:cNvGraphicFramePr/>
          <p:nvPr>
            <p:extLst>
              <p:ext uri="{D42A27DB-BD31-4B8C-83A1-F6EECF244321}">
                <p14:modId xmlns:p14="http://schemas.microsoft.com/office/powerpoint/2010/main" val="2615476692"/>
              </p:ext>
            </p:extLst>
          </p:nvPr>
        </p:nvGraphicFramePr>
        <p:xfrm>
          <a:off x="244531" y="2440896"/>
          <a:ext cx="3909781" cy="2312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20091262"/>
              </p:ext>
            </p:extLst>
          </p:nvPr>
        </p:nvGraphicFramePr>
        <p:xfrm>
          <a:off x="4349591" y="4226813"/>
          <a:ext cx="4859723" cy="1433757"/>
        </p:xfrm>
        <a:graphic>
          <a:graphicData uri="http://schemas.openxmlformats.org/drawingml/2006/table">
            <a:tbl>
              <a:tblPr/>
              <a:tblGrid>
                <a:gridCol w="1071495">
                  <a:extLst>
                    <a:ext uri="{9D8B030D-6E8A-4147-A177-3AD203B41FA5}">
                      <a16:colId xmlns:a16="http://schemas.microsoft.com/office/drawing/2014/main" val="20000"/>
                    </a:ext>
                  </a:extLst>
                </a:gridCol>
                <a:gridCol w="631097">
                  <a:extLst>
                    <a:ext uri="{9D8B030D-6E8A-4147-A177-3AD203B41FA5}">
                      <a16:colId xmlns:a16="http://schemas.microsoft.com/office/drawing/2014/main" val="20001"/>
                    </a:ext>
                  </a:extLst>
                </a:gridCol>
                <a:gridCol w="613547">
                  <a:extLst>
                    <a:ext uri="{9D8B030D-6E8A-4147-A177-3AD203B41FA5}">
                      <a16:colId xmlns:a16="http://schemas.microsoft.com/office/drawing/2014/main" val="20002"/>
                    </a:ext>
                  </a:extLst>
                </a:gridCol>
                <a:gridCol w="613547">
                  <a:extLst>
                    <a:ext uri="{9D8B030D-6E8A-4147-A177-3AD203B41FA5}">
                      <a16:colId xmlns:a16="http://schemas.microsoft.com/office/drawing/2014/main" val="20003"/>
                    </a:ext>
                  </a:extLst>
                </a:gridCol>
                <a:gridCol w="613547">
                  <a:extLst>
                    <a:ext uri="{9D8B030D-6E8A-4147-A177-3AD203B41FA5}">
                      <a16:colId xmlns:a16="http://schemas.microsoft.com/office/drawing/2014/main" val="20004"/>
                    </a:ext>
                  </a:extLst>
                </a:gridCol>
                <a:gridCol w="613547">
                  <a:extLst>
                    <a:ext uri="{9D8B030D-6E8A-4147-A177-3AD203B41FA5}">
                      <a16:colId xmlns:a16="http://schemas.microsoft.com/office/drawing/2014/main" val="20005"/>
                    </a:ext>
                  </a:extLst>
                </a:gridCol>
                <a:gridCol w="702943">
                  <a:extLst>
                    <a:ext uri="{9D8B030D-6E8A-4147-A177-3AD203B41FA5}">
                      <a16:colId xmlns:a16="http://schemas.microsoft.com/office/drawing/2014/main" val="20006"/>
                    </a:ext>
                  </a:extLst>
                </a:gridCol>
              </a:tblGrid>
              <a:tr h="205847">
                <a:tc rowSpan="2">
                  <a:txBody>
                    <a:bodyPr/>
                    <a:lstStyle/>
                    <a:p>
                      <a:pPr algn="l" fontAlgn="b"/>
                      <a:r>
                        <a:rPr lang="tr-TR" sz="1100" b="1" i="0" u="none" strike="noStrike" dirty="0">
                          <a:solidFill>
                            <a:schemeClr val="bg1"/>
                          </a:solidFill>
                          <a:effectLst/>
                          <a:latin typeface="Calibri"/>
                        </a:rPr>
                        <a:t>OKULA GİTME BİÇİMİ</a:t>
                      </a:r>
                    </a:p>
                  </a:txBody>
                  <a:tcPr marL="36000" marR="9525" marT="9525" marB="0" anchor="ctr">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gridSpan="2">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Cinsiyet</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hMerge="1">
                  <a:txBody>
                    <a:bodyPr/>
                    <a:lstStyle/>
                    <a:p>
                      <a:endParaRPr lang="tr-TR"/>
                    </a:p>
                  </a:txBody>
                  <a:tcPr/>
                </a:tc>
                <a:tc gridSpan="4">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Yaş</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06378">
                <a:tc vMerge="1">
                  <a:txBody>
                    <a:bodyPr/>
                    <a:lstStyle/>
                    <a:p>
                      <a:pPr algn="l" fontAlgn="b"/>
                      <a:endParaRPr lang="tr-TR" sz="1100" b="0" i="0" u="none" strike="noStrike" dirty="0">
                        <a:solidFill>
                          <a:srgbClr val="000000"/>
                        </a:solidFill>
                        <a:effectLst/>
                        <a:latin typeface="Calibri"/>
                      </a:endParaRPr>
                    </a:p>
                  </a:txBody>
                  <a:tcPr marL="9525" marR="9525" marT="9525" marB="0" anchor="b">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Kız</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Erkek</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12 yaş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13 yaş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14 yaş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tc>
                  <a:txBody>
                    <a:bodyPr/>
                    <a:lstStyle/>
                    <a:p>
                      <a:pPr algn="ctr" fontAlgn="ctr"/>
                      <a:r>
                        <a:rPr lang="tr-TR" sz="1100" b="1" i="0" u="none" strike="noStrike" kern="1200" dirty="0">
                          <a:solidFill>
                            <a:schemeClr val="bg1"/>
                          </a:solidFill>
                          <a:effectLst/>
                          <a:latin typeface="Calibri" panose="020F0502020204030204" pitchFamily="34" charset="0"/>
                          <a:ea typeface="+mn-ea"/>
                          <a:cs typeface="Calibri" panose="020F0502020204030204" pitchFamily="34" charset="0"/>
                        </a:rPr>
                        <a:t>15 yaş</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255383">
                <a:tc>
                  <a:txBody>
                    <a:bodyPr/>
                    <a:lstStyle/>
                    <a:p>
                      <a:pPr algn="l" fontAlgn="t"/>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Yürüyerek</a:t>
                      </a:r>
                    </a:p>
                  </a:txBody>
                  <a:tcPr marL="36000" marR="9525" marT="9525" marB="0" anchor="ctr">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28%</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kern="1200" dirty="0">
                          <a:solidFill>
                            <a:srgbClr val="FF0000"/>
                          </a:solidFill>
                          <a:effectLst/>
                          <a:latin typeface="Calibri" panose="020F0502020204030204" pitchFamily="34" charset="0"/>
                          <a:ea typeface="+mn-ea"/>
                          <a:cs typeface="Calibri" panose="020F0502020204030204" pitchFamily="34" charset="0"/>
                        </a:rPr>
                        <a:t>16%</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255383">
                <a:tc>
                  <a:txBody>
                    <a:bodyPr/>
                    <a:lstStyle/>
                    <a:p>
                      <a:pPr algn="l" fontAlgn="t"/>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Okul servisiyle</a:t>
                      </a:r>
                    </a:p>
                  </a:txBody>
                  <a:tcPr marL="36000" marR="9525" marT="9525" marB="0" anchor="ctr">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54%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60%</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kern="1200" dirty="0">
                          <a:solidFill>
                            <a:srgbClr val="FF0000"/>
                          </a:solidFill>
                          <a:effectLst/>
                          <a:latin typeface="Calibri" panose="020F0502020204030204" pitchFamily="34" charset="0"/>
                          <a:ea typeface="+mn-ea"/>
                          <a:cs typeface="Calibri" panose="020F0502020204030204" pitchFamily="34" charset="0"/>
                        </a:rPr>
                        <a:t>47%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56%</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61%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1" i="0" u="none" strike="noStrike" kern="1200" dirty="0">
                          <a:solidFill>
                            <a:srgbClr val="00B050"/>
                          </a:solidFill>
                          <a:effectLst/>
                          <a:latin typeface="Calibri" panose="020F0502020204030204" pitchFamily="34" charset="0"/>
                          <a:ea typeface="+mn-ea"/>
                          <a:cs typeface="Calibri" panose="020F0502020204030204" pitchFamily="34" charset="0"/>
                        </a:rPr>
                        <a:t>66%</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55383">
                <a:tc>
                  <a:txBody>
                    <a:bodyPr/>
                    <a:lstStyle/>
                    <a:p>
                      <a:pPr algn="l" fontAlgn="t"/>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Dolmuşla</a:t>
                      </a:r>
                    </a:p>
                  </a:txBody>
                  <a:tcPr marL="36000" marR="9525" marT="9525" marB="0" anchor="ctr">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3%</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3%</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4"/>
                  </a:ext>
                </a:extLst>
              </a:tr>
              <a:tr h="255383">
                <a:tc>
                  <a:txBody>
                    <a:bodyPr/>
                    <a:lstStyle/>
                    <a:p>
                      <a:pPr algn="l" fontAlgn="t"/>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Özel aracımızla</a:t>
                      </a:r>
                    </a:p>
                  </a:txBody>
                  <a:tcPr marL="36000" marR="9525" marT="9525" marB="0" anchor="ctr">
                    <a:lnL w="38100" cap="flat" cmpd="sng" algn="ctr">
                      <a:solidFill>
                        <a:srgbClr val="FF6600"/>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25%</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24%</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1" i="0" u="none" strike="noStrike" kern="1200" dirty="0">
                          <a:solidFill>
                            <a:srgbClr val="FF0000"/>
                          </a:solidFill>
                          <a:effectLst/>
                          <a:latin typeface="Calibri" panose="020F0502020204030204" pitchFamily="34" charset="0"/>
                          <a:ea typeface="+mn-ea"/>
                          <a:cs typeface="Calibri" panose="020F0502020204030204" pitchFamily="34" charset="0"/>
                        </a:rPr>
                        <a:t>37%</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0" i="0" u="none" strike="noStrike" kern="1200">
                          <a:solidFill>
                            <a:srgbClr val="000000"/>
                          </a:solidFill>
                          <a:effectLst/>
                          <a:latin typeface="Calibri" panose="020F0502020204030204" pitchFamily="34" charset="0"/>
                          <a:ea typeface="+mn-ea"/>
                          <a:cs typeface="Calibri" panose="020F0502020204030204" pitchFamily="34" charset="0"/>
                        </a:rPr>
                        <a:t>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21%</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tc>
                  <a:txBody>
                    <a:bodyPr/>
                    <a:lstStyle/>
                    <a:p>
                      <a:pPr algn="ctr" fontAlgn="ctr"/>
                      <a:r>
                        <a:rPr lang="tr-TR" sz="1100" b="0" i="0" u="none" strike="noStrike" kern="1200" dirty="0">
                          <a:solidFill>
                            <a:srgbClr val="000000"/>
                          </a:solidFill>
                          <a:effectLst/>
                          <a:latin typeface="Calibri" panose="020F0502020204030204" pitchFamily="34" charset="0"/>
                          <a:ea typeface="+mn-ea"/>
                          <a:cs typeface="Calibri" panose="020F0502020204030204" pitchFamily="34" charset="0"/>
                        </a:rPr>
                        <a:t>20%</a:t>
                      </a:r>
                    </a:p>
                  </a:txBody>
                  <a:tcPr marL="9525" marR="9525" marT="9525" marB="0" anchor="ctr">
                    <a:lnL w="3175" cap="flat" cmpd="sng" algn="ctr">
                      <a:solidFill>
                        <a:schemeClr val="bg1">
                          <a:lumMod val="6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8100" cap="flat" cmpd="sng" algn="ctr">
                      <a:solidFill>
                        <a:srgbClr val="FF66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4207690" y="5662022"/>
            <a:ext cx="5495110" cy="553998"/>
          </a:xfrm>
          <a:prstGeom prst="rect">
            <a:avLst/>
          </a:prstGeom>
          <a:noFill/>
        </p:spPr>
        <p:txBody>
          <a:bodyPr wrap="square" rtlCol="0">
            <a:spAutoFit/>
          </a:bodyPr>
          <a:lstStyle/>
          <a:p>
            <a:r>
              <a:rPr lang="tr-TR" sz="1000" b="1" dirty="0">
                <a:solidFill>
                  <a:srgbClr val="00B050"/>
                </a:solidFill>
                <a:latin typeface="Calibri" pitchFamily="34" charset="0"/>
                <a:cs typeface="Calibri" pitchFamily="34" charset="0"/>
              </a:rPr>
              <a:t>Yeşil işaretliler </a:t>
            </a:r>
            <a:r>
              <a:rPr lang="tr-TR" sz="1000" dirty="0">
                <a:latin typeface="Calibri" pitchFamily="34" charset="0"/>
                <a:cs typeface="Calibri" pitchFamily="34" charset="0"/>
              </a:rPr>
              <a:t>genel ortalamadan istatistiki olarak yüksek olan oranları</a:t>
            </a:r>
          </a:p>
          <a:p>
            <a:r>
              <a:rPr lang="tr-TR" sz="1000" b="1" dirty="0">
                <a:solidFill>
                  <a:srgbClr val="FF0000"/>
                </a:solidFill>
                <a:latin typeface="Calibri" pitchFamily="34" charset="0"/>
                <a:cs typeface="Calibri" pitchFamily="34" charset="0"/>
              </a:rPr>
              <a:t>Kırmızı işaretliler </a:t>
            </a:r>
            <a:r>
              <a:rPr lang="tr-TR" sz="1000" dirty="0">
                <a:latin typeface="Calibri" pitchFamily="34" charset="0"/>
                <a:cs typeface="Calibri" pitchFamily="34" charset="0"/>
              </a:rPr>
              <a:t>genel ortalamadan istatistiki olarak düşük olan oranları gösterir</a:t>
            </a:r>
          </a:p>
          <a:p>
            <a:r>
              <a:rPr lang="tr-TR" sz="1000" dirty="0">
                <a:latin typeface="Calibri" pitchFamily="34" charset="0"/>
                <a:cs typeface="Calibri" pitchFamily="34" charset="0"/>
              </a:rPr>
              <a:t>Denekler 1’den fazla cevap verebildiklerinden grafikteki oranların toplamı %100’den büyüktür.</a:t>
            </a:r>
          </a:p>
        </p:txBody>
      </p:sp>
      <p:sp>
        <p:nvSpPr>
          <p:cNvPr id="13" name="Subtitle 4"/>
          <p:cNvSpPr>
            <a:spLocks/>
          </p:cNvSpPr>
          <p:nvPr/>
        </p:nvSpPr>
        <p:spPr bwMode="auto">
          <a:xfrm>
            <a:off x="279192" y="4838456"/>
            <a:ext cx="3928497" cy="622062"/>
          </a:xfrm>
          <a:prstGeom prst="rect">
            <a:avLst/>
          </a:prstGeom>
          <a:solidFill>
            <a:srgbClr val="FFC000">
              <a:alpha val="56078"/>
            </a:srgbClr>
          </a:solidFill>
          <a:ln w="9525">
            <a:noFill/>
            <a:miter lim="800000"/>
            <a:headEnd/>
            <a:tailEnd/>
          </a:ln>
        </p:spPr>
        <p:txBody>
          <a:bodyPr/>
          <a:lstStyle/>
          <a:p>
            <a:pPr>
              <a:spcBef>
                <a:spcPts val="600"/>
              </a:spcBef>
              <a:buClr>
                <a:srgbClr val="FF6600"/>
              </a:buClr>
              <a:buSzPct val="120000"/>
            </a:pPr>
            <a:r>
              <a:rPr lang="tr-TR" sz="1400" b="1" noProof="1">
                <a:solidFill>
                  <a:srgbClr val="808080"/>
                </a:solidFill>
                <a:latin typeface="Calibri" pitchFamily="34" charset="0"/>
                <a:cs typeface="Calibri" pitchFamily="34" charset="0"/>
              </a:rPr>
              <a:t>Okula gitme biçimi, BKI persentilleri özelinde belirgin farklılaşmalar göstermemektedir.  </a:t>
            </a:r>
            <a:endParaRPr lang="tr-TR" sz="1400" b="1" u="sng" noProof="1">
              <a:solidFill>
                <a:srgbClr val="808080"/>
              </a:solidFill>
              <a:latin typeface="Calibri" panose="020F0502020204030204" pitchFamily="34" charset="0"/>
              <a:cs typeface="Calibri" pitchFamily="34" charset="0"/>
            </a:endParaRPr>
          </a:p>
        </p:txBody>
      </p:sp>
      <p:sp>
        <p:nvSpPr>
          <p:cNvPr id="5" name="Rectangle 4"/>
          <p:cNvSpPr/>
          <p:nvPr/>
        </p:nvSpPr>
        <p:spPr>
          <a:xfrm>
            <a:off x="90790" y="6216020"/>
            <a:ext cx="4305300" cy="230832"/>
          </a:xfrm>
          <a:prstGeom prst="rect">
            <a:avLst/>
          </a:prstGeom>
        </p:spPr>
        <p:txBody>
          <a:bodyPr wrap="square">
            <a:spAutoFit/>
          </a:bodyPr>
          <a:lstStyle/>
          <a:p>
            <a:r>
              <a:rPr lang="tr-TR" sz="900" b="1" dirty="0">
                <a:solidFill>
                  <a:schemeClr val="bg2">
                    <a:lumMod val="50000"/>
                  </a:schemeClr>
                </a:solidFill>
                <a:latin typeface="Calibri" pitchFamily="34" charset="0"/>
                <a:cs typeface="Calibri" pitchFamily="34" charset="0"/>
              </a:rPr>
              <a:t>D7. </a:t>
            </a:r>
            <a:r>
              <a:rPr lang="tr-TR" sz="900" dirty="0">
                <a:solidFill>
                  <a:schemeClr val="bg2">
                    <a:lumMod val="50000"/>
                  </a:schemeClr>
                </a:solidFill>
                <a:latin typeface="Calibri" pitchFamily="34" charset="0"/>
                <a:cs typeface="Calibri" pitchFamily="34" charset="0"/>
              </a:rPr>
              <a:t>Çocuğunuz/ çocuklarınız okullarına nasıl gidip gelmektedirler? </a:t>
            </a:r>
          </a:p>
        </p:txBody>
      </p:sp>
    </p:spTree>
    <p:extLst>
      <p:ext uri="{BB962C8B-B14F-4D97-AF65-F5344CB8AC3E}">
        <p14:creationId xmlns:p14="http://schemas.microsoft.com/office/powerpoint/2010/main" val="27009527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88</a:t>
            </a:fld>
            <a:endParaRPr lang="en-US">
              <a:solidFill>
                <a:srgbClr val="FFFFFF"/>
              </a:solidFill>
            </a:endParaRPr>
          </a:p>
        </p:txBody>
      </p:sp>
      <p:sp>
        <p:nvSpPr>
          <p:cNvPr id="7" name="Subtitle 4"/>
          <p:cNvSpPr>
            <a:spLocks/>
          </p:cNvSpPr>
          <p:nvPr/>
        </p:nvSpPr>
        <p:spPr bwMode="auto">
          <a:xfrm>
            <a:off x="454173" y="1320977"/>
            <a:ext cx="8783313" cy="2441126"/>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okul sonrasında çocukla/çocuklarla kimin ilgilendiği sorulduğunda, oldukça büyük bir kısım (%69) kendilerinin ilgilendiğini ifade etmiştir.  Yaklaşık her 5 ebeveynden 1’i (%18) çocukların okul sonrasında evde kendi başlarına kalabildiklerini beyan ederken, %8’lik bölüm de onlarla büyükannelerin/ büyükbabaların ilgilendiğini belirtmiştir. </a:t>
            </a:r>
          </a:p>
          <a:p>
            <a:pPr>
              <a:spcBef>
                <a:spcPts val="600"/>
              </a:spcBef>
              <a:buClr>
                <a:srgbClr val="FF6600"/>
              </a:buClr>
              <a:buSzPct val="120000"/>
              <a:buFont typeface="Wingdings" pitchFamily="2" charset="2"/>
              <a:buChar char="§"/>
            </a:pPr>
            <a:r>
              <a:rPr lang="tr-TR" sz="1700" b="1" i="1" noProof="1">
                <a:solidFill>
                  <a:srgbClr val="808080"/>
                </a:solidFill>
                <a:latin typeface="Calibri" panose="020F0502020204030204" pitchFamily="34" charset="0"/>
                <a:cs typeface="Arial" charset="0"/>
              </a:rPr>
              <a:t> </a:t>
            </a:r>
            <a:r>
              <a:rPr lang="tr-TR" sz="1700" noProof="1">
                <a:solidFill>
                  <a:srgbClr val="808080"/>
                </a:solidFill>
                <a:latin typeface="Calibri" panose="020F0502020204030204" pitchFamily="34" charset="0"/>
                <a:cs typeface="Arial" charset="0"/>
              </a:rPr>
              <a:t>Okul sonrasında çocuklarla anne-babaların ilgilenme oranı Gazimağusa’da %59, Güzelyurt’ta %60 ile genel ortalamanın altında tespit edilmiştir. Buna karşılık bu oran İskele ilçesinde %84 ile ortalamanın anlamlı biçimde üzerindedir.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Sonuçlarda, kırsal ve kentsel alanlara göre anlamlı bir farklılaşma olmadığı tespit edilmiştir. </a:t>
            </a:r>
          </a:p>
        </p:txBody>
      </p:sp>
      <p:sp>
        <p:nvSpPr>
          <p:cNvPr id="6" name="Text Box 4"/>
          <p:cNvSpPr txBox="1">
            <a:spLocks noChangeArrowheads="1"/>
          </p:cNvSpPr>
          <p:nvPr/>
        </p:nvSpPr>
        <p:spPr bwMode="auto">
          <a:xfrm>
            <a:off x="1371219" y="424711"/>
            <a:ext cx="619188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12-15 Yaş Grubu Çocuklara İlişkin Bulgular</a:t>
            </a:r>
          </a:p>
          <a:p>
            <a:pPr>
              <a:lnSpc>
                <a:spcPts val="2000"/>
              </a:lnSpc>
            </a:pPr>
            <a:r>
              <a:rPr lang="tr-TR" sz="2000" b="1" noProof="1">
                <a:solidFill>
                  <a:srgbClr val="FFFFFF"/>
                </a:solidFill>
                <a:latin typeface="Calibri" pitchFamily="34" charset="0"/>
              </a:rPr>
              <a:t>Okul Sonrası Çocukla/Çocuklarla Kim İlgileniyor?</a:t>
            </a:r>
          </a:p>
        </p:txBody>
      </p:sp>
      <p:graphicFrame>
        <p:nvGraphicFramePr>
          <p:cNvPr id="5" name="Chart 4"/>
          <p:cNvGraphicFramePr/>
          <p:nvPr>
            <p:extLst>
              <p:ext uri="{D42A27DB-BD31-4B8C-83A1-F6EECF244321}">
                <p14:modId xmlns:p14="http://schemas.microsoft.com/office/powerpoint/2010/main" val="205928594"/>
              </p:ext>
            </p:extLst>
          </p:nvPr>
        </p:nvGraphicFramePr>
        <p:xfrm>
          <a:off x="2273121" y="3762103"/>
          <a:ext cx="5359758" cy="240356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6274572"/>
            <a:ext cx="4953000" cy="215444"/>
          </a:xfrm>
          <a:prstGeom prst="rect">
            <a:avLst/>
          </a:prstGeom>
        </p:spPr>
        <p:txBody>
          <a:bodyPr>
            <a:spAutoFit/>
          </a:bodyPr>
          <a:lstStyle/>
          <a:p>
            <a:r>
              <a:rPr lang="tr-TR" sz="800" b="1" dirty="0">
                <a:solidFill>
                  <a:schemeClr val="bg2">
                    <a:lumMod val="50000"/>
                  </a:schemeClr>
                </a:solidFill>
                <a:latin typeface="Calibri" pitchFamily="34" charset="0"/>
                <a:cs typeface="Calibri" pitchFamily="34" charset="0"/>
              </a:rPr>
              <a:t>D8. </a:t>
            </a:r>
            <a:r>
              <a:rPr lang="tr-TR" sz="800" dirty="0">
                <a:solidFill>
                  <a:schemeClr val="bg2">
                    <a:lumMod val="50000"/>
                  </a:schemeClr>
                </a:solidFill>
                <a:latin typeface="Calibri" pitchFamily="34" charset="0"/>
                <a:cs typeface="Calibri" pitchFamily="34" charset="0"/>
              </a:rPr>
              <a:t>Okul sonrası çocukla / çocuklarla GENELLİKLE kim ilgilenir? </a:t>
            </a:r>
          </a:p>
        </p:txBody>
      </p:sp>
    </p:spTree>
    <p:extLst>
      <p:ext uri="{BB962C8B-B14F-4D97-AF65-F5344CB8AC3E}">
        <p14:creationId xmlns:p14="http://schemas.microsoft.com/office/powerpoint/2010/main" val="2224031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4510088" y="1943100"/>
            <a:ext cx="5291938" cy="2209800"/>
          </a:xfrm>
        </p:spPr>
        <p:txBody>
          <a:bodyPr>
            <a:normAutofit/>
          </a:bodyPr>
          <a:lstStyle/>
          <a:p>
            <a:r>
              <a:rPr lang="tr-TR" sz="3200" b="1" u="sng" dirty="0">
                <a:latin typeface="Arial" charset="0"/>
                <a:cs typeface="Arial" charset="0"/>
              </a:rPr>
              <a:t>Çalışma Bulguları</a:t>
            </a:r>
            <a:br>
              <a:rPr lang="tr-TR" sz="3200" b="1" u="sng" dirty="0">
                <a:latin typeface="Arial" charset="0"/>
                <a:cs typeface="Arial" charset="0"/>
              </a:rPr>
            </a:br>
            <a:r>
              <a:rPr lang="tr-TR" sz="3800" dirty="0">
                <a:latin typeface="Arial" charset="0"/>
                <a:cs typeface="Arial" charset="0"/>
              </a:rPr>
              <a:t>IV.Ebeveynlere İlişkin Bulgular</a:t>
            </a:r>
          </a:p>
        </p:txBody>
      </p:sp>
      <p:pic>
        <p:nvPicPr>
          <p:cNvPr id="3" name="Picture 2" descr="C:\Users\ElifS\Desktop\KKTCell\Rudex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620" y="397992"/>
            <a:ext cx="2802221" cy="99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0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0D9D95B-9D6E-4F9B-AA87-0A15173BD694}" type="slidenum">
              <a:rPr lang="en-US" smtClean="0">
                <a:solidFill>
                  <a:srgbClr val="FFFFFF"/>
                </a:solidFill>
              </a:rPr>
              <a:pPr/>
              <a:t>9</a:t>
            </a:fld>
            <a:endParaRPr lang="en-US" dirty="0">
              <a:solidFill>
                <a:srgbClr val="FFFFFF"/>
              </a:solidFill>
            </a:endParaRPr>
          </a:p>
        </p:txBody>
      </p:sp>
      <p:sp>
        <p:nvSpPr>
          <p:cNvPr id="3" name="Text Box 4"/>
          <p:cNvSpPr txBox="1">
            <a:spLocks noChangeArrowheads="1"/>
          </p:cNvSpPr>
          <p:nvPr/>
        </p:nvSpPr>
        <p:spPr bwMode="auto">
          <a:xfrm>
            <a:off x="1535115" y="165276"/>
            <a:ext cx="2315314" cy="810478"/>
          </a:xfrm>
          <a:prstGeom prst="rect">
            <a:avLst/>
          </a:prstGeom>
          <a:noFill/>
          <a:ln w="9525">
            <a:noFill/>
            <a:miter lim="800000"/>
            <a:headEnd/>
            <a:tailEnd/>
          </a:ln>
        </p:spPr>
        <p:txBody>
          <a:bodyPr wrap="none">
            <a:spAutoFit/>
          </a:bodyPr>
          <a:lstStyle/>
          <a:p>
            <a:pPr>
              <a:lnSpc>
                <a:spcPct val="150000"/>
              </a:lnSpc>
            </a:pPr>
            <a:r>
              <a:rPr lang="tr-TR" sz="2000" b="1" noProof="1">
                <a:solidFill>
                  <a:srgbClr val="FFFFFF"/>
                </a:solidFill>
                <a:latin typeface="Calibri" pitchFamily="34" charset="0"/>
              </a:rPr>
              <a:t>Araştırma </a:t>
            </a:r>
            <a:r>
              <a:rPr lang="en-GB" sz="2000" b="1" noProof="1">
                <a:solidFill>
                  <a:srgbClr val="FFFFFF"/>
                </a:solidFill>
                <a:latin typeface="Calibri" pitchFamily="34" charset="0"/>
              </a:rPr>
              <a:t>Yaklaşımı</a:t>
            </a:r>
            <a:endParaRPr lang="tr-TR" sz="2000" b="1" noProof="1">
              <a:solidFill>
                <a:srgbClr val="FFFFFF"/>
              </a:solidFill>
              <a:latin typeface="Calibri" pitchFamily="34" charset="0"/>
            </a:endParaRPr>
          </a:p>
          <a:p>
            <a:pPr>
              <a:lnSpc>
                <a:spcPts val="2000"/>
              </a:lnSpc>
            </a:pPr>
            <a:r>
              <a:rPr lang="en-GB" sz="2800" b="1" noProof="1">
                <a:solidFill>
                  <a:srgbClr val="FFFFFF"/>
                </a:solidFill>
                <a:latin typeface="Calibri" pitchFamily="34" charset="0"/>
              </a:rPr>
              <a:t>Yöntem</a:t>
            </a:r>
            <a:r>
              <a:rPr lang="tr-TR" sz="2800" b="1" noProof="1">
                <a:solidFill>
                  <a:srgbClr val="FFFFFF"/>
                </a:solidFill>
                <a:latin typeface="Calibri" pitchFamily="34" charset="0"/>
              </a:rPr>
              <a:t> </a:t>
            </a:r>
            <a:endParaRPr lang="tr-TR" sz="2000" b="1" noProof="1">
              <a:solidFill>
                <a:srgbClr val="FFFFFF"/>
              </a:solidFill>
              <a:latin typeface="Calibri" pitchFamily="34" charset="0"/>
            </a:endParaRPr>
          </a:p>
        </p:txBody>
      </p:sp>
      <p:sp>
        <p:nvSpPr>
          <p:cNvPr id="4" name="Rectangle 6"/>
          <p:cNvSpPr>
            <a:spLocks noChangeArrowheads="1"/>
          </p:cNvSpPr>
          <p:nvPr/>
        </p:nvSpPr>
        <p:spPr bwMode="auto">
          <a:xfrm>
            <a:off x="433030" y="1839478"/>
            <a:ext cx="8943231" cy="4718076"/>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Çalışma </a:t>
            </a:r>
            <a:r>
              <a:rPr lang="tr-TR" altLang="en-US" b="1" u="sng" dirty="0">
                <a:solidFill>
                  <a:srgbClr val="808080"/>
                </a:solidFill>
                <a:latin typeface="Calibri" panose="020F0502020204030204" pitchFamily="34" charset="0"/>
                <a:cs typeface="Arial" charset="0"/>
              </a:rPr>
              <a:t>basılı bir soru formu kullanılarak ve yüzyüze görüşme </a:t>
            </a:r>
            <a:r>
              <a:rPr lang="tr-TR" altLang="en-US" u="sng" dirty="0">
                <a:solidFill>
                  <a:srgbClr val="808080"/>
                </a:solidFill>
                <a:latin typeface="Calibri" panose="020F0502020204030204" pitchFamily="34" charset="0"/>
                <a:cs typeface="Arial" charset="0"/>
              </a:rPr>
              <a:t>tekniği ile hanelerde gerçekleştirilmiştir.</a:t>
            </a:r>
            <a:r>
              <a:rPr lang="tr-TR" altLang="en-US" dirty="0">
                <a:solidFill>
                  <a:srgbClr val="808080"/>
                </a:solidFill>
                <a:latin typeface="Calibri" panose="020F0502020204030204" pitchFamily="34" charset="0"/>
                <a:cs typeface="Arial" charset="0"/>
              </a:rPr>
              <a:t>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Saha çalışmasında yer alan her bir anketöre/ veri toplama uzmanına ve saha çalışması süpervizörlerine çalışma öncesinde yoğun ve kapsamlı bir eğitim verilmiştir. Eğitimde genel olarak saha çalışması kuralları ve prensipleriyle birlikte anket formunun uygulanmasına ilişkin her türlü detay aktarılmıştır.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Eğitim, Artı Piyasa Araştırma ve Danışmanlık Hizmetleri Ltd. Şti.’nin üst düzey yöneticisi tarafından Kuzey Kıbrıs’ta Rudex Danışmanlık’ın ofisinde verilmiştir. Artı Araştırma yöneticisi saha çalışmasına nezaret etmek için 1 hafta boyuca Kuzey Kıbrıs’ta bulunmuştur.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Kız ve erkek çocuklarla anne-babaların ölçümlerinin sağlıklı bir biçimde yapılabilmesi için kadın ve erkek anketörlerden oluşan 2’şer kişilik ekipler oluşturulmuştur. </a:t>
            </a:r>
          </a:p>
          <a:p>
            <a:pPr>
              <a:spcBef>
                <a:spcPts val="1000"/>
              </a:spcBef>
              <a:buClr>
                <a:srgbClr val="FF6600"/>
              </a:buClr>
              <a:buSzPct val="120000"/>
              <a:buFont typeface="Wingdings" pitchFamily="2" charset="2"/>
              <a:buChar char="§"/>
            </a:pPr>
            <a:r>
              <a:rPr lang="tr-TR" altLang="en-US" dirty="0">
                <a:solidFill>
                  <a:srgbClr val="808080"/>
                </a:solidFill>
                <a:latin typeface="Calibri" panose="020F0502020204030204" pitchFamily="34" charset="0"/>
                <a:cs typeface="Arial" charset="0"/>
              </a:rPr>
              <a:t> Her bir veri toplama uzmanıyla Rudex ofisinde önce masabaşı pilotu gerçekleştirilmiştir. Böylece anket formunun uygulanmasıyla ilgili pratikler tüm saha ekibinin ortak katılımı ile sınanmıştır.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766" y="432549"/>
            <a:ext cx="1971527" cy="1309022"/>
          </a:xfrm>
          <a:prstGeom prst="rect">
            <a:avLst/>
          </a:prstGeom>
          <a:noFill/>
          <a:ln w="9525">
            <a:noFill/>
            <a:miter lim="800000"/>
            <a:headEnd/>
            <a:tailEnd/>
          </a:ln>
          <a:effectLst>
            <a:glow rad="228600">
              <a:schemeClr val="bg1">
                <a:lumMod val="50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0430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90</a:t>
            </a:fld>
            <a:endParaRPr lang="en-US">
              <a:solidFill>
                <a:srgbClr val="FFFFFF"/>
              </a:solidFill>
            </a:endParaRPr>
          </a:p>
        </p:txBody>
      </p:sp>
      <p:sp>
        <p:nvSpPr>
          <p:cNvPr id="7" name="Subtitle 4"/>
          <p:cNvSpPr>
            <a:spLocks/>
          </p:cNvSpPr>
          <p:nvPr/>
        </p:nvSpPr>
        <p:spPr bwMode="auto">
          <a:xfrm>
            <a:off x="454173" y="1438546"/>
            <a:ext cx="8783313" cy="698047"/>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Anne-babaların ortalama yaşı sırasıyla 40 ve 45 olarak tespit edilmiştir. Bu rakamlar ilçelere göre veya kentsel ve kırsal alana göre belirgin biçimde farklılaşmamaktadır.</a:t>
            </a:r>
          </a:p>
        </p:txBody>
      </p:sp>
      <p:sp>
        <p:nvSpPr>
          <p:cNvPr id="5" name="Text Box 4"/>
          <p:cNvSpPr txBox="1">
            <a:spLocks noChangeArrowheads="1"/>
          </p:cNvSpPr>
          <p:nvPr/>
        </p:nvSpPr>
        <p:spPr bwMode="auto">
          <a:xfrm>
            <a:off x="1371219" y="424711"/>
            <a:ext cx="413690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Yaş </a:t>
            </a:r>
          </a:p>
        </p:txBody>
      </p:sp>
      <p:graphicFrame>
        <p:nvGraphicFramePr>
          <p:cNvPr id="6" name="Table 5"/>
          <p:cNvGraphicFramePr>
            <a:graphicFrameLocks noGrp="1"/>
          </p:cNvGraphicFramePr>
          <p:nvPr>
            <p:extLst>
              <p:ext uri="{D42A27DB-BD31-4B8C-83A1-F6EECF244321}">
                <p14:modId xmlns:p14="http://schemas.microsoft.com/office/powerpoint/2010/main" val="234079166"/>
              </p:ext>
            </p:extLst>
          </p:nvPr>
        </p:nvGraphicFramePr>
        <p:xfrm>
          <a:off x="2692400" y="2540000"/>
          <a:ext cx="4343400" cy="3124200"/>
        </p:xfrm>
        <a:graphic>
          <a:graphicData uri="http://schemas.openxmlformats.org/drawingml/2006/table">
            <a:tbl>
              <a:tblPr>
                <a:tableStyleId>{5C22544A-7EE6-4342-B048-85BDC9FD1C3A}</a:tableStyleId>
              </a:tblPr>
              <a:tblGrid>
                <a:gridCol w="1890188">
                  <a:extLst>
                    <a:ext uri="{9D8B030D-6E8A-4147-A177-3AD203B41FA5}">
                      <a16:colId xmlns:a16="http://schemas.microsoft.com/office/drawing/2014/main" val="20000"/>
                    </a:ext>
                  </a:extLst>
                </a:gridCol>
                <a:gridCol w="1226606">
                  <a:extLst>
                    <a:ext uri="{9D8B030D-6E8A-4147-A177-3AD203B41FA5}">
                      <a16:colId xmlns:a16="http://schemas.microsoft.com/office/drawing/2014/main" val="20001"/>
                    </a:ext>
                  </a:extLst>
                </a:gridCol>
                <a:gridCol w="1226606">
                  <a:extLst>
                    <a:ext uri="{9D8B030D-6E8A-4147-A177-3AD203B41FA5}">
                      <a16:colId xmlns:a16="http://schemas.microsoft.com/office/drawing/2014/main" val="20002"/>
                    </a:ext>
                  </a:extLst>
                </a:gridCol>
              </a:tblGrid>
              <a:tr h="0">
                <a:tc>
                  <a:txBody>
                    <a:bodyPr/>
                    <a:lstStyle/>
                    <a:p>
                      <a:pPr algn="l" fontAlgn="ctr"/>
                      <a:r>
                        <a:rPr lang="tr-TR" sz="2000" b="1" u="none" strike="noStrike" kern="1200" noProof="0" dirty="0">
                          <a:solidFill>
                            <a:schemeClr val="bg1"/>
                          </a:solidFill>
                          <a:effectLst/>
                          <a:latin typeface="Calibri" pitchFamily="34" charset="0"/>
                          <a:ea typeface="+mn-ea"/>
                          <a:cs typeface="Calibri" pitchFamily="34" charset="0"/>
                        </a:rPr>
                        <a:t> </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2000" b="1" u="none" strike="noStrike" kern="1200" noProof="0" dirty="0">
                          <a:solidFill>
                            <a:schemeClr val="bg1"/>
                          </a:solidFill>
                          <a:effectLst/>
                          <a:latin typeface="Calibri" pitchFamily="34" charset="0"/>
                          <a:ea typeface="+mn-ea"/>
                          <a:cs typeface="Calibri" pitchFamily="34" charset="0"/>
                        </a:rPr>
                        <a:t>Anne yaşı</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ctr"/>
                      <a:r>
                        <a:rPr lang="tr-TR" sz="2000" b="1" u="none" strike="noStrike" kern="1200" noProof="0" dirty="0">
                          <a:solidFill>
                            <a:schemeClr val="bg1"/>
                          </a:solidFill>
                          <a:effectLst/>
                          <a:latin typeface="Calibri" pitchFamily="34" charset="0"/>
                          <a:ea typeface="+mn-ea"/>
                          <a:cs typeface="Calibri" pitchFamily="34" charset="0"/>
                        </a:rPr>
                        <a:t>Baba yaşı</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28575" cap="flat" cmpd="sng" algn="ctr">
                      <a:solidFill>
                        <a:srgbClr val="FF4F4F"/>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Lefkoşa</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40</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44</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Girne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41</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45</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Gazimağusa</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40</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44</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Güzelyurt</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41</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46</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Lefke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41</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45</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0980">
                <a:tc>
                  <a:txBody>
                    <a:bodyPr/>
                    <a:lstStyle/>
                    <a:p>
                      <a:pPr algn="l" fontAlgn="ctr"/>
                      <a:r>
                        <a:rPr lang="tr-TR" sz="2000" i="0" u="none" strike="noStrike" kern="1200" noProof="0" dirty="0">
                          <a:solidFill>
                            <a:schemeClr val="bg2">
                              <a:lumMod val="50000"/>
                            </a:schemeClr>
                          </a:solidFill>
                          <a:effectLst/>
                          <a:latin typeface="Calibri" pitchFamily="34" charset="0"/>
                          <a:ea typeface="+mn-ea"/>
                          <a:cs typeface="Calibri" pitchFamily="34" charset="0"/>
                        </a:rPr>
                        <a:t>İskele</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41</a:t>
                      </a:r>
                    </a:p>
                  </a:txBody>
                  <a:tcPr marL="7620" marR="144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r" fontAlgn="ctr"/>
                      <a:r>
                        <a:rPr lang="tr-TR" sz="2000" i="0" u="none" strike="noStrike" kern="1200" noProof="0" dirty="0">
                          <a:solidFill>
                            <a:schemeClr val="bg2">
                              <a:lumMod val="50000"/>
                            </a:schemeClr>
                          </a:solidFill>
                          <a:effectLst/>
                          <a:latin typeface="Calibri" pitchFamily="34" charset="0"/>
                          <a:ea typeface="+mn-ea"/>
                          <a:cs typeface="Calibri" pitchFamily="34" charset="0"/>
                        </a:rPr>
                        <a:t>45</a:t>
                      </a:r>
                    </a:p>
                  </a:txBody>
                  <a:tcPr marL="7620" marR="14400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0980">
                <a:tc>
                  <a:txBody>
                    <a:bodyPr/>
                    <a:lstStyle/>
                    <a:p>
                      <a:pPr algn="l" fontAlgn="ctr"/>
                      <a:r>
                        <a:rPr lang="tr-TR" sz="2000" i="0" u="none" strike="noStrike" kern="1200" noProof="0" dirty="0">
                          <a:solidFill>
                            <a:srgbClr val="C00000"/>
                          </a:solidFill>
                          <a:effectLst/>
                          <a:latin typeface="Calibri" pitchFamily="34" charset="0"/>
                          <a:ea typeface="+mn-ea"/>
                          <a:cs typeface="Calibri" pitchFamily="34" charset="0"/>
                        </a:rPr>
                        <a:t>	Kent </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i="0" u="none" strike="noStrike" kern="1200" noProof="0" dirty="0">
                          <a:solidFill>
                            <a:srgbClr val="C00000"/>
                          </a:solidFill>
                          <a:effectLst/>
                          <a:latin typeface="Calibri" pitchFamily="34" charset="0"/>
                          <a:ea typeface="+mn-ea"/>
                          <a:cs typeface="Calibri" pitchFamily="34" charset="0"/>
                        </a:rPr>
                        <a:t>40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i="0" u="none" strike="noStrike" kern="1200" noProof="0" dirty="0">
                          <a:solidFill>
                            <a:srgbClr val="C00000"/>
                          </a:solidFill>
                          <a:effectLst/>
                          <a:latin typeface="Calibri" pitchFamily="34" charset="0"/>
                          <a:ea typeface="+mn-ea"/>
                          <a:cs typeface="Calibri" pitchFamily="34" charset="0"/>
                        </a:rPr>
                        <a:t>44</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20980">
                <a:tc>
                  <a:txBody>
                    <a:bodyPr/>
                    <a:lstStyle/>
                    <a:p>
                      <a:pPr algn="l" fontAlgn="ctr"/>
                      <a:r>
                        <a:rPr lang="tr-TR" sz="2000" i="0" u="none" strike="noStrike" kern="1200" noProof="0" dirty="0">
                          <a:solidFill>
                            <a:srgbClr val="C00000"/>
                          </a:solidFill>
                          <a:effectLst/>
                          <a:latin typeface="Calibri" pitchFamily="34" charset="0"/>
                          <a:ea typeface="+mn-ea"/>
                          <a:cs typeface="Calibri" pitchFamily="34" charset="0"/>
                        </a:rPr>
                        <a:t>	Kır</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i="0" u="none" strike="noStrike" kern="1200" noProof="0" dirty="0">
                          <a:solidFill>
                            <a:srgbClr val="C00000"/>
                          </a:solidFill>
                          <a:effectLst/>
                          <a:latin typeface="Calibri" pitchFamily="34" charset="0"/>
                          <a:ea typeface="+mn-ea"/>
                          <a:cs typeface="Calibri" pitchFamily="34" charset="0"/>
                        </a:rPr>
                        <a:t>41</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tr-TR" sz="2000" i="0" u="none" strike="noStrike" kern="1200" noProof="0" dirty="0">
                          <a:solidFill>
                            <a:srgbClr val="C00000"/>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1268">
                <a:tc>
                  <a:txBody>
                    <a:bodyPr/>
                    <a:lstStyle/>
                    <a:p>
                      <a:pPr algn="l" fontAlgn="ctr"/>
                      <a:r>
                        <a:rPr lang="tr-TR" sz="2000" b="1" i="0" u="none" strike="noStrike" kern="1200" noProof="0" dirty="0">
                          <a:solidFill>
                            <a:schemeClr val="bg2">
                              <a:lumMod val="50000"/>
                            </a:schemeClr>
                          </a:solidFill>
                          <a:effectLst/>
                          <a:latin typeface="Calibri" pitchFamily="34" charset="0"/>
                          <a:ea typeface="+mn-ea"/>
                          <a:cs typeface="Calibri" pitchFamily="34" charset="0"/>
                        </a:rPr>
                        <a:t>GENEL</a:t>
                      </a:r>
                    </a:p>
                  </a:txBody>
                  <a:tcPr marL="72000" marR="72000" marT="7620" marB="0" anchor="ctr">
                    <a:lnL w="28575" cap="flat" cmpd="sng" algn="ctr">
                      <a:solidFill>
                        <a:srgbClr val="FF4F4F"/>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tc>
                  <a:txBody>
                    <a:bodyPr/>
                    <a:lstStyle/>
                    <a:p>
                      <a:pPr algn="ctr" fontAlgn="ctr"/>
                      <a:r>
                        <a:rPr lang="tr-TR" sz="2000" b="1" i="0" u="none" strike="noStrike" kern="1200" noProof="0" dirty="0">
                          <a:solidFill>
                            <a:schemeClr val="bg2">
                              <a:lumMod val="50000"/>
                            </a:schemeClr>
                          </a:solidFill>
                          <a:effectLst/>
                          <a:latin typeface="Calibri" pitchFamily="34" charset="0"/>
                          <a:ea typeface="+mn-ea"/>
                          <a:cs typeface="Calibri" pitchFamily="34" charset="0"/>
                        </a:rPr>
                        <a:t>40</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tc>
                  <a:txBody>
                    <a:bodyPr/>
                    <a:lstStyle/>
                    <a:p>
                      <a:pPr algn="ctr" fontAlgn="ctr"/>
                      <a:r>
                        <a:rPr lang="tr-TR" sz="2000" b="1" i="0" u="none" strike="noStrike" kern="1200" noProof="0" dirty="0">
                          <a:solidFill>
                            <a:schemeClr val="bg2">
                              <a:lumMod val="50000"/>
                            </a:schemeClr>
                          </a:solidFill>
                          <a:effectLst/>
                          <a:latin typeface="Calibri" pitchFamily="34" charset="0"/>
                          <a:ea typeface="+mn-ea"/>
                          <a:cs typeface="Calibri" pitchFamily="34" charset="0"/>
                        </a:rPr>
                        <a:t>45</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4F4F"/>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4F4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3" name="Rectangle 2"/>
          <p:cNvSpPr/>
          <p:nvPr/>
        </p:nvSpPr>
        <p:spPr>
          <a:xfrm>
            <a:off x="195718" y="6227628"/>
            <a:ext cx="1109599" cy="230832"/>
          </a:xfrm>
          <a:prstGeom prst="rect">
            <a:avLst/>
          </a:prstGeom>
        </p:spPr>
        <p:txBody>
          <a:bodyPr wrap="none">
            <a:spAutoFit/>
          </a:bodyPr>
          <a:lstStyle/>
          <a:p>
            <a:r>
              <a:rPr lang="tr-TR" sz="900" b="1" dirty="0">
                <a:solidFill>
                  <a:schemeClr val="bg2">
                    <a:lumMod val="50000"/>
                  </a:schemeClr>
                </a:solidFill>
                <a:latin typeface="Calibri" pitchFamily="34" charset="0"/>
                <a:cs typeface="Calibri" pitchFamily="34" charset="0"/>
              </a:rPr>
              <a:t>E1. </a:t>
            </a:r>
            <a:r>
              <a:rPr lang="tr-TR" sz="900" dirty="0">
                <a:solidFill>
                  <a:schemeClr val="bg2">
                    <a:lumMod val="50000"/>
                  </a:schemeClr>
                </a:solidFill>
                <a:latin typeface="Calibri" pitchFamily="34" charset="0"/>
                <a:cs typeface="Calibri" pitchFamily="34" charset="0"/>
              </a:rPr>
              <a:t>Yaş (Doğum Yılı)</a:t>
            </a:r>
          </a:p>
        </p:txBody>
      </p:sp>
    </p:spTree>
    <p:extLst>
      <p:ext uri="{BB962C8B-B14F-4D97-AF65-F5344CB8AC3E}">
        <p14:creationId xmlns:p14="http://schemas.microsoft.com/office/powerpoint/2010/main" val="10533593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91</a:t>
            </a:fld>
            <a:endParaRPr lang="en-US">
              <a:solidFill>
                <a:srgbClr val="FFFFFF"/>
              </a:solidFill>
            </a:endParaRPr>
          </a:p>
        </p:txBody>
      </p:sp>
      <p:sp>
        <p:nvSpPr>
          <p:cNvPr id="7" name="Subtitle 4"/>
          <p:cNvSpPr>
            <a:spLocks/>
          </p:cNvSpPr>
          <p:nvPr/>
        </p:nvSpPr>
        <p:spPr bwMode="auto">
          <a:xfrm>
            <a:off x="454173" y="1438546"/>
            <a:ext cx="8783313" cy="2924448"/>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önemli bir kısmı ilkokul mezunudur. İlkokul mezunu annelerin oranı %45, babalarınki ise %42 olarak tespit edilmiştir.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Hem anneler, hem de babalar arasında lise mezunu olanların oranı %25’tir.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Üniversite (2 yıllık yüksekokul, 4 yıllık lisans ve lisansüstü dahil) mezunlarının oranı anneler için  %8, babalar için %7 olarak belirlenmiştir.</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Kırsal alanlarda ilkokul mezunu babaların oranı %39’a gerilerken, lise mezunlarının oranı %30’a yükselmektedir. </a:t>
            </a:r>
          </a:p>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Lise mezunu annelerin oranı kentsel alanlarda %22 iken, kırsal alanlarda %29’a yükselmektedir. </a:t>
            </a:r>
          </a:p>
        </p:txBody>
      </p:sp>
      <p:sp>
        <p:nvSpPr>
          <p:cNvPr id="5" name="Text Box 4"/>
          <p:cNvSpPr txBox="1">
            <a:spLocks noChangeArrowheads="1"/>
          </p:cNvSpPr>
          <p:nvPr/>
        </p:nvSpPr>
        <p:spPr bwMode="auto">
          <a:xfrm>
            <a:off x="1371219" y="424711"/>
            <a:ext cx="413690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Eğitim Durumu</a:t>
            </a:r>
          </a:p>
        </p:txBody>
      </p:sp>
      <p:graphicFrame>
        <p:nvGraphicFramePr>
          <p:cNvPr id="8" name="Table 7"/>
          <p:cNvGraphicFramePr>
            <a:graphicFrameLocks noGrp="1"/>
          </p:cNvGraphicFramePr>
          <p:nvPr>
            <p:extLst>
              <p:ext uri="{D42A27DB-BD31-4B8C-83A1-F6EECF244321}">
                <p14:modId xmlns:p14="http://schemas.microsoft.com/office/powerpoint/2010/main" val="264424981"/>
              </p:ext>
            </p:extLst>
          </p:nvPr>
        </p:nvGraphicFramePr>
        <p:xfrm>
          <a:off x="1018906" y="4396750"/>
          <a:ext cx="7695289" cy="1519646"/>
        </p:xfrm>
        <a:graphic>
          <a:graphicData uri="http://schemas.openxmlformats.org/drawingml/2006/table">
            <a:tbl>
              <a:tblPr>
                <a:tableStyleId>{5C22544A-7EE6-4342-B048-85BDC9FD1C3A}</a:tableStyleId>
              </a:tblPr>
              <a:tblGrid>
                <a:gridCol w="871408">
                  <a:extLst>
                    <a:ext uri="{9D8B030D-6E8A-4147-A177-3AD203B41FA5}">
                      <a16:colId xmlns:a16="http://schemas.microsoft.com/office/drawing/2014/main" val="20000"/>
                    </a:ext>
                  </a:extLst>
                </a:gridCol>
                <a:gridCol w="1167771">
                  <a:extLst>
                    <a:ext uri="{9D8B030D-6E8A-4147-A177-3AD203B41FA5}">
                      <a16:colId xmlns:a16="http://schemas.microsoft.com/office/drawing/2014/main" val="20001"/>
                    </a:ext>
                  </a:extLst>
                </a:gridCol>
                <a:gridCol w="1035450">
                  <a:extLst>
                    <a:ext uri="{9D8B030D-6E8A-4147-A177-3AD203B41FA5}">
                      <a16:colId xmlns:a16="http://schemas.microsoft.com/office/drawing/2014/main" val="20002"/>
                    </a:ext>
                  </a:extLst>
                </a:gridCol>
                <a:gridCol w="1035450">
                  <a:extLst>
                    <a:ext uri="{9D8B030D-6E8A-4147-A177-3AD203B41FA5}">
                      <a16:colId xmlns:a16="http://schemas.microsoft.com/office/drawing/2014/main" val="20003"/>
                    </a:ext>
                  </a:extLst>
                </a:gridCol>
                <a:gridCol w="1182658">
                  <a:extLst>
                    <a:ext uri="{9D8B030D-6E8A-4147-A177-3AD203B41FA5}">
                      <a16:colId xmlns:a16="http://schemas.microsoft.com/office/drawing/2014/main" val="20004"/>
                    </a:ext>
                  </a:extLst>
                </a:gridCol>
                <a:gridCol w="1168859">
                  <a:extLst>
                    <a:ext uri="{9D8B030D-6E8A-4147-A177-3AD203B41FA5}">
                      <a16:colId xmlns:a16="http://schemas.microsoft.com/office/drawing/2014/main" val="20005"/>
                    </a:ext>
                  </a:extLst>
                </a:gridCol>
                <a:gridCol w="1233693">
                  <a:extLst>
                    <a:ext uri="{9D8B030D-6E8A-4147-A177-3AD203B41FA5}">
                      <a16:colId xmlns:a16="http://schemas.microsoft.com/office/drawing/2014/main" val="20006"/>
                    </a:ext>
                  </a:extLst>
                </a:gridCol>
              </a:tblGrid>
              <a:tr h="289560">
                <a:tc>
                  <a:txBody>
                    <a:bodyPr/>
                    <a:lstStyle/>
                    <a:p>
                      <a:pPr algn="ctr" fontAlgn="t"/>
                      <a:endParaRPr lang="tr-TR" sz="1400" b="1" i="0" u="none" strike="noStrike" noProof="0" dirty="0">
                        <a:solidFill>
                          <a:schemeClr val="bg1"/>
                        </a:solidFill>
                        <a:effectLst/>
                        <a:latin typeface="Arial"/>
                      </a:endParaRPr>
                    </a:p>
                  </a:txBody>
                  <a:tcPr marL="7620" marR="7620" marT="7620"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noProof="0" dirty="0">
                          <a:solidFill>
                            <a:schemeClr val="bg1"/>
                          </a:solidFill>
                          <a:effectLst/>
                          <a:latin typeface="Arial"/>
                        </a:rPr>
                        <a:t>Diplomasız</a:t>
                      </a:r>
                    </a:p>
                    <a:p>
                      <a:pPr algn="ctr" fontAlgn="t"/>
                      <a:r>
                        <a:rPr lang="tr-TR" sz="1400" b="1" i="0" u="none" strike="noStrike" noProof="0" dirty="0">
                          <a:solidFill>
                            <a:schemeClr val="bg1"/>
                          </a:solidFill>
                          <a:effectLst/>
                          <a:latin typeface="Arial"/>
                        </a:rPr>
                        <a:t>(okur-yazar)</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noProof="0" dirty="0">
                          <a:solidFill>
                            <a:schemeClr val="bg1"/>
                          </a:solidFill>
                          <a:effectLst/>
                          <a:latin typeface="Arial"/>
                        </a:rPr>
                        <a:t>İlkokul</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noProof="0" dirty="0">
                          <a:solidFill>
                            <a:schemeClr val="bg1"/>
                          </a:solidFill>
                          <a:effectLst/>
                          <a:latin typeface="Arial"/>
                        </a:rPr>
                        <a:t>Ortaokul</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noProof="0" dirty="0">
                          <a:solidFill>
                            <a:schemeClr val="bg1"/>
                          </a:solidFill>
                          <a:effectLst/>
                          <a:latin typeface="Arial"/>
                        </a:rPr>
                        <a:t>Lise </a:t>
                      </a:r>
                    </a:p>
                    <a:p>
                      <a:pPr algn="ctr" fontAlgn="t"/>
                      <a:r>
                        <a:rPr lang="tr-TR" sz="1100" b="1" i="0" u="none" strike="noStrike" noProof="0" dirty="0">
                          <a:solidFill>
                            <a:schemeClr val="bg1"/>
                          </a:solidFill>
                          <a:effectLst/>
                          <a:latin typeface="Arial"/>
                        </a:rPr>
                        <a:t>(normal+meslek)</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noProof="0" dirty="0">
                          <a:solidFill>
                            <a:schemeClr val="bg1"/>
                          </a:solidFill>
                          <a:effectLst/>
                          <a:latin typeface="Arial"/>
                        </a:rPr>
                        <a:t>Üniversite</a:t>
                      </a:r>
                      <a:r>
                        <a:rPr lang="tr-TR" sz="1400" b="1" i="0" u="none" strike="noStrike" baseline="0" noProof="0" dirty="0">
                          <a:solidFill>
                            <a:schemeClr val="bg1"/>
                          </a:solidFill>
                          <a:effectLst/>
                          <a:latin typeface="Arial"/>
                        </a:rPr>
                        <a:t> </a:t>
                      </a:r>
                    </a:p>
                    <a:p>
                      <a:pPr algn="ctr" fontAlgn="t"/>
                      <a:r>
                        <a:rPr lang="tr-TR" sz="1100" b="1" i="0" u="none" strike="noStrike" baseline="0" noProof="0" dirty="0">
                          <a:solidFill>
                            <a:schemeClr val="bg1"/>
                          </a:solidFill>
                          <a:effectLst/>
                          <a:latin typeface="Arial"/>
                        </a:rPr>
                        <a:t>(ön lisans+ lisans+y.lisans/ doktora dahil)</a:t>
                      </a:r>
                      <a:endParaRPr lang="tr-TR" sz="1100" b="1" i="0" u="none" strike="noStrike" noProof="0" dirty="0">
                        <a:solidFill>
                          <a:schemeClr val="bg1"/>
                        </a:solidFill>
                        <a:effectLst/>
                        <a:latin typeface="Arial"/>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400" b="1" i="0" u="none" strike="noStrike" kern="1200" noProof="0" dirty="0">
                          <a:solidFill>
                            <a:schemeClr val="bg1"/>
                          </a:solidFill>
                          <a:effectLst/>
                          <a:latin typeface="Arial"/>
                          <a:ea typeface="+mn-ea"/>
                          <a:cs typeface="+mn-cs"/>
                        </a:rPr>
                        <a:t>Cevap yok/ bilgi yok</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397873">
                <a:tc>
                  <a:txBody>
                    <a:bodyPr/>
                    <a:lstStyle/>
                    <a:p>
                      <a:pPr algn="ctr" fontAlgn="t"/>
                      <a:r>
                        <a:rPr lang="tr-TR" sz="1600" b="1" i="0" u="none" strike="noStrike" noProof="0" dirty="0">
                          <a:solidFill>
                            <a:schemeClr val="bg2"/>
                          </a:solidFill>
                          <a:effectLst/>
                          <a:latin typeface="Arial"/>
                        </a:rPr>
                        <a:t>Anne</a:t>
                      </a:r>
                    </a:p>
                  </a:txBody>
                  <a:tcPr marL="7620" marR="7620" marT="7620"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%45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%15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%25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%2</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7873">
                <a:tc>
                  <a:txBody>
                    <a:bodyPr/>
                    <a:lstStyle/>
                    <a:p>
                      <a:pPr algn="ctr" fontAlgn="t"/>
                      <a:r>
                        <a:rPr lang="tr-TR" sz="1600" b="1" i="0" u="none" strike="noStrike" noProof="0" dirty="0">
                          <a:solidFill>
                            <a:schemeClr val="bg2"/>
                          </a:solidFill>
                          <a:effectLst/>
                          <a:latin typeface="Arial"/>
                        </a:rPr>
                        <a:t>Baba</a:t>
                      </a:r>
                    </a:p>
                  </a:txBody>
                  <a:tcPr marL="7620" marR="7620" marT="7620"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%42</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%18</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%25</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%7</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t"/>
                      <a:r>
                        <a:rPr lang="tr-TR" sz="1600" b="0" i="0" u="none" strike="noStrike" noProof="0" dirty="0">
                          <a:solidFill>
                            <a:schemeClr val="bg2"/>
                          </a:solidFill>
                          <a:effectLst/>
                          <a:latin typeface="Arial"/>
                        </a:rPr>
                        <a:t>%7</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Rectangle 3"/>
          <p:cNvSpPr/>
          <p:nvPr/>
        </p:nvSpPr>
        <p:spPr>
          <a:xfrm>
            <a:off x="131136" y="6207239"/>
            <a:ext cx="1079142" cy="230832"/>
          </a:xfrm>
          <a:prstGeom prst="rect">
            <a:avLst/>
          </a:prstGeom>
        </p:spPr>
        <p:txBody>
          <a:bodyPr wrap="none">
            <a:spAutoFit/>
          </a:bodyPr>
          <a:lstStyle/>
          <a:p>
            <a:r>
              <a:rPr lang="tr-TR" sz="900" b="1" dirty="0">
                <a:solidFill>
                  <a:schemeClr val="bg2">
                    <a:lumMod val="50000"/>
                  </a:schemeClr>
                </a:solidFill>
                <a:latin typeface="Calibri" pitchFamily="34" charset="0"/>
                <a:cs typeface="Calibri" pitchFamily="34" charset="0"/>
              </a:rPr>
              <a:t>E2. Eğitim Durumu</a:t>
            </a:r>
          </a:p>
        </p:txBody>
      </p:sp>
    </p:spTree>
    <p:extLst>
      <p:ext uri="{BB962C8B-B14F-4D97-AF65-F5344CB8AC3E}">
        <p14:creationId xmlns:p14="http://schemas.microsoft.com/office/powerpoint/2010/main" val="8155090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92</a:t>
            </a:fld>
            <a:endParaRPr lang="en-US">
              <a:solidFill>
                <a:srgbClr val="FFFFFF"/>
              </a:solidFill>
            </a:endParaRPr>
          </a:p>
        </p:txBody>
      </p:sp>
      <p:sp>
        <p:nvSpPr>
          <p:cNvPr id="7" name="Subtitle 4"/>
          <p:cNvSpPr>
            <a:spLocks/>
          </p:cNvSpPr>
          <p:nvPr/>
        </p:nvSpPr>
        <p:spPr bwMode="auto">
          <a:xfrm>
            <a:off x="454173" y="1374567"/>
            <a:ext cx="8783313" cy="1596755"/>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Babaların yarıdan fazlası maaşlı özel sektör çalışanıyken, annelerin yarıdan fazlası da ev hanımıdır.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Kamu çalışanı babaların oranı %20’ye yakındır.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Her 3 anneden 1’i özel sektör çalışanıdır.</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Babaların %13’ünün küçük esnaf/dükkan sahibi olduğu tespit edilmiştir. </a:t>
            </a:r>
          </a:p>
        </p:txBody>
      </p:sp>
      <p:sp>
        <p:nvSpPr>
          <p:cNvPr id="5" name="Text Box 4"/>
          <p:cNvSpPr txBox="1">
            <a:spLocks noChangeArrowheads="1"/>
          </p:cNvSpPr>
          <p:nvPr/>
        </p:nvSpPr>
        <p:spPr bwMode="auto">
          <a:xfrm>
            <a:off x="1371219" y="424711"/>
            <a:ext cx="413690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Meslek Durumu</a:t>
            </a:r>
          </a:p>
        </p:txBody>
      </p:sp>
      <p:graphicFrame>
        <p:nvGraphicFramePr>
          <p:cNvPr id="8" name="Table 7"/>
          <p:cNvGraphicFramePr>
            <a:graphicFrameLocks noGrp="1"/>
          </p:cNvGraphicFramePr>
          <p:nvPr>
            <p:extLst>
              <p:ext uri="{D42A27DB-BD31-4B8C-83A1-F6EECF244321}">
                <p14:modId xmlns:p14="http://schemas.microsoft.com/office/powerpoint/2010/main" val="2289080408"/>
              </p:ext>
            </p:extLst>
          </p:nvPr>
        </p:nvGraphicFramePr>
        <p:xfrm>
          <a:off x="701040" y="3113669"/>
          <a:ext cx="8386354" cy="3161220"/>
        </p:xfrm>
        <a:graphic>
          <a:graphicData uri="http://schemas.openxmlformats.org/drawingml/2006/table">
            <a:tbl>
              <a:tblPr>
                <a:tableStyleId>{5C22544A-7EE6-4342-B048-85BDC9FD1C3A}</a:tableStyleId>
              </a:tblPr>
              <a:tblGrid>
                <a:gridCol w="576072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54034">
                  <a:extLst>
                    <a:ext uri="{9D8B030D-6E8A-4147-A177-3AD203B41FA5}">
                      <a16:colId xmlns:a16="http://schemas.microsoft.com/office/drawing/2014/main" val="20002"/>
                    </a:ext>
                  </a:extLst>
                </a:gridCol>
              </a:tblGrid>
              <a:tr h="289560">
                <a:tc>
                  <a:txBody>
                    <a:bodyPr/>
                    <a:lstStyle/>
                    <a:p>
                      <a:pPr algn="r" fontAlgn="t"/>
                      <a:r>
                        <a:rPr lang="tr-TR" sz="1400" b="1" i="0" u="none" strike="noStrike" noProof="0" dirty="0">
                          <a:solidFill>
                            <a:schemeClr val="bg1"/>
                          </a:solidFill>
                          <a:effectLst/>
                          <a:latin typeface="Arial"/>
                        </a:rPr>
                        <a:t>n=607</a:t>
                      </a:r>
                    </a:p>
                  </a:txBody>
                  <a:tcPr marL="7620" marR="7620" marT="7620"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800" b="1" i="0" u="none" strike="noStrike" noProof="0" dirty="0">
                          <a:solidFill>
                            <a:schemeClr val="bg1"/>
                          </a:solidFill>
                          <a:effectLst/>
                          <a:latin typeface="Arial"/>
                        </a:rPr>
                        <a:t>Anne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t"/>
                      <a:r>
                        <a:rPr lang="tr-TR" sz="1800" b="1" i="0" u="none" strike="noStrike" kern="1200" noProof="0" dirty="0">
                          <a:solidFill>
                            <a:schemeClr val="bg1"/>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Özel sektör çalışanı (maaşlı)</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53%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Kamu kurumu çalışanı</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19%</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Kendi hesabına çalışan nitelikli serbest meslek sahibi </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Küçük esnaf /küçük imalathane/dükkan sahibi </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Orta veya büyük ölçekli işyeri sahibi/ortağı (satış veya hizmet)</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Ev hanımı</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53%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Emekli</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Çiftçi, balıkçı, pazarcı, seyyar satıcı</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İşsiz</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287166">
                <a:tc>
                  <a:txBody>
                    <a:bodyPr/>
                    <a:lstStyle/>
                    <a:p>
                      <a:pPr algn="l" fontAlgn="ctr"/>
                      <a:r>
                        <a:rPr lang="tr-TR" sz="1600" b="0" i="0" u="none" strike="noStrike" dirty="0">
                          <a:solidFill>
                            <a:schemeClr val="bg2">
                              <a:lumMod val="50000"/>
                            </a:schemeClr>
                          </a:solidFill>
                          <a:effectLst/>
                          <a:latin typeface="Calibri" panose="020F0502020204030204" pitchFamily="34" charset="0"/>
                          <a:cs typeface="Calibri" panose="020F0502020204030204" pitchFamily="34" charset="0"/>
                        </a:rPr>
                        <a:t>Bilgi yok/cevap yok</a:t>
                      </a:r>
                    </a:p>
                  </a:txBody>
                  <a:tcPr marL="72000" marR="9525" marT="9525" marB="0" anchor="ctr">
                    <a:lnL w="28575" cap="flat" cmpd="sng" algn="ctr">
                      <a:solidFill>
                        <a:schemeClr val="tx2">
                          <a:lumMod val="65000"/>
                          <a:lumOff val="3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tc>
                  <a:txBody>
                    <a:bodyPr/>
                    <a:lstStyle/>
                    <a:p>
                      <a:pPr algn="ctr" fontAlgn="b"/>
                      <a:r>
                        <a:rPr lang="tr-TR" sz="16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7%</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chemeClr val="tx2">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3" name="Rectangle 2"/>
          <p:cNvSpPr/>
          <p:nvPr/>
        </p:nvSpPr>
        <p:spPr>
          <a:xfrm>
            <a:off x="141452" y="6292334"/>
            <a:ext cx="1237839" cy="230832"/>
          </a:xfrm>
          <a:prstGeom prst="rect">
            <a:avLst/>
          </a:prstGeom>
        </p:spPr>
        <p:txBody>
          <a:bodyPr wrap="none">
            <a:spAutoFit/>
          </a:bodyPr>
          <a:lstStyle/>
          <a:p>
            <a:r>
              <a:rPr lang="tr-TR" sz="900" b="1" dirty="0">
                <a:solidFill>
                  <a:schemeClr val="bg2">
                    <a:lumMod val="50000"/>
                  </a:schemeClr>
                </a:solidFill>
                <a:latin typeface="Calibri" pitchFamily="34" charset="0"/>
                <a:cs typeface="Calibri" pitchFamily="34" charset="0"/>
              </a:rPr>
              <a:t>E3. Meslek/ Yapılan İş</a:t>
            </a:r>
          </a:p>
        </p:txBody>
      </p:sp>
    </p:spTree>
    <p:extLst>
      <p:ext uri="{BB962C8B-B14F-4D97-AF65-F5344CB8AC3E}">
        <p14:creationId xmlns:p14="http://schemas.microsoft.com/office/powerpoint/2010/main" val="28205656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93</a:t>
            </a:fld>
            <a:endParaRPr lang="en-US">
              <a:solidFill>
                <a:srgbClr val="FFFFFF"/>
              </a:solidFill>
            </a:endParaRPr>
          </a:p>
        </p:txBody>
      </p:sp>
      <p:sp>
        <p:nvSpPr>
          <p:cNvPr id="7" name="Subtitle 4"/>
          <p:cNvSpPr>
            <a:spLocks/>
          </p:cNvSpPr>
          <p:nvPr/>
        </p:nvSpPr>
        <p:spPr bwMode="auto">
          <a:xfrm>
            <a:off x="454173" y="1438545"/>
            <a:ext cx="8783313" cy="2072751"/>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Ortalama boy ve kilo hesaplamaları 12-15 yaş grubu çocuğu olan anne ve babaların önemli bir kilo sorunu olduğunu göstermekte. </a:t>
            </a:r>
          </a:p>
          <a:p>
            <a:pPr marL="742950" lvl="1" indent="-285750">
              <a:spcBef>
                <a:spcPts val="1000"/>
              </a:spcBef>
              <a:buClr>
                <a:srgbClr val="FF6600"/>
              </a:buClr>
              <a:buSzPct val="120000"/>
              <a:buFont typeface="Wingdings" panose="05000000000000000000" pitchFamily="2" charset="2"/>
              <a:buChar char="ü"/>
            </a:pPr>
            <a:r>
              <a:rPr lang="tr-TR" sz="1700" noProof="1">
                <a:solidFill>
                  <a:srgbClr val="808080"/>
                </a:solidFill>
                <a:latin typeface="Calibri" panose="020F0502020204030204" pitchFamily="34" charset="0"/>
                <a:cs typeface="Arial" charset="0"/>
              </a:rPr>
              <a:t>Ortalama boy ve kilolar kullanılarak yapılan hesaplamada BKİ anneler ve babalar için 27 civarında hesaplanmaktadır. Bu da ebeveynlerin önemli bir kısmında fazla kilo ve obezite sorunu olduğunun en basit göstergelerinden birisidir. </a:t>
            </a:r>
          </a:p>
          <a:p>
            <a:pPr marL="742950" lvl="1" indent="-285750">
              <a:spcBef>
                <a:spcPts val="1000"/>
              </a:spcBef>
              <a:buClr>
                <a:srgbClr val="FF6600"/>
              </a:buClr>
              <a:buSzPct val="120000"/>
              <a:buFont typeface="Wingdings" panose="05000000000000000000" pitchFamily="2" charset="2"/>
              <a:buChar char="ü"/>
            </a:pPr>
            <a:r>
              <a:rPr lang="tr-TR" sz="1700" noProof="1">
                <a:solidFill>
                  <a:srgbClr val="808080"/>
                </a:solidFill>
                <a:latin typeface="Calibri" panose="020F0502020204030204" pitchFamily="34" charset="0"/>
                <a:cs typeface="Arial" charset="0"/>
              </a:rPr>
              <a:t>Kilo ve boy ortalamalarında kentsel ya da kırsal alan farklılaşması olmadığı görülmektedir.</a:t>
            </a:r>
          </a:p>
        </p:txBody>
      </p:sp>
      <p:sp>
        <p:nvSpPr>
          <p:cNvPr id="5" name="Text Box 4"/>
          <p:cNvSpPr txBox="1">
            <a:spLocks noChangeArrowheads="1"/>
          </p:cNvSpPr>
          <p:nvPr/>
        </p:nvSpPr>
        <p:spPr bwMode="auto">
          <a:xfrm>
            <a:off x="1371219" y="424711"/>
            <a:ext cx="413690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Kilo ve Boy</a:t>
            </a:r>
          </a:p>
        </p:txBody>
      </p:sp>
      <p:graphicFrame>
        <p:nvGraphicFramePr>
          <p:cNvPr id="8" name="Table 7"/>
          <p:cNvGraphicFramePr>
            <a:graphicFrameLocks noGrp="1"/>
          </p:cNvGraphicFramePr>
          <p:nvPr>
            <p:extLst>
              <p:ext uri="{D42A27DB-BD31-4B8C-83A1-F6EECF244321}">
                <p14:modId xmlns:p14="http://schemas.microsoft.com/office/powerpoint/2010/main" val="2081738742"/>
              </p:ext>
            </p:extLst>
          </p:nvPr>
        </p:nvGraphicFramePr>
        <p:xfrm>
          <a:off x="1371219" y="4136216"/>
          <a:ext cx="7668279" cy="1473860"/>
        </p:xfrm>
        <a:graphic>
          <a:graphicData uri="http://schemas.openxmlformats.org/drawingml/2006/table">
            <a:tbl>
              <a:tblPr>
                <a:tableStyleId>{5C22544A-7EE6-4342-B048-85BDC9FD1C3A}</a:tableStyleId>
              </a:tblPr>
              <a:tblGrid>
                <a:gridCol w="1794273">
                  <a:extLst>
                    <a:ext uri="{9D8B030D-6E8A-4147-A177-3AD203B41FA5}">
                      <a16:colId xmlns:a16="http://schemas.microsoft.com/office/drawing/2014/main" val="20000"/>
                    </a:ext>
                  </a:extLst>
                </a:gridCol>
                <a:gridCol w="979001">
                  <a:extLst>
                    <a:ext uri="{9D8B030D-6E8A-4147-A177-3AD203B41FA5}">
                      <a16:colId xmlns:a16="http://schemas.microsoft.com/office/drawing/2014/main" val="20001"/>
                    </a:ext>
                  </a:extLst>
                </a:gridCol>
                <a:gridCol w="979001">
                  <a:extLst>
                    <a:ext uri="{9D8B030D-6E8A-4147-A177-3AD203B41FA5}">
                      <a16:colId xmlns:a16="http://schemas.microsoft.com/office/drawing/2014/main" val="20002"/>
                    </a:ext>
                  </a:extLst>
                </a:gridCol>
                <a:gridCol w="979001">
                  <a:extLst>
                    <a:ext uri="{9D8B030D-6E8A-4147-A177-3AD203B41FA5}">
                      <a16:colId xmlns:a16="http://schemas.microsoft.com/office/drawing/2014/main" val="20003"/>
                    </a:ext>
                  </a:extLst>
                </a:gridCol>
                <a:gridCol w="979001">
                  <a:extLst>
                    <a:ext uri="{9D8B030D-6E8A-4147-A177-3AD203B41FA5}">
                      <a16:colId xmlns:a16="http://schemas.microsoft.com/office/drawing/2014/main" val="20004"/>
                    </a:ext>
                  </a:extLst>
                </a:gridCol>
                <a:gridCol w="979001">
                  <a:extLst>
                    <a:ext uri="{9D8B030D-6E8A-4147-A177-3AD203B41FA5}">
                      <a16:colId xmlns:a16="http://schemas.microsoft.com/office/drawing/2014/main" val="20005"/>
                    </a:ext>
                  </a:extLst>
                </a:gridCol>
                <a:gridCol w="979001">
                  <a:extLst>
                    <a:ext uri="{9D8B030D-6E8A-4147-A177-3AD203B41FA5}">
                      <a16:colId xmlns:a16="http://schemas.microsoft.com/office/drawing/2014/main" val="20006"/>
                    </a:ext>
                  </a:extLst>
                </a:gridCol>
              </a:tblGrid>
              <a:tr h="283726">
                <a:tc>
                  <a:txBody>
                    <a:bodyPr/>
                    <a:lstStyle/>
                    <a:p>
                      <a:pPr algn="ctr" fontAlgn="t"/>
                      <a:endParaRPr lang="tr-TR" sz="1400" b="1" i="0" u="none" strike="noStrike" noProof="0" dirty="0">
                        <a:solidFill>
                          <a:schemeClr val="bg1"/>
                        </a:solidFill>
                        <a:effectLst/>
                        <a:latin typeface="Arial"/>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noProof="0" dirty="0">
                          <a:solidFill>
                            <a:schemeClr val="bg1"/>
                          </a:solidFill>
                          <a:effectLst/>
                          <a:latin typeface="Arial"/>
                        </a:rPr>
                        <a:t>GENEL</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kern="1200" noProof="0" dirty="0">
                          <a:solidFill>
                            <a:schemeClr val="bg1"/>
                          </a:solidFill>
                          <a:effectLst/>
                          <a:latin typeface="Arial"/>
                          <a:ea typeface="+mn-ea"/>
                          <a:cs typeface="+mn-cs"/>
                        </a:rPr>
                        <a:t>KENT</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kern="1200" noProof="0" dirty="0">
                          <a:solidFill>
                            <a:schemeClr val="bg1"/>
                          </a:solidFill>
                          <a:effectLst/>
                          <a:latin typeface="Arial"/>
                          <a:ea typeface="+mn-ea"/>
                          <a:cs typeface="+mn-cs"/>
                        </a:rPr>
                        <a:t>KIR</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91394">
                <a:tc>
                  <a:txBody>
                    <a:bodyPr/>
                    <a:lstStyle/>
                    <a:p>
                      <a:pPr algn="ctr" fontAlgn="t"/>
                      <a:endParaRPr lang="tr-TR" sz="1400" b="1" i="0" u="none" strike="noStrike" noProof="0" dirty="0">
                        <a:solidFill>
                          <a:schemeClr val="bg2">
                            <a:lumMod val="50000"/>
                          </a:schemeClr>
                        </a:solidFill>
                        <a:effectLst/>
                        <a:latin typeface="Arial"/>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noProof="0" dirty="0">
                          <a:solidFill>
                            <a:schemeClr val="bg2">
                              <a:lumMod val="50000"/>
                            </a:schemeClr>
                          </a:solidFill>
                          <a:effectLst/>
                          <a:latin typeface="Arial"/>
                        </a:rPr>
                        <a:t>Anne</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Anne</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Anne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449370">
                <a:tc>
                  <a:txBody>
                    <a:bodyPr/>
                    <a:lstStyle/>
                    <a:p>
                      <a:pPr algn="r" fontAlgn="ctr"/>
                      <a:r>
                        <a:rPr lang="tr-TR" sz="1800" b="1" i="0" u="none" strike="noStrike" dirty="0">
                          <a:solidFill>
                            <a:schemeClr val="bg2">
                              <a:lumMod val="50000"/>
                            </a:schemeClr>
                          </a:solidFill>
                          <a:effectLst/>
                          <a:latin typeface="Calibri" panose="020F0502020204030204" pitchFamily="34" charset="0"/>
                          <a:cs typeface="Calibri" panose="020F0502020204030204" pitchFamily="34" charset="0"/>
                        </a:rPr>
                        <a:t>Boy</a:t>
                      </a:r>
                      <a:r>
                        <a:rPr lang="tr-TR" sz="1800" b="1" i="0" u="none" strike="noStrike" baseline="0" dirty="0">
                          <a:solidFill>
                            <a:schemeClr val="bg2">
                              <a:lumMod val="50000"/>
                            </a:schemeClr>
                          </a:solidFill>
                          <a:effectLst/>
                          <a:latin typeface="Calibri" panose="020F0502020204030204" pitchFamily="34" charset="0"/>
                          <a:cs typeface="Calibri" panose="020F0502020204030204" pitchFamily="34" charset="0"/>
                        </a:rPr>
                        <a:t> (cm)</a:t>
                      </a:r>
                      <a:endParaRPr lang="tr-TR" sz="1800" b="1" i="0" u="none" strike="noStrike" dirty="0">
                        <a:solidFill>
                          <a:schemeClr val="bg2">
                            <a:lumMod val="50000"/>
                          </a:schemeClr>
                        </a:solidFill>
                        <a:effectLst/>
                        <a:latin typeface="Calibri" panose="020F0502020204030204" pitchFamily="34" charset="0"/>
                        <a:cs typeface="Calibri" panose="020F0502020204030204" pitchFamily="34" charset="0"/>
                      </a:endParaRPr>
                    </a:p>
                  </a:txBody>
                  <a:tcPr marL="9525" marR="72000"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161,2</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172,9</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160,8</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172,4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161,8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173,5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9370">
                <a:tc>
                  <a:txBody>
                    <a:bodyPr/>
                    <a:lstStyle/>
                    <a:p>
                      <a:pPr algn="r" fontAlgn="ctr"/>
                      <a:r>
                        <a:rPr lang="tr-TR" sz="1800" b="1" i="0" u="none" strike="noStrike" kern="1200" baseline="0" dirty="0">
                          <a:solidFill>
                            <a:schemeClr val="bg2">
                              <a:lumMod val="50000"/>
                            </a:schemeClr>
                          </a:solidFill>
                          <a:effectLst/>
                          <a:latin typeface="Calibri" panose="020F0502020204030204" pitchFamily="34" charset="0"/>
                          <a:ea typeface="+mn-ea"/>
                          <a:cs typeface="Calibri" panose="020F0502020204030204" pitchFamily="34" charset="0"/>
                        </a:rPr>
                        <a:t>Ağırlık (kg.)</a:t>
                      </a:r>
                    </a:p>
                  </a:txBody>
                  <a:tcPr marL="9525" marR="72000"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70,9</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81,9</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70,6</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81,8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71,3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82,5</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214600" y="6063734"/>
            <a:ext cx="1072730" cy="230832"/>
          </a:xfrm>
          <a:prstGeom prst="rect">
            <a:avLst/>
          </a:prstGeom>
        </p:spPr>
        <p:txBody>
          <a:bodyPr wrap="none">
            <a:spAutoFit/>
          </a:bodyPr>
          <a:lstStyle/>
          <a:p>
            <a:r>
              <a:rPr lang="tr-TR" sz="900" b="1" dirty="0">
                <a:solidFill>
                  <a:schemeClr val="bg2">
                    <a:lumMod val="50000"/>
                  </a:schemeClr>
                </a:solidFill>
                <a:latin typeface="Calibri" pitchFamily="34" charset="0"/>
                <a:cs typeface="Calibri" pitchFamily="34" charset="0"/>
              </a:rPr>
              <a:t>E4. Fiziksel Ölçüler</a:t>
            </a:r>
          </a:p>
        </p:txBody>
      </p:sp>
    </p:spTree>
    <p:extLst>
      <p:ext uri="{BB962C8B-B14F-4D97-AF65-F5344CB8AC3E}">
        <p14:creationId xmlns:p14="http://schemas.microsoft.com/office/powerpoint/2010/main" val="1827463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153" y="2582374"/>
            <a:ext cx="1762673" cy="1012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94</a:t>
            </a:fld>
            <a:endParaRPr lang="en-US">
              <a:solidFill>
                <a:srgbClr val="FFFFFF"/>
              </a:solidFill>
            </a:endParaRPr>
          </a:p>
        </p:txBody>
      </p:sp>
      <p:sp>
        <p:nvSpPr>
          <p:cNvPr id="7" name="Subtitle 4"/>
          <p:cNvSpPr>
            <a:spLocks/>
          </p:cNvSpPr>
          <p:nvPr/>
        </p:nvSpPr>
        <p:spPr bwMode="auto">
          <a:xfrm>
            <a:off x="454173" y="1438545"/>
            <a:ext cx="8783313" cy="2384155"/>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Ebeveynlerin boy ve kilo değerleri kullanılarak beden kitle endeksleri hesaplanmıştır .</a:t>
            </a:r>
          </a:p>
          <a:p>
            <a:pPr marL="742950" lvl="1" indent="-285750">
              <a:spcBef>
                <a:spcPts val="1000"/>
              </a:spcBef>
              <a:buClr>
                <a:srgbClr val="FF6600"/>
              </a:buClr>
              <a:buSzPct val="120000"/>
              <a:buFont typeface="Wingdings" panose="05000000000000000000" pitchFamily="2" charset="2"/>
              <a:buChar char="ü"/>
            </a:pPr>
            <a:r>
              <a:rPr lang="tr-TR" sz="1700" noProof="1">
                <a:solidFill>
                  <a:srgbClr val="808080"/>
                </a:solidFill>
                <a:latin typeface="Calibri" panose="020F0502020204030204" pitchFamily="34" charset="0"/>
                <a:cs typeface="Arial" charset="0"/>
              </a:rPr>
              <a:t> Beden kitle endeksi (BKİ) kilonun boyun (metre cinsinden) karesine bölünmesiyle hesaplanmıştır.  Sınıflama aşağıdaki  BKİ hesaplama normlarına göre yapılmıştır:</a:t>
            </a:r>
          </a:p>
          <a:p>
            <a:pPr marL="2114550" lvl="4" indent="-285750">
              <a:spcBef>
                <a:spcPts val="600"/>
              </a:spcBef>
              <a:buClr>
                <a:srgbClr val="FF6600"/>
              </a:buClr>
              <a:buSzPct val="120000"/>
              <a:buFont typeface="Wingdings" panose="05000000000000000000" pitchFamily="2" charset="2"/>
              <a:buChar char="§"/>
            </a:pPr>
            <a:r>
              <a:rPr lang="tr-TR" sz="1600" b="1" i="1" noProof="1">
                <a:solidFill>
                  <a:srgbClr val="808080"/>
                </a:solidFill>
                <a:latin typeface="Calibri" panose="020F0502020204030204" pitchFamily="34" charset="0"/>
                <a:cs typeface="Arial" charset="0"/>
              </a:rPr>
              <a:t>BKİ  0-18,49 arası olanlar: Zayıf</a:t>
            </a:r>
          </a:p>
          <a:p>
            <a:pPr marL="2114550" lvl="4" indent="-285750">
              <a:spcBef>
                <a:spcPts val="600"/>
              </a:spcBef>
              <a:buClr>
                <a:srgbClr val="FF6600"/>
              </a:buClr>
              <a:buSzPct val="120000"/>
              <a:buFont typeface="Wingdings" panose="05000000000000000000" pitchFamily="2" charset="2"/>
              <a:buChar char="§"/>
            </a:pPr>
            <a:r>
              <a:rPr lang="tr-TR" sz="1600" b="1" i="1" noProof="1">
                <a:solidFill>
                  <a:srgbClr val="808080"/>
                </a:solidFill>
                <a:latin typeface="Calibri" panose="020F0502020204030204" pitchFamily="34" charset="0"/>
                <a:cs typeface="Arial" charset="0"/>
              </a:rPr>
              <a:t>BKİ 18,50- 24,99 arası olanlar : Normal</a:t>
            </a:r>
          </a:p>
          <a:p>
            <a:pPr marL="2114550" lvl="4" indent="-285750">
              <a:spcBef>
                <a:spcPts val="600"/>
              </a:spcBef>
              <a:buClr>
                <a:srgbClr val="FF6600"/>
              </a:buClr>
              <a:buSzPct val="120000"/>
              <a:buFont typeface="Wingdings" panose="05000000000000000000" pitchFamily="2" charset="2"/>
              <a:buChar char="§"/>
            </a:pPr>
            <a:r>
              <a:rPr lang="tr-TR" sz="1600" b="1" i="1" noProof="1">
                <a:solidFill>
                  <a:srgbClr val="808080"/>
                </a:solidFill>
                <a:latin typeface="Calibri" panose="020F0502020204030204" pitchFamily="34" charset="0"/>
                <a:cs typeface="Arial" charset="0"/>
              </a:rPr>
              <a:t>BKİ 25,00-29,99 arası olanlar: Fazla Kilolu</a:t>
            </a:r>
          </a:p>
          <a:p>
            <a:pPr marL="2114550" lvl="4" indent="-285750">
              <a:spcBef>
                <a:spcPts val="600"/>
              </a:spcBef>
              <a:buClr>
                <a:srgbClr val="FF6600"/>
              </a:buClr>
              <a:buSzPct val="120000"/>
              <a:buFont typeface="Wingdings" panose="05000000000000000000" pitchFamily="2" charset="2"/>
              <a:buChar char="§"/>
            </a:pPr>
            <a:r>
              <a:rPr lang="tr-TR" sz="1600" b="1" i="1" noProof="1">
                <a:solidFill>
                  <a:srgbClr val="808080"/>
                </a:solidFill>
                <a:latin typeface="Calibri" panose="020F0502020204030204" pitchFamily="34" charset="0"/>
                <a:cs typeface="Arial" charset="0"/>
              </a:rPr>
              <a:t>BKİ 30 ve üzerinde üzerinde olanlar: Obez</a:t>
            </a:r>
          </a:p>
        </p:txBody>
      </p:sp>
      <p:sp>
        <p:nvSpPr>
          <p:cNvPr id="5" name="Text Box 4"/>
          <p:cNvSpPr txBox="1">
            <a:spLocks noChangeArrowheads="1"/>
          </p:cNvSpPr>
          <p:nvPr/>
        </p:nvSpPr>
        <p:spPr bwMode="auto">
          <a:xfrm>
            <a:off x="1371219" y="424711"/>
            <a:ext cx="4136902"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Beden Kitle Endeksi Verileri</a:t>
            </a:r>
          </a:p>
        </p:txBody>
      </p:sp>
      <p:graphicFrame>
        <p:nvGraphicFramePr>
          <p:cNvPr id="8" name="Table 7"/>
          <p:cNvGraphicFramePr>
            <a:graphicFrameLocks noGrp="1"/>
          </p:cNvGraphicFramePr>
          <p:nvPr>
            <p:extLst>
              <p:ext uri="{D42A27DB-BD31-4B8C-83A1-F6EECF244321}">
                <p14:modId xmlns:p14="http://schemas.microsoft.com/office/powerpoint/2010/main" val="370088745"/>
              </p:ext>
            </p:extLst>
          </p:nvPr>
        </p:nvGraphicFramePr>
        <p:xfrm>
          <a:off x="1028319" y="3882216"/>
          <a:ext cx="7668279" cy="2024012"/>
        </p:xfrm>
        <a:graphic>
          <a:graphicData uri="http://schemas.openxmlformats.org/drawingml/2006/table">
            <a:tbl>
              <a:tblPr>
                <a:tableStyleId>{5C22544A-7EE6-4342-B048-85BDC9FD1C3A}</a:tableStyleId>
              </a:tblPr>
              <a:tblGrid>
                <a:gridCol w="1794273">
                  <a:extLst>
                    <a:ext uri="{9D8B030D-6E8A-4147-A177-3AD203B41FA5}">
                      <a16:colId xmlns:a16="http://schemas.microsoft.com/office/drawing/2014/main" val="20000"/>
                    </a:ext>
                  </a:extLst>
                </a:gridCol>
                <a:gridCol w="979001">
                  <a:extLst>
                    <a:ext uri="{9D8B030D-6E8A-4147-A177-3AD203B41FA5}">
                      <a16:colId xmlns:a16="http://schemas.microsoft.com/office/drawing/2014/main" val="20001"/>
                    </a:ext>
                  </a:extLst>
                </a:gridCol>
                <a:gridCol w="979001">
                  <a:extLst>
                    <a:ext uri="{9D8B030D-6E8A-4147-A177-3AD203B41FA5}">
                      <a16:colId xmlns:a16="http://schemas.microsoft.com/office/drawing/2014/main" val="20002"/>
                    </a:ext>
                  </a:extLst>
                </a:gridCol>
                <a:gridCol w="979001">
                  <a:extLst>
                    <a:ext uri="{9D8B030D-6E8A-4147-A177-3AD203B41FA5}">
                      <a16:colId xmlns:a16="http://schemas.microsoft.com/office/drawing/2014/main" val="20003"/>
                    </a:ext>
                  </a:extLst>
                </a:gridCol>
                <a:gridCol w="979001">
                  <a:extLst>
                    <a:ext uri="{9D8B030D-6E8A-4147-A177-3AD203B41FA5}">
                      <a16:colId xmlns:a16="http://schemas.microsoft.com/office/drawing/2014/main" val="20004"/>
                    </a:ext>
                  </a:extLst>
                </a:gridCol>
                <a:gridCol w="979001">
                  <a:extLst>
                    <a:ext uri="{9D8B030D-6E8A-4147-A177-3AD203B41FA5}">
                      <a16:colId xmlns:a16="http://schemas.microsoft.com/office/drawing/2014/main" val="20005"/>
                    </a:ext>
                  </a:extLst>
                </a:gridCol>
                <a:gridCol w="979001">
                  <a:extLst>
                    <a:ext uri="{9D8B030D-6E8A-4147-A177-3AD203B41FA5}">
                      <a16:colId xmlns:a16="http://schemas.microsoft.com/office/drawing/2014/main" val="20006"/>
                    </a:ext>
                  </a:extLst>
                </a:gridCol>
              </a:tblGrid>
              <a:tr h="283726">
                <a:tc>
                  <a:txBody>
                    <a:bodyPr/>
                    <a:lstStyle/>
                    <a:p>
                      <a:pPr algn="ctr" fontAlgn="t"/>
                      <a:endParaRPr lang="tr-TR" sz="1400" b="1" i="0" u="none" strike="noStrike" noProof="0" dirty="0">
                        <a:solidFill>
                          <a:schemeClr val="bg1"/>
                        </a:solidFill>
                        <a:effectLst/>
                        <a:latin typeface="Arial"/>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noProof="0" dirty="0">
                          <a:solidFill>
                            <a:schemeClr val="bg1"/>
                          </a:solidFill>
                          <a:effectLst/>
                          <a:latin typeface="Arial"/>
                        </a:rPr>
                        <a:t>GENEL</a:t>
                      </a: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kern="1200" noProof="0" dirty="0">
                          <a:solidFill>
                            <a:schemeClr val="bg1"/>
                          </a:solidFill>
                          <a:effectLst/>
                          <a:latin typeface="Arial"/>
                          <a:ea typeface="+mn-ea"/>
                          <a:cs typeface="+mn-cs"/>
                        </a:rPr>
                        <a:t>KENT</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gridSpan="2">
                  <a:txBody>
                    <a:bodyPr/>
                    <a:lstStyle/>
                    <a:p>
                      <a:pPr algn="ctr" fontAlgn="t"/>
                      <a:r>
                        <a:rPr lang="tr-TR" sz="1800" b="1" i="0" u="none" strike="noStrike" kern="1200" noProof="0" dirty="0">
                          <a:solidFill>
                            <a:schemeClr val="bg1"/>
                          </a:solidFill>
                          <a:effectLst/>
                          <a:latin typeface="Arial"/>
                          <a:ea typeface="+mn-ea"/>
                          <a:cs typeface="+mn-cs"/>
                        </a:rPr>
                        <a:t>KIR</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pPr algn="ctr" fontAlgn="t"/>
                      <a:endParaRPr lang="tr-TR" sz="1800" b="1" i="0" u="none" strike="noStrike" kern="1200" noProof="0" dirty="0">
                        <a:solidFill>
                          <a:schemeClr val="bg1"/>
                        </a:solidFill>
                        <a:effectLst/>
                        <a:latin typeface="Arial"/>
                        <a:ea typeface="+mn-ea"/>
                        <a:cs typeface="+mn-cs"/>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chemeClr val="tx2">
                          <a:lumMod val="65000"/>
                          <a:lumOff val="35000"/>
                        </a:schemeClr>
                      </a:solidFill>
                      <a:prstDash val="solid"/>
                      <a:round/>
                      <a:headEnd type="none" w="med" len="med"/>
                      <a:tailEnd type="none" w="med" len="med"/>
                    </a:lnR>
                    <a:lnT w="28575" cap="flat" cmpd="sng" algn="ctr">
                      <a:solidFill>
                        <a:schemeClr val="tx2">
                          <a:lumMod val="65000"/>
                          <a:lumOff val="3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291394">
                <a:tc>
                  <a:txBody>
                    <a:bodyPr/>
                    <a:lstStyle/>
                    <a:p>
                      <a:pPr algn="ctr" fontAlgn="t"/>
                      <a:endParaRPr lang="tr-TR" sz="1400" b="1" i="0" u="none" strike="noStrike" noProof="0" dirty="0">
                        <a:solidFill>
                          <a:schemeClr val="bg2">
                            <a:lumMod val="50000"/>
                          </a:schemeClr>
                        </a:solidFill>
                        <a:effectLst/>
                        <a:latin typeface="Arial"/>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noProof="0" dirty="0">
                          <a:solidFill>
                            <a:schemeClr val="bg2">
                              <a:lumMod val="50000"/>
                            </a:schemeClr>
                          </a:solidFill>
                          <a:effectLst/>
                          <a:latin typeface="Arial"/>
                        </a:rPr>
                        <a:t>Anne</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Anne</a:t>
                      </a: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Anne</a:t>
                      </a: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tc>
                  <a:txBody>
                    <a:bodyPr/>
                    <a:lstStyle/>
                    <a:p>
                      <a:pPr algn="ctr" fontAlgn="t"/>
                      <a:r>
                        <a:rPr lang="tr-TR" sz="1600" b="1" i="0" u="none" strike="noStrike" kern="1200" noProof="0" dirty="0">
                          <a:solidFill>
                            <a:schemeClr val="bg2">
                              <a:lumMod val="50000"/>
                            </a:schemeClr>
                          </a:solidFill>
                          <a:effectLst/>
                          <a:latin typeface="Arial"/>
                          <a:ea typeface="+mn-ea"/>
                          <a:cs typeface="+mn-cs"/>
                        </a:rPr>
                        <a:t>Baba</a:t>
                      </a: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CC66"/>
                    </a:solidFill>
                  </a:tcPr>
                </a:tc>
                <a:extLst>
                  <a:ext uri="{0D108BD9-81ED-4DB2-BD59-A6C34878D82A}">
                    <a16:rowId xmlns:a16="http://schemas.microsoft.com/office/drawing/2014/main" val="10001"/>
                  </a:ext>
                </a:extLst>
              </a:tr>
              <a:tr h="362223">
                <a:tc>
                  <a:txBody>
                    <a:bodyPr/>
                    <a:lstStyle/>
                    <a:p>
                      <a:pPr algn="r" fontAlgn="ctr"/>
                      <a:r>
                        <a:rPr lang="tr-TR" sz="1800" b="1" i="0" u="none" strike="noStrike" dirty="0">
                          <a:solidFill>
                            <a:schemeClr val="bg2">
                              <a:lumMod val="50000"/>
                            </a:schemeClr>
                          </a:solidFill>
                          <a:effectLst/>
                          <a:latin typeface="Calibri" panose="020F0502020204030204" pitchFamily="34" charset="0"/>
                          <a:cs typeface="Calibri" panose="020F0502020204030204" pitchFamily="34" charset="0"/>
                        </a:rPr>
                        <a:t>Az kilolu</a:t>
                      </a:r>
                    </a:p>
                  </a:txBody>
                  <a:tcPr marL="9525" marR="72000"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%2,7</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%0,7</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%2,0</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%0,9</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2223">
                <a:tc>
                  <a:txBody>
                    <a:bodyPr/>
                    <a:lstStyle/>
                    <a:p>
                      <a:pPr algn="r" fontAlgn="ctr"/>
                      <a:r>
                        <a:rPr lang="tr-TR" sz="1800" b="1" i="0" u="none" strike="noStrike" dirty="0">
                          <a:solidFill>
                            <a:schemeClr val="bg2">
                              <a:lumMod val="50000"/>
                            </a:schemeClr>
                          </a:solidFill>
                          <a:effectLst/>
                          <a:latin typeface="Calibri" panose="020F0502020204030204" pitchFamily="34" charset="0"/>
                          <a:cs typeface="Calibri" panose="020F0502020204030204" pitchFamily="34" charset="0"/>
                        </a:rPr>
                        <a:t>Normal</a:t>
                      </a:r>
                    </a:p>
                  </a:txBody>
                  <a:tcPr marL="9525" marR="72000" marT="9525"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%35,4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%26,6</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%35,1</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%26,1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%35,8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%27,2</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0003"/>
                  </a:ext>
                </a:extLst>
              </a:tr>
              <a:tr h="362223">
                <a:tc>
                  <a:txBody>
                    <a:bodyPr/>
                    <a:lstStyle/>
                    <a:p>
                      <a:pPr algn="r" fontAlgn="ctr"/>
                      <a:r>
                        <a:rPr lang="tr-TR" sz="1800" b="1" i="0" u="none" strike="noStrike" dirty="0">
                          <a:solidFill>
                            <a:schemeClr val="bg2">
                              <a:lumMod val="50000"/>
                            </a:schemeClr>
                          </a:solidFill>
                          <a:effectLst/>
                          <a:latin typeface="Calibri" panose="020F0502020204030204" pitchFamily="34" charset="0"/>
                          <a:cs typeface="Calibri" panose="020F0502020204030204" pitchFamily="34" charset="0"/>
                        </a:rPr>
                        <a:t>Fazla kilolu</a:t>
                      </a:r>
                    </a:p>
                  </a:txBody>
                  <a:tcPr marL="9525" marR="72000" marT="9525" marB="0" anchor="ctr">
                    <a:lnL w="57150" cap="flat" cmpd="sng" algn="ctr">
                      <a:solidFill>
                        <a:srgbClr val="C00000"/>
                      </a:solidFill>
                      <a:prstDash val="solid"/>
                      <a:round/>
                      <a:headEnd type="none" w="med" len="med"/>
                      <a:tailEnd type="none" w="med" len="med"/>
                    </a:lnL>
                    <a:lnR w="28575" cap="flat" cmpd="sng" algn="ctr">
                      <a:solidFill>
                        <a:srgbClr val="FF6600"/>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%34,2</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%48,3</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%34,4</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%46,9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%32,5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%50,2</a:t>
                      </a:r>
                    </a:p>
                  </a:txBody>
                  <a:tcPr marL="9525" marR="9525" marT="9525" marB="0" anchor="ctr">
                    <a:lnL w="3175" cap="flat" cmpd="sng" algn="ctr">
                      <a:solidFill>
                        <a:schemeClr val="bg1">
                          <a:lumMod val="85000"/>
                        </a:schemeClr>
                      </a:solidFill>
                      <a:prstDash val="solid"/>
                      <a:round/>
                      <a:headEnd type="none" w="med" len="med"/>
                      <a:tailEnd type="none" w="med" len="med"/>
                    </a:lnL>
                    <a:lnR w="57150" cap="flat" cmpd="sng" algn="ctr">
                      <a:solidFill>
                        <a:srgbClr val="C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2223">
                <a:tc>
                  <a:txBody>
                    <a:bodyPr/>
                    <a:lstStyle/>
                    <a:p>
                      <a:pPr algn="r" fontAlgn="ctr"/>
                      <a:r>
                        <a:rPr lang="tr-TR" sz="1800" b="1" i="0" u="none" strike="noStrike" kern="1200" baseline="0" dirty="0">
                          <a:solidFill>
                            <a:schemeClr val="bg2">
                              <a:lumMod val="50000"/>
                            </a:schemeClr>
                          </a:solidFill>
                          <a:effectLst/>
                          <a:latin typeface="Calibri" panose="020F0502020204030204" pitchFamily="34" charset="0"/>
                          <a:ea typeface="+mn-ea"/>
                          <a:cs typeface="Calibri" panose="020F0502020204030204" pitchFamily="34" charset="0"/>
                        </a:rPr>
                        <a:t>Obez</a:t>
                      </a:r>
                    </a:p>
                  </a:txBody>
                  <a:tcPr marL="9525" marR="72000" marT="9525" marB="0" anchor="ctr">
                    <a:lnL w="57150" cap="flat" cmpd="sng" algn="ctr">
                      <a:solidFill>
                        <a:srgbClr val="C000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%27,7</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%24,4</a:t>
                      </a:r>
                    </a:p>
                  </a:txBody>
                  <a:tcPr marL="9525" marR="9525" marT="9525"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%27,5</a:t>
                      </a:r>
                    </a:p>
                  </a:txBody>
                  <a:tcPr marL="9525" marR="9525" marT="9525"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%26,4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%28,0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tc>
                  <a:txBody>
                    <a:bodyPr/>
                    <a:lstStyle/>
                    <a:p>
                      <a:pPr algn="ctr" fontAlgn="b"/>
                      <a:r>
                        <a:rPr lang="tr-TR" sz="18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%21,7</a:t>
                      </a:r>
                    </a:p>
                  </a:txBody>
                  <a:tcPr marL="9525" marR="9525" marT="9525" marB="0" anchor="ctr">
                    <a:lnL w="3175" cap="flat" cmpd="sng" algn="ctr">
                      <a:solidFill>
                        <a:schemeClr val="bg1">
                          <a:lumMod val="85000"/>
                        </a:schemeClr>
                      </a:solidFill>
                      <a:prstDash val="solid"/>
                      <a:round/>
                      <a:headEnd type="none" w="med" len="med"/>
                      <a:tailEnd type="none" w="med" len="med"/>
                    </a:lnL>
                    <a:lnR w="57150"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01" y="3409788"/>
            <a:ext cx="1268083" cy="636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9783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95</a:t>
            </a:fld>
            <a:endParaRPr lang="en-US">
              <a:solidFill>
                <a:srgbClr val="FFFFFF"/>
              </a:solidFill>
            </a:endParaRPr>
          </a:p>
        </p:txBody>
      </p:sp>
      <p:sp>
        <p:nvSpPr>
          <p:cNvPr id="3" name="Text Box 4"/>
          <p:cNvSpPr txBox="1">
            <a:spLocks noChangeArrowheads="1"/>
          </p:cNvSpPr>
          <p:nvPr/>
        </p:nvSpPr>
        <p:spPr bwMode="auto">
          <a:xfrm>
            <a:off x="1371219" y="424711"/>
            <a:ext cx="4328749"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Çocuk BKİ Persentilleri ile Karşılaştırma</a:t>
            </a:r>
          </a:p>
        </p:txBody>
      </p:sp>
      <p:graphicFrame>
        <p:nvGraphicFramePr>
          <p:cNvPr id="4" name="Table 3"/>
          <p:cNvGraphicFramePr>
            <a:graphicFrameLocks noGrp="1"/>
          </p:cNvGraphicFramePr>
          <p:nvPr>
            <p:extLst>
              <p:ext uri="{D42A27DB-BD31-4B8C-83A1-F6EECF244321}">
                <p14:modId xmlns:p14="http://schemas.microsoft.com/office/powerpoint/2010/main" val="2474697093"/>
              </p:ext>
            </p:extLst>
          </p:nvPr>
        </p:nvGraphicFramePr>
        <p:xfrm>
          <a:off x="369139" y="2591506"/>
          <a:ext cx="9102670" cy="3090381"/>
        </p:xfrm>
        <a:graphic>
          <a:graphicData uri="http://schemas.openxmlformats.org/drawingml/2006/table">
            <a:tbl>
              <a:tblPr>
                <a:tableStyleId>{5C22544A-7EE6-4342-B048-85BDC9FD1C3A}</a:tableStyleId>
              </a:tblPr>
              <a:tblGrid>
                <a:gridCol w="1632190">
                  <a:extLst>
                    <a:ext uri="{9D8B030D-6E8A-4147-A177-3AD203B41FA5}">
                      <a16:colId xmlns:a16="http://schemas.microsoft.com/office/drawing/2014/main" val="20000"/>
                    </a:ext>
                  </a:extLst>
                </a:gridCol>
                <a:gridCol w="747048">
                  <a:extLst>
                    <a:ext uri="{9D8B030D-6E8A-4147-A177-3AD203B41FA5}">
                      <a16:colId xmlns:a16="http://schemas.microsoft.com/office/drawing/2014/main" val="20001"/>
                    </a:ext>
                  </a:extLst>
                </a:gridCol>
                <a:gridCol w="747048">
                  <a:extLst>
                    <a:ext uri="{9D8B030D-6E8A-4147-A177-3AD203B41FA5}">
                      <a16:colId xmlns:a16="http://schemas.microsoft.com/office/drawing/2014/main" val="20002"/>
                    </a:ext>
                  </a:extLst>
                </a:gridCol>
                <a:gridCol w="747048">
                  <a:extLst>
                    <a:ext uri="{9D8B030D-6E8A-4147-A177-3AD203B41FA5}">
                      <a16:colId xmlns:a16="http://schemas.microsoft.com/office/drawing/2014/main" val="20003"/>
                    </a:ext>
                  </a:extLst>
                </a:gridCol>
                <a:gridCol w="747048">
                  <a:extLst>
                    <a:ext uri="{9D8B030D-6E8A-4147-A177-3AD203B41FA5}">
                      <a16:colId xmlns:a16="http://schemas.microsoft.com/office/drawing/2014/main" val="20004"/>
                    </a:ext>
                  </a:extLst>
                </a:gridCol>
                <a:gridCol w="747048">
                  <a:extLst>
                    <a:ext uri="{9D8B030D-6E8A-4147-A177-3AD203B41FA5}">
                      <a16:colId xmlns:a16="http://schemas.microsoft.com/office/drawing/2014/main" val="20005"/>
                    </a:ext>
                  </a:extLst>
                </a:gridCol>
                <a:gridCol w="747048">
                  <a:extLst>
                    <a:ext uri="{9D8B030D-6E8A-4147-A177-3AD203B41FA5}">
                      <a16:colId xmlns:a16="http://schemas.microsoft.com/office/drawing/2014/main" val="20006"/>
                    </a:ext>
                  </a:extLst>
                </a:gridCol>
                <a:gridCol w="747048">
                  <a:extLst>
                    <a:ext uri="{9D8B030D-6E8A-4147-A177-3AD203B41FA5}">
                      <a16:colId xmlns:a16="http://schemas.microsoft.com/office/drawing/2014/main" val="20007"/>
                    </a:ext>
                  </a:extLst>
                </a:gridCol>
                <a:gridCol w="747048">
                  <a:extLst>
                    <a:ext uri="{9D8B030D-6E8A-4147-A177-3AD203B41FA5}">
                      <a16:colId xmlns:a16="http://schemas.microsoft.com/office/drawing/2014/main" val="20008"/>
                    </a:ext>
                  </a:extLst>
                </a:gridCol>
                <a:gridCol w="747048">
                  <a:extLst>
                    <a:ext uri="{9D8B030D-6E8A-4147-A177-3AD203B41FA5}">
                      <a16:colId xmlns:a16="http://schemas.microsoft.com/office/drawing/2014/main" val="20009"/>
                    </a:ext>
                  </a:extLst>
                </a:gridCol>
                <a:gridCol w="747048">
                  <a:extLst>
                    <a:ext uri="{9D8B030D-6E8A-4147-A177-3AD203B41FA5}">
                      <a16:colId xmlns:a16="http://schemas.microsoft.com/office/drawing/2014/main" val="20010"/>
                    </a:ext>
                  </a:extLst>
                </a:gridCol>
              </a:tblGrid>
              <a:tr h="375969">
                <a:tc rowSpan="3">
                  <a:txBody>
                    <a:bodyPr/>
                    <a:lstStyle/>
                    <a:p>
                      <a:pPr algn="l" fontAlgn="b"/>
                      <a:r>
                        <a:rPr lang="tr-TR" sz="1600" b="1" i="0" u="none" strike="noStrike" noProof="0" dirty="0">
                          <a:solidFill>
                            <a:schemeClr val="bg1"/>
                          </a:solidFill>
                          <a:effectLst/>
                          <a:latin typeface="Calibri" pitchFamily="34" charset="0"/>
                          <a:cs typeface="Calibri" pitchFamily="34" charset="0"/>
                        </a:rPr>
                        <a:t>Ebevenlerin</a:t>
                      </a:r>
                      <a:r>
                        <a:rPr lang="tr-TR" sz="1600" b="1" i="0" u="none" strike="noStrike" baseline="0" noProof="0" dirty="0">
                          <a:solidFill>
                            <a:schemeClr val="bg1"/>
                          </a:solidFill>
                          <a:effectLst/>
                          <a:latin typeface="Calibri" pitchFamily="34" charset="0"/>
                          <a:cs typeface="Calibri" pitchFamily="34" charset="0"/>
                        </a:rPr>
                        <a:t> BKİ sonuçları </a:t>
                      </a:r>
                      <a:r>
                        <a:rPr lang="tr-TR" sz="1600" b="1" i="0" u="none" strike="noStrike" baseline="0" noProof="0" dirty="0">
                          <a:solidFill>
                            <a:schemeClr val="bg1"/>
                          </a:solidFill>
                          <a:effectLst/>
                          <a:latin typeface="Calibri" pitchFamily="34" charset="0"/>
                          <a:cs typeface="Calibri" pitchFamily="34" charset="0"/>
                          <a:sym typeface="Wingdings"/>
                        </a:rPr>
                        <a:t></a:t>
                      </a:r>
                      <a:endParaRPr lang="tr-TR" sz="1600" b="1" i="0" u="none" strike="noStrike" noProof="0" dirty="0">
                        <a:solidFill>
                          <a:schemeClr val="bg1"/>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gridSpan="10">
                  <a:txBody>
                    <a:bodyPr/>
                    <a:lstStyle/>
                    <a:p>
                      <a:pPr algn="ctr" fontAlgn="b"/>
                      <a:r>
                        <a:rPr lang="tr-TR" sz="1600" b="1" i="0" u="none" strike="noStrike" noProof="0" dirty="0">
                          <a:solidFill>
                            <a:schemeClr val="bg1"/>
                          </a:solidFill>
                          <a:effectLst/>
                          <a:latin typeface="Calibri" pitchFamily="34" charset="0"/>
                          <a:cs typeface="Calibri" pitchFamily="34" charset="0"/>
                        </a:rPr>
                        <a:t>Çocukların BKİ persentillerine göre gruplandırması </a:t>
                      </a:r>
                      <a:r>
                        <a:rPr lang="tr-TR" sz="1600" b="1" i="0" u="none" strike="noStrike" noProof="0" dirty="0">
                          <a:solidFill>
                            <a:schemeClr val="bg1"/>
                          </a:solidFill>
                          <a:effectLst/>
                          <a:latin typeface="Calibri" pitchFamily="34" charset="0"/>
                          <a:cs typeface="Calibri" pitchFamily="34" charset="0"/>
                          <a:sym typeface="Wingdings"/>
                        </a:rPr>
                        <a:t></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28575" cap="flat" cmpd="sng" algn="ctr">
                      <a:solidFill>
                        <a:srgbClr val="FF6600"/>
                      </a:solidFill>
                      <a:prstDash val="solid"/>
                      <a:round/>
                      <a:headEnd type="none" w="med" len="med"/>
                      <a:tailEnd type="none" w="med" len="med"/>
                    </a:lnB>
                    <a:solidFill>
                      <a:schemeClr val="bg1">
                        <a:lumMod val="65000"/>
                      </a:schemeClr>
                    </a:solidFill>
                  </a:tcPr>
                </a:tc>
                <a:tc hMerge="1">
                  <a:txBody>
                    <a:bodyPr/>
                    <a:lstStyle/>
                    <a:p>
                      <a:endParaRPr lang="en-GB"/>
                    </a:p>
                  </a:txBody>
                  <a:tcPr/>
                </a:tc>
                <a:tc hMerge="1">
                  <a:txBody>
                    <a:bodyPr/>
                    <a:lstStyle/>
                    <a:p>
                      <a:pPr algn="ctr" fontAlgn="b"/>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pPr algn="ctr" fontAlgn="b"/>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pPr algn="ctr" fontAlgn="b"/>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pPr algn="ctr" fontAlgn="ct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00"/>
                  </a:ext>
                </a:extLst>
              </a:tr>
              <a:tr h="365760">
                <a:tc vMerge="1">
                  <a:txBody>
                    <a:bodyPr/>
                    <a:lstStyle/>
                    <a:p>
                      <a:pPr algn="l" fontAlgn="b"/>
                      <a:endParaRPr lang="tr-TR" sz="1600" b="0" i="0" u="none" strike="noStrike" noProof="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gridSpan="2">
                  <a:txBody>
                    <a:bodyPr/>
                    <a:lstStyle/>
                    <a:p>
                      <a:pPr algn="ctr" fontAlgn="b"/>
                      <a:r>
                        <a:rPr lang="tr-TR" sz="1600" b="1" u="none" strike="noStrike" noProof="0" dirty="0">
                          <a:solidFill>
                            <a:schemeClr val="bg1"/>
                          </a:solidFill>
                          <a:effectLst/>
                          <a:latin typeface="Calibri" pitchFamily="34" charset="0"/>
                          <a:cs typeface="Calibri" pitchFamily="34" charset="0"/>
                        </a:rPr>
                        <a:t>Az kilolu</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hMerge="1">
                  <a:txBody>
                    <a:bodyPr/>
                    <a:lstStyle/>
                    <a:p>
                      <a:endParaRPr lang="en-GB"/>
                    </a:p>
                  </a:txBody>
                  <a:tcPr/>
                </a:tc>
                <a:tc gridSpan="2">
                  <a:txBody>
                    <a:bodyPr/>
                    <a:lstStyle/>
                    <a:p>
                      <a:pPr algn="ctr" fontAlgn="b"/>
                      <a:r>
                        <a:rPr lang="tr-TR" sz="1600" b="1" u="none" strike="noStrike" noProof="0" dirty="0">
                          <a:solidFill>
                            <a:schemeClr val="bg1"/>
                          </a:solidFill>
                          <a:effectLst/>
                          <a:latin typeface="Calibri" pitchFamily="34" charset="0"/>
                          <a:cs typeface="Calibri" pitchFamily="34" charset="0"/>
                        </a:rPr>
                        <a:t>Normal kilolu</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hMerge="1">
                  <a:txBody>
                    <a:bodyPr/>
                    <a:lstStyle/>
                    <a:p>
                      <a:endParaRPr lang="en-GB"/>
                    </a:p>
                  </a:txBody>
                  <a:tcPr/>
                </a:tc>
                <a:tc gridSpan="2">
                  <a:txBody>
                    <a:bodyPr/>
                    <a:lstStyle/>
                    <a:p>
                      <a:pPr algn="ctr" fontAlgn="b"/>
                      <a:r>
                        <a:rPr lang="tr-TR" sz="1600" b="1" u="none" strike="noStrike" noProof="0" dirty="0">
                          <a:solidFill>
                            <a:schemeClr val="bg1"/>
                          </a:solidFill>
                          <a:effectLst/>
                          <a:latin typeface="Calibri" pitchFamily="34" charset="0"/>
                          <a:cs typeface="Calibri" pitchFamily="34" charset="0"/>
                        </a:rPr>
                        <a:t>Fazla kilolu</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hMerge="1">
                  <a:txBody>
                    <a:bodyPr/>
                    <a:lstStyle/>
                    <a:p>
                      <a:endParaRPr lang="en-GB"/>
                    </a:p>
                  </a:txBody>
                  <a:tcPr/>
                </a:tc>
                <a:tc gridSpan="2">
                  <a:txBody>
                    <a:bodyPr/>
                    <a:lstStyle/>
                    <a:p>
                      <a:pPr algn="ctr" fontAlgn="b"/>
                      <a:r>
                        <a:rPr lang="tr-TR" sz="1600" b="1" u="none" strike="noStrike" noProof="0" dirty="0">
                          <a:solidFill>
                            <a:schemeClr val="bg1"/>
                          </a:solidFill>
                          <a:effectLst/>
                          <a:latin typeface="Calibri" pitchFamily="34" charset="0"/>
                          <a:cs typeface="Calibri" pitchFamily="34" charset="0"/>
                        </a:rPr>
                        <a:t>Obez</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hMerge="1">
                  <a:txBody>
                    <a:bodyPr/>
                    <a:lstStyle/>
                    <a:p>
                      <a:endParaRPr lang="en-GB"/>
                    </a:p>
                  </a:txBody>
                  <a:tcPr/>
                </a:tc>
                <a:tc gridSpan="2">
                  <a:txBody>
                    <a:bodyPr/>
                    <a:lstStyle/>
                    <a:p>
                      <a:pPr algn="ctr" fontAlgn="ctr"/>
                      <a:r>
                        <a:rPr lang="tr-TR" sz="1600" b="1" u="none" strike="noStrike" noProof="0" dirty="0">
                          <a:solidFill>
                            <a:schemeClr val="bg1"/>
                          </a:solidFill>
                          <a:effectLst/>
                          <a:latin typeface="Calibri" pitchFamily="34" charset="0"/>
                          <a:cs typeface="Calibri" pitchFamily="34" charset="0"/>
                        </a:rPr>
                        <a:t>Toplam</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28575"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hMerge="1">
                  <a:txBody>
                    <a:bodyPr/>
                    <a:lstStyle/>
                    <a:p>
                      <a:endParaRPr lang="en-GB"/>
                    </a:p>
                  </a:txBody>
                  <a:tcPr/>
                </a:tc>
                <a:extLst>
                  <a:ext uri="{0D108BD9-81ED-4DB2-BD59-A6C34878D82A}">
                    <a16:rowId xmlns:a16="http://schemas.microsoft.com/office/drawing/2014/main" val="10001"/>
                  </a:ext>
                </a:extLst>
              </a:tr>
              <a:tr h="19812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tr-TR" sz="16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b"/>
                      <a:r>
                        <a:rPr lang="tr-TR" sz="1600" b="1" u="none" strike="noStrike" noProof="0">
                          <a:solidFill>
                            <a:schemeClr val="bg1"/>
                          </a:solidFill>
                          <a:effectLst/>
                          <a:latin typeface="Calibri" pitchFamily="34" charset="0"/>
                          <a:cs typeface="Calibri" pitchFamily="34" charset="0"/>
                        </a:rPr>
                        <a:t>Anne</a:t>
                      </a:r>
                      <a:endParaRPr lang="tr-TR" sz="1600" b="1" i="0" u="none" strike="noStrike" noProof="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Baba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Anne</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Baba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00B0F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Anne</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Baba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Anne</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b"/>
                      <a:r>
                        <a:rPr lang="tr-TR" sz="1600" b="1" u="none" strike="noStrike" noProof="0" dirty="0">
                          <a:solidFill>
                            <a:schemeClr val="bg1"/>
                          </a:solidFill>
                          <a:effectLst/>
                          <a:latin typeface="Calibri" pitchFamily="34" charset="0"/>
                          <a:cs typeface="Calibri" pitchFamily="34" charset="0"/>
                        </a:rPr>
                        <a:t>Baba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0000"/>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Anne</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tc>
                  <a:txBody>
                    <a:bodyPr/>
                    <a:lstStyle/>
                    <a:p>
                      <a:pPr algn="ctr" fontAlgn="ctr"/>
                      <a:r>
                        <a:rPr lang="tr-TR" sz="1600" b="1" u="none" strike="noStrike" noProof="0" dirty="0">
                          <a:solidFill>
                            <a:schemeClr val="bg1"/>
                          </a:solidFill>
                          <a:effectLst/>
                          <a:latin typeface="Calibri" pitchFamily="34" charset="0"/>
                          <a:cs typeface="Calibri" pitchFamily="34" charset="0"/>
                        </a:rPr>
                        <a:t>Baba</a:t>
                      </a:r>
                      <a:endParaRPr lang="tr-TR" sz="1600" b="1" i="0" u="none" strike="noStrike" noProof="0" dirty="0">
                        <a:solidFill>
                          <a:schemeClr val="bg1"/>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2"/>
                  </a:ext>
                </a:extLst>
              </a:tr>
              <a:tr h="524298">
                <a:tc>
                  <a:txBody>
                    <a:bodyPr/>
                    <a:lstStyle/>
                    <a:p>
                      <a:pPr algn="l" fontAlgn="t"/>
                      <a:r>
                        <a:rPr lang="tr-TR" sz="1600" u="none" strike="noStrike" noProof="0" dirty="0">
                          <a:solidFill>
                            <a:schemeClr val="bg2">
                              <a:lumMod val="50000"/>
                            </a:schemeClr>
                          </a:solidFill>
                          <a:effectLst/>
                          <a:latin typeface="Calibri" pitchFamily="34" charset="0"/>
                          <a:cs typeface="Calibri" pitchFamily="34" charset="0"/>
                        </a:rPr>
                        <a:t>Az kilolu</a:t>
                      </a:r>
                      <a:endParaRPr lang="tr-TR" sz="16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3%</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1%</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2%</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1%</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3%</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1%</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524298">
                <a:tc>
                  <a:txBody>
                    <a:bodyPr/>
                    <a:lstStyle/>
                    <a:p>
                      <a:pPr algn="l" fontAlgn="t"/>
                      <a:r>
                        <a:rPr lang="tr-TR" sz="1600" u="none" strike="noStrike" noProof="0" dirty="0">
                          <a:solidFill>
                            <a:schemeClr val="bg2">
                              <a:lumMod val="50000"/>
                            </a:schemeClr>
                          </a:solidFill>
                          <a:effectLst/>
                          <a:latin typeface="Calibri" pitchFamily="34" charset="0"/>
                          <a:cs typeface="Calibri" pitchFamily="34" charset="0"/>
                        </a:rPr>
                        <a:t>Nomal kilolu</a:t>
                      </a:r>
                      <a:endParaRPr lang="tr-TR" sz="16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42%</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45%</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36%</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28%</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32%</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20%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27%</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18%</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a:solidFill>
                            <a:schemeClr val="bg2">
                              <a:lumMod val="50000"/>
                            </a:schemeClr>
                          </a:solidFill>
                          <a:effectLst/>
                          <a:latin typeface="Calibri" pitchFamily="34" charset="0"/>
                          <a:cs typeface="Calibri" pitchFamily="34" charset="0"/>
                        </a:rPr>
                        <a:t>35%</a:t>
                      </a:r>
                      <a:endParaRPr lang="tr-TR" sz="1600" b="1"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27%</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524298">
                <a:tc>
                  <a:txBody>
                    <a:bodyPr/>
                    <a:lstStyle/>
                    <a:p>
                      <a:pPr algn="l" fontAlgn="t"/>
                      <a:r>
                        <a:rPr lang="tr-TR" sz="1600" u="none" strike="noStrike" noProof="0" dirty="0">
                          <a:solidFill>
                            <a:schemeClr val="bg2">
                              <a:lumMod val="50000"/>
                            </a:schemeClr>
                          </a:solidFill>
                          <a:effectLst/>
                          <a:latin typeface="Calibri" pitchFamily="34" charset="0"/>
                          <a:cs typeface="Calibri" pitchFamily="34" charset="0"/>
                        </a:rPr>
                        <a:t>Fazla kilolu</a:t>
                      </a:r>
                      <a:endParaRPr lang="tr-TR" sz="16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29%</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42%</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38%</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49%</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30%</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50%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27%</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49%</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34%</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48%</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524298">
                <a:tc>
                  <a:txBody>
                    <a:bodyPr/>
                    <a:lstStyle/>
                    <a:p>
                      <a:pPr algn="l" fontAlgn="t"/>
                      <a:r>
                        <a:rPr lang="tr-TR" sz="1600" u="none" strike="noStrike" noProof="0" dirty="0">
                          <a:solidFill>
                            <a:schemeClr val="bg2">
                              <a:lumMod val="50000"/>
                            </a:schemeClr>
                          </a:solidFill>
                          <a:effectLst/>
                          <a:latin typeface="Calibri" pitchFamily="34" charset="0"/>
                          <a:cs typeface="Calibri" pitchFamily="34" charset="0"/>
                        </a:rPr>
                        <a:t>Obez</a:t>
                      </a:r>
                      <a:endParaRPr lang="tr-TR" sz="1600" b="0" i="0" u="none" strike="noStrike" noProof="0" dirty="0">
                        <a:solidFill>
                          <a:schemeClr val="bg2">
                            <a:lumMod val="50000"/>
                          </a:schemeClr>
                        </a:solidFill>
                        <a:effectLst/>
                        <a:latin typeface="Calibri" pitchFamily="34" charset="0"/>
                        <a:cs typeface="Calibri" pitchFamily="34" charset="0"/>
                      </a:endParaRPr>
                    </a:p>
                  </a:txBody>
                  <a:tcPr marL="36000" marR="36000" marT="7620" marB="0" anchor="ctr">
                    <a:lnL w="28575" cap="flat" cmpd="sng" algn="ctr">
                      <a:solidFill>
                        <a:srgbClr val="FF6600"/>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26%</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13%</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22%</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22%</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36%</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30%</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a:solidFill>
                            <a:schemeClr val="bg2">
                              <a:lumMod val="50000"/>
                            </a:schemeClr>
                          </a:solidFill>
                          <a:effectLst/>
                          <a:latin typeface="Calibri" pitchFamily="34" charset="0"/>
                          <a:cs typeface="Calibri" pitchFamily="34" charset="0"/>
                        </a:rPr>
                        <a:t>45%</a:t>
                      </a:r>
                      <a:endParaRPr lang="tr-TR" sz="1600" b="0" i="0" u="none" strike="noStrike" noProof="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u="none" strike="noStrike" noProof="0" dirty="0">
                          <a:solidFill>
                            <a:schemeClr val="bg2">
                              <a:lumMod val="50000"/>
                            </a:schemeClr>
                          </a:solidFill>
                          <a:effectLst/>
                          <a:latin typeface="Calibri" pitchFamily="34" charset="0"/>
                          <a:cs typeface="Calibri" pitchFamily="34" charset="0"/>
                        </a:rPr>
                        <a:t>33%</a:t>
                      </a:r>
                      <a:endParaRPr lang="tr-TR" sz="1600" b="0"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28%</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28575"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tc>
                  <a:txBody>
                    <a:bodyPr/>
                    <a:lstStyle/>
                    <a:p>
                      <a:pPr algn="ctr" fontAlgn="t"/>
                      <a:r>
                        <a:rPr lang="tr-TR" sz="1600" b="1" u="none" strike="noStrike" noProof="0" dirty="0">
                          <a:solidFill>
                            <a:schemeClr val="bg2">
                              <a:lumMod val="50000"/>
                            </a:schemeClr>
                          </a:solidFill>
                          <a:effectLst/>
                          <a:latin typeface="Calibri" pitchFamily="34" charset="0"/>
                          <a:cs typeface="Calibri" pitchFamily="34" charset="0"/>
                        </a:rPr>
                        <a:t>24%</a:t>
                      </a:r>
                      <a:endParaRPr lang="tr-TR" sz="1600" b="1" i="0" u="none" strike="noStrike" noProof="0" dirty="0">
                        <a:solidFill>
                          <a:schemeClr val="bg2">
                            <a:lumMod val="50000"/>
                          </a:schemeClr>
                        </a:solidFill>
                        <a:effectLst/>
                        <a:latin typeface="Calibri" pitchFamily="34" charset="0"/>
                        <a:cs typeface="Calibri"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FF66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6945935" y="5265083"/>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6" name="TextBox 5"/>
          <p:cNvSpPr txBox="1"/>
          <p:nvPr/>
        </p:nvSpPr>
        <p:spPr>
          <a:xfrm>
            <a:off x="3206137" y="5265083"/>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7" name="TextBox 6"/>
          <p:cNvSpPr txBox="1"/>
          <p:nvPr/>
        </p:nvSpPr>
        <p:spPr>
          <a:xfrm>
            <a:off x="7686829" y="5812402"/>
            <a:ext cx="2012089" cy="400110"/>
          </a:xfrm>
          <a:prstGeom prst="rect">
            <a:avLst/>
          </a:prstGeom>
          <a:noFill/>
        </p:spPr>
        <p:txBody>
          <a:bodyPr wrap="none" rtlCol="0">
            <a:spAutoFit/>
          </a:bodyPr>
          <a:lstStyle/>
          <a:p>
            <a:r>
              <a:rPr lang="en-GB" sz="1000" dirty="0">
                <a:solidFill>
                  <a:srgbClr val="00B050"/>
                </a:solidFill>
                <a:sym typeface="Wingdings"/>
              </a:rPr>
              <a:t></a:t>
            </a:r>
            <a:r>
              <a:rPr lang="tr-TR" sz="1000" dirty="0">
                <a:solidFill>
                  <a:srgbClr val="00B050"/>
                </a:solidFill>
                <a:sym typeface="Wingdings"/>
              </a:rPr>
              <a:t> Toplama kıyasla daha yüksek</a:t>
            </a:r>
          </a:p>
          <a:p>
            <a:r>
              <a:rPr lang="en-GB" sz="1000" dirty="0">
                <a:solidFill>
                  <a:srgbClr val="FF0000"/>
                </a:solidFill>
                <a:sym typeface="Wingdings"/>
              </a:rPr>
              <a:t></a:t>
            </a:r>
            <a:r>
              <a:rPr lang="tr-TR" sz="1000" dirty="0">
                <a:solidFill>
                  <a:srgbClr val="FF0000"/>
                </a:solidFill>
                <a:sym typeface="Wingdings"/>
              </a:rPr>
              <a:t> Toplama kıyasla daha düşük</a:t>
            </a:r>
            <a:endParaRPr lang="en-GB" sz="1000" dirty="0">
              <a:solidFill>
                <a:srgbClr val="FF0000"/>
              </a:solidFill>
            </a:endParaRPr>
          </a:p>
        </p:txBody>
      </p:sp>
      <p:sp>
        <p:nvSpPr>
          <p:cNvPr id="8" name="TextBox 7"/>
          <p:cNvSpPr txBox="1"/>
          <p:nvPr/>
        </p:nvSpPr>
        <p:spPr>
          <a:xfrm>
            <a:off x="5427686" y="5265083"/>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9" name="TextBox 8"/>
          <p:cNvSpPr txBox="1"/>
          <p:nvPr/>
        </p:nvSpPr>
        <p:spPr>
          <a:xfrm>
            <a:off x="7679186" y="5265083"/>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0" name="TextBox 9"/>
          <p:cNvSpPr txBox="1"/>
          <p:nvPr/>
        </p:nvSpPr>
        <p:spPr>
          <a:xfrm>
            <a:off x="6186816" y="5265083"/>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1" name="TextBox 10"/>
          <p:cNvSpPr txBox="1"/>
          <p:nvPr/>
        </p:nvSpPr>
        <p:spPr>
          <a:xfrm>
            <a:off x="2465957" y="4209786"/>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2" name="TextBox 11"/>
          <p:cNvSpPr txBox="1"/>
          <p:nvPr/>
        </p:nvSpPr>
        <p:spPr>
          <a:xfrm>
            <a:off x="6927684" y="4194765"/>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3" name="TextBox 12"/>
          <p:cNvSpPr txBox="1"/>
          <p:nvPr/>
        </p:nvSpPr>
        <p:spPr>
          <a:xfrm>
            <a:off x="7680818" y="4194765"/>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4" name="TextBox 13"/>
          <p:cNvSpPr txBox="1"/>
          <p:nvPr/>
        </p:nvSpPr>
        <p:spPr>
          <a:xfrm>
            <a:off x="6178881" y="4194765"/>
            <a:ext cx="364202" cy="338554"/>
          </a:xfrm>
          <a:prstGeom prst="rect">
            <a:avLst/>
          </a:prstGeom>
          <a:noFill/>
        </p:spPr>
        <p:txBody>
          <a:bodyPr wrap="none" rtlCol="0">
            <a:spAutoFit/>
          </a:bodyPr>
          <a:lstStyle/>
          <a:p>
            <a:r>
              <a:rPr lang="en-GB" sz="1600" dirty="0">
                <a:solidFill>
                  <a:srgbClr val="FF0000"/>
                </a:solidFill>
                <a:sym typeface="Wingdings"/>
              </a:rPr>
              <a:t></a:t>
            </a:r>
            <a:endParaRPr lang="en-GB" sz="1600" dirty="0">
              <a:solidFill>
                <a:srgbClr val="FF0000"/>
              </a:solidFill>
            </a:endParaRPr>
          </a:p>
        </p:txBody>
      </p:sp>
      <p:sp>
        <p:nvSpPr>
          <p:cNvPr id="15" name="TextBox 14"/>
          <p:cNvSpPr txBox="1"/>
          <p:nvPr/>
        </p:nvSpPr>
        <p:spPr>
          <a:xfrm>
            <a:off x="3214267" y="4209786"/>
            <a:ext cx="364202" cy="338554"/>
          </a:xfrm>
          <a:prstGeom prst="rect">
            <a:avLst/>
          </a:prstGeom>
          <a:noFill/>
        </p:spPr>
        <p:txBody>
          <a:bodyPr wrap="none" rtlCol="0">
            <a:spAutoFit/>
          </a:bodyPr>
          <a:lstStyle/>
          <a:p>
            <a:r>
              <a:rPr lang="en-GB" sz="1600" dirty="0">
                <a:solidFill>
                  <a:srgbClr val="00B050"/>
                </a:solidFill>
                <a:sym typeface="Wingdings"/>
              </a:rPr>
              <a:t></a:t>
            </a:r>
            <a:endParaRPr lang="en-GB" sz="1600" dirty="0">
              <a:solidFill>
                <a:srgbClr val="FF0000"/>
              </a:solidFill>
            </a:endParaRPr>
          </a:p>
        </p:txBody>
      </p:sp>
      <p:sp>
        <p:nvSpPr>
          <p:cNvPr id="16" name="Rounded Rectangle 15"/>
          <p:cNvSpPr/>
          <p:nvPr/>
        </p:nvSpPr>
        <p:spPr>
          <a:xfrm>
            <a:off x="4968815" y="5167211"/>
            <a:ext cx="3074573" cy="543464"/>
          </a:xfrm>
          <a:prstGeom prst="roundRect">
            <a:avLst/>
          </a:prstGeom>
          <a:noFill/>
          <a:ln w="57150">
            <a:solidFill>
              <a:srgbClr val="00AC4E"/>
            </a:solidFill>
          </a:ln>
          <a:effectLst>
            <a:glow rad="635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ubtitle 4"/>
          <p:cNvSpPr>
            <a:spLocks/>
          </p:cNvSpPr>
          <p:nvPr/>
        </p:nvSpPr>
        <p:spPr bwMode="auto">
          <a:xfrm>
            <a:off x="454173" y="1438546"/>
            <a:ext cx="8783313" cy="2924448"/>
          </a:xfrm>
          <a:prstGeom prst="rect">
            <a:avLst/>
          </a:prstGeom>
          <a:noFill/>
          <a:ln w="9525">
            <a:noFill/>
            <a:miter lim="800000"/>
            <a:headEnd/>
            <a:tailEnd/>
          </a:ln>
        </p:spPr>
        <p:txBody>
          <a:bodyPr/>
          <a:lstStyle/>
          <a:p>
            <a:pPr>
              <a:spcBef>
                <a:spcPts val="10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Çocuklarda görülen </a:t>
            </a:r>
            <a:r>
              <a:rPr lang="tr-TR" sz="1700" u="sng" noProof="1">
                <a:solidFill>
                  <a:srgbClr val="808080"/>
                </a:solidFill>
                <a:latin typeface="Calibri" panose="020F0502020204030204" pitchFamily="34" charset="0"/>
                <a:cs typeface="Arial" charset="0"/>
              </a:rPr>
              <a:t>kilo probleminin önemli oranda aile kaynaklı olduğu gerçeğinin</a:t>
            </a:r>
            <a:r>
              <a:rPr lang="tr-TR" sz="1700" noProof="1">
                <a:solidFill>
                  <a:srgbClr val="808080"/>
                </a:solidFill>
                <a:latin typeface="Calibri" panose="020F0502020204030204" pitchFamily="34" charset="0"/>
                <a:cs typeface="Arial" charset="0"/>
              </a:rPr>
              <a:t> altını çizmek mümkün. Fazla kilolu ya da obez olan çocukların hem annelerinde hem de babalarında bu durumun görülme oranı anlamlı derecede daha yüksek. </a:t>
            </a:r>
          </a:p>
        </p:txBody>
      </p:sp>
    </p:spTree>
    <p:extLst>
      <p:ext uri="{BB962C8B-B14F-4D97-AF65-F5344CB8AC3E}">
        <p14:creationId xmlns:p14="http://schemas.microsoft.com/office/powerpoint/2010/main" val="39253633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96</a:t>
            </a:fld>
            <a:endParaRPr lang="en-US">
              <a:solidFill>
                <a:srgbClr val="FFFFFF"/>
              </a:solidFill>
            </a:endParaRPr>
          </a:p>
        </p:txBody>
      </p:sp>
      <p:sp>
        <p:nvSpPr>
          <p:cNvPr id="7" name="Subtitle 4"/>
          <p:cNvSpPr>
            <a:spLocks/>
          </p:cNvSpPr>
          <p:nvPr/>
        </p:nvSpPr>
        <p:spPr bwMode="auto">
          <a:xfrm>
            <a:off x="454173" y="1438544"/>
            <a:ext cx="8783313" cy="4753249"/>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Görüşmelerde çocukların anne-baba, büyükanne ve büyükbabalarında teşhis konulmuş diyabet, hipertansiyon, obezite, kanser, kalp hastalığı ve hiperlipidemi olup olmadığı da soruldu.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Sorgulanan kitlenin 12-15 yaş grubunda çocuğu olan ebeveynler olduğu ve cevapların da beyana dayalı olarak alındığı gözönünde bulundurularak, elde edilen rakamların ilgili hastalıkların prevalansı olarak yorumlanmaması gerektiğinin altını çizmek isteriz.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12-15 yaş grubu çocukların ebeveynleri görece genç (ortalama yaşlar anneler için 40, babalar için 45 olarak hesaplanmıştı) olduklarından yukarıda sayılan hastalıkların görülme sıklığı da buna bağlı olarak düşüktür.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Büyükanneler ve büyükbabalarda ise bu oranlar – aslında beklenildiği üzere- yükselmektedir.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Sırasıyla </a:t>
            </a:r>
            <a:r>
              <a:rPr lang="tr-TR" sz="1700" u="sng" noProof="1">
                <a:solidFill>
                  <a:srgbClr val="808080"/>
                </a:solidFill>
                <a:latin typeface="Calibri" panose="020F0502020204030204" pitchFamily="34" charset="0"/>
                <a:cs typeface="Arial" charset="0"/>
              </a:rPr>
              <a:t>diyabet, hipertansiyon ve kalp hastalıkları büyükanne ve büyükbabalarda en sık rastlanan hastalıklar</a:t>
            </a:r>
            <a:r>
              <a:rPr lang="tr-TR" sz="1700" noProof="1">
                <a:solidFill>
                  <a:srgbClr val="808080"/>
                </a:solidFill>
                <a:latin typeface="Calibri" panose="020F0502020204030204" pitchFamily="34" charset="0"/>
                <a:cs typeface="Arial" charset="0"/>
              </a:rPr>
              <a:t> olarak tespit edilmiştir.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Anne-baba ve diğer aile büyüklerinde teşhis edilmiş obezite oranlarının hayli düşük olduğu görülmektedir. Bu da obezitenin bir hastalık olarak görülmediği/ algılanmadığı şeklinde yorumlanabilir.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İzleyen tablo, ebeveynlerde ve diğer aile büyüklerinde bulunan (teşhis edilmiş) hastalıkların oranlarını göstermektedir.</a:t>
            </a:r>
          </a:p>
        </p:txBody>
      </p:sp>
      <p:sp>
        <p:nvSpPr>
          <p:cNvPr id="5" name="Text Box 4"/>
          <p:cNvSpPr txBox="1">
            <a:spLocks noChangeArrowheads="1"/>
          </p:cNvSpPr>
          <p:nvPr/>
        </p:nvSpPr>
        <p:spPr bwMode="auto">
          <a:xfrm>
            <a:off x="1371219" y="424711"/>
            <a:ext cx="6409383"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Anne-Baba ve Aile Büyüklerinin Sahip Oldukları Hastalıklar</a:t>
            </a:r>
          </a:p>
        </p:txBody>
      </p:sp>
    </p:spTree>
    <p:extLst>
      <p:ext uri="{BB962C8B-B14F-4D97-AF65-F5344CB8AC3E}">
        <p14:creationId xmlns:p14="http://schemas.microsoft.com/office/powerpoint/2010/main" val="38080561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97</a:t>
            </a:fld>
            <a:endParaRPr lang="en-US">
              <a:solidFill>
                <a:srgbClr val="FFFFFF"/>
              </a:solidFill>
            </a:endParaRPr>
          </a:p>
        </p:txBody>
      </p:sp>
      <p:sp>
        <p:nvSpPr>
          <p:cNvPr id="5" name="Text Box 4"/>
          <p:cNvSpPr txBox="1">
            <a:spLocks noChangeArrowheads="1"/>
          </p:cNvSpPr>
          <p:nvPr/>
        </p:nvSpPr>
        <p:spPr bwMode="auto">
          <a:xfrm>
            <a:off x="1371219" y="424711"/>
            <a:ext cx="6409383"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Anne-Baba ve Aile Büyüklerinin Sahip Oldukları Hastalıklar</a:t>
            </a:r>
          </a:p>
        </p:txBody>
      </p:sp>
      <p:graphicFrame>
        <p:nvGraphicFramePr>
          <p:cNvPr id="3" name="Table 2"/>
          <p:cNvGraphicFramePr>
            <a:graphicFrameLocks noGrp="1"/>
          </p:cNvGraphicFramePr>
          <p:nvPr>
            <p:extLst>
              <p:ext uri="{D42A27DB-BD31-4B8C-83A1-F6EECF244321}">
                <p14:modId xmlns:p14="http://schemas.microsoft.com/office/powerpoint/2010/main" val="1314775517"/>
              </p:ext>
            </p:extLst>
          </p:nvPr>
        </p:nvGraphicFramePr>
        <p:xfrm>
          <a:off x="261258" y="2519141"/>
          <a:ext cx="9421137" cy="3291849"/>
        </p:xfrm>
        <a:graphic>
          <a:graphicData uri="http://schemas.openxmlformats.org/drawingml/2006/table">
            <a:tbl>
              <a:tblPr/>
              <a:tblGrid>
                <a:gridCol w="3696789">
                  <a:extLst>
                    <a:ext uri="{9D8B030D-6E8A-4147-A177-3AD203B41FA5}">
                      <a16:colId xmlns:a16="http://schemas.microsoft.com/office/drawing/2014/main" val="20000"/>
                    </a:ext>
                  </a:extLst>
                </a:gridCol>
                <a:gridCol w="954058">
                  <a:extLst>
                    <a:ext uri="{9D8B030D-6E8A-4147-A177-3AD203B41FA5}">
                      <a16:colId xmlns:a16="http://schemas.microsoft.com/office/drawing/2014/main" val="20001"/>
                    </a:ext>
                  </a:extLst>
                </a:gridCol>
                <a:gridCol w="954058">
                  <a:extLst>
                    <a:ext uri="{9D8B030D-6E8A-4147-A177-3AD203B41FA5}">
                      <a16:colId xmlns:a16="http://schemas.microsoft.com/office/drawing/2014/main" val="20002"/>
                    </a:ext>
                  </a:extLst>
                </a:gridCol>
                <a:gridCol w="1017716">
                  <a:extLst>
                    <a:ext uri="{9D8B030D-6E8A-4147-A177-3AD203B41FA5}">
                      <a16:colId xmlns:a16="http://schemas.microsoft.com/office/drawing/2014/main" val="20003"/>
                    </a:ext>
                  </a:extLst>
                </a:gridCol>
                <a:gridCol w="890400">
                  <a:extLst>
                    <a:ext uri="{9D8B030D-6E8A-4147-A177-3AD203B41FA5}">
                      <a16:colId xmlns:a16="http://schemas.microsoft.com/office/drawing/2014/main" val="20004"/>
                    </a:ext>
                  </a:extLst>
                </a:gridCol>
                <a:gridCol w="1041917">
                  <a:extLst>
                    <a:ext uri="{9D8B030D-6E8A-4147-A177-3AD203B41FA5}">
                      <a16:colId xmlns:a16="http://schemas.microsoft.com/office/drawing/2014/main" val="20005"/>
                    </a:ext>
                  </a:extLst>
                </a:gridCol>
                <a:gridCol w="866199">
                  <a:extLst>
                    <a:ext uri="{9D8B030D-6E8A-4147-A177-3AD203B41FA5}">
                      <a16:colId xmlns:a16="http://schemas.microsoft.com/office/drawing/2014/main" val="20006"/>
                    </a:ext>
                  </a:extLst>
                </a:gridCol>
              </a:tblGrid>
              <a:tr h="245582">
                <a:tc>
                  <a:txBody>
                    <a:bodyPr/>
                    <a:lstStyle/>
                    <a:p>
                      <a:pPr algn="l" fontAlgn="b"/>
                      <a:r>
                        <a:rPr lang="tr-TR" sz="1800" b="1" i="0" u="none" strike="noStrike" dirty="0">
                          <a:solidFill>
                            <a:schemeClr val="bg1"/>
                          </a:solidFill>
                          <a:effectLst/>
                          <a:latin typeface="Calibri"/>
                        </a:rPr>
                        <a:t>TEŞHİŞ</a:t>
                      </a:r>
                      <a:r>
                        <a:rPr lang="tr-TR" sz="1800" b="1" i="0" u="none" strike="noStrike" baseline="0" dirty="0">
                          <a:solidFill>
                            <a:schemeClr val="bg1"/>
                          </a:solidFill>
                          <a:effectLst/>
                          <a:latin typeface="Calibri"/>
                        </a:rPr>
                        <a:t> EDİLMİŞ HASTALIKLAR</a:t>
                      </a:r>
                      <a:endParaRPr lang="tr-TR" sz="1800" b="1" i="0" u="none" strike="noStrike" dirty="0">
                        <a:solidFill>
                          <a:schemeClr val="bg1"/>
                        </a:solidFill>
                        <a:effectLst/>
                        <a:latin typeface="Calibri"/>
                      </a:endParaRP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Annesi</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Babası</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Anneannesi</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Dedesi (anne)</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Babaannesi</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tc>
                  <a:txBody>
                    <a:bodyPr/>
                    <a:lstStyle/>
                    <a:p>
                      <a:pPr algn="ctr" fontAlgn="b"/>
                      <a:r>
                        <a:rPr lang="tr-TR" sz="1600" b="1" i="0" u="none" strike="noStrike" dirty="0">
                          <a:solidFill>
                            <a:schemeClr val="bg1"/>
                          </a:solidFill>
                          <a:effectLst/>
                          <a:latin typeface="Calibri"/>
                        </a:rPr>
                        <a:t>Dedesi (baba)</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8100" cap="flat" cmpd="sng" algn="ctr">
                      <a:solidFill>
                        <a:srgbClr val="FF66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Diyabet (Şeker hastalığı)</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25%</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99"/>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22%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99"/>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Hipertansiyon</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9%</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5%</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26%</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99"/>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10%</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22%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99"/>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9%</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Obezite</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0,5%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3"/>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Kanser</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4"/>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Kalp hastalığı</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13%</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11%</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310516">
                <a:tc>
                  <a:txBody>
                    <a:bodyPr/>
                    <a:lstStyle/>
                    <a:p>
                      <a:pPr algn="l" fontAlgn="t"/>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Hiperlipidemi (yüksek kolesterol)</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5%</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10%</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FFFFCC"/>
                    </a:solid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400" b="0" i="0" u="none" strike="noStrike" dirty="0">
                          <a:solidFill>
                            <a:schemeClr val="bg2">
                              <a:lumMod val="50000"/>
                            </a:schemeClr>
                          </a:solidFill>
                          <a:effectLst/>
                          <a:latin typeface="Calibri" panose="020F0502020204030204" pitchFamily="34" charset="0"/>
                          <a:cs typeface="Calibri" panose="020F0502020204030204" pitchFamily="34" charset="0"/>
                        </a:rPr>
                        <a:t>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ctr" fontAlgn="ctr"/>
                      <a:r>
                        <a:rPr lang="tr-TR" sz="1400" b="0"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6"/>
                  </a:ext>
                </a:extLst>
              </a:tr>
              <a:tr h="310516">
                <a:tc>
                  <a:txBody>
                    <a:bodyPr/>
                    <a:lstStyle/>
                    <a:p>
                      <a:pPr algn="l" fontAlgn="t"/>
                      <a:r>
                        <a:rPr lang="tr-TR" sz="1200" b="0" i="1" u="none" strike="noStrike" dirty="0">
                          <a:solidFill>
                            <a:schemeClr val="bg2">
                              <a:lumMod val="50000"/>
                            </a:schemeClr>
                          </a:solidFill>
                          <a:effectLst/>
                          <a:latin typeface="Calibri" panose="020F0502020204030204" pitchFamily="34" charset="0"/>
                          <a:cs typeface="Calibri" panose="020F0502020204030204" pitchFamily="34" charset="0"/>
                        </a:rPr>
                        <a:t>Vefat ettiği için bilinmiyor</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0,2%</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3%</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8%</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b"/>
                      <a:r>
                        <a:rPr lang="tr-TR" sz="1200" b="0" i="1" u="none" strike="noStrike" dirty="0">
                          <a:solidFill>
                            <a:schemeClr val="bg2">
                              <a:lumMod val="50000"/>
                            </a:schemeClr>
                          </a:solidFill>
                          <a:effectLst/>
                          <a:latin typeface="Calibri" panose="020F0502020204030204" pitchFamily="34" charset="0"/>
                          <a:cs typeface="Calibri" panose="020F0502020204030204" pitchFamily="34" charset="0"/>
                        </a:rPr>
                        <a:t>5%</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10%</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7"/>
                  </a:ext>
                </a:extLst>
              </a:tr>
              <a:tr h="310516">
                <a:tc>
                  <a:txBody>
                    <a:bodyPr/>
                    <a:lstStyle/>
                    <a:p>
                      <a:pPr algn="l" fontAlgn="t"/>
                      <a:r>
                        <a:rPr lang="tr-TR" sz="1200" b="0" i="1" u="none" strike="noStrike" dirty="0">
                          <a:solidFill>
                            <a:schemeClr val="bg2">
                              <a:lumMod val="50000"/>
                            </a:schemeClr>
                          </a:solidFill>
                          <a:effectLst/>
                          <a:latin typeface="Calibri" panose="020F0502020204030204" pitchFamily="34" charset="0"/>
                          <a:cs typeface="Calibri" panose="020F0502020204030204" pitchFamily="34" charset="0"/>
                        </a:rPr>
                        <a:t>Bilinmiyor,cevap yok</a:t>
                      </a:r>
                    </a:p>
                  </a:txBody>
                  <a:tcPr marL="72000" marR="9525" marT="9525" marB="0" anchor="ctr">
                    <a:lnL w="38100" cap="flat" cmpd="sng" algn="ctr">
                      <a:solidFill>
                        <a:srgbClr val="FF6600"/>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15%</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19%</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11%</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11%</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b"/>
                      <a:r>
                        <a:rPr lang="tr-TR" sz="1200" b="0" i="1" u="none" strike="noStrike" dirty="0">
                          <a:solidFill>
                            <a:schemeClr val="bg2">
                              <a:lumMod val="50000"/>
                            </a:schemeClr>
                          </a:solidFill>
                          <a:effectLst/>
                          <a:latin typeface="Calibri" panose="020F0502020204030204" pitchFamily="34" charset="0"/>
                          <a:cs typeface="Calibri" panose="020F0502020204030204" pitchFamily="34" charset="0"/>
                        </a:rPr>
                        <a:t>14%</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200" b="0" i="1"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18%</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8"/>
                  </a:ext>
                </a:extLst>
              </a:tr>
              <a:tr h="310516">
                <a:tc>
                  <a:txBody>
                    <a:bodyPr/>
                    <a:lstStyle/>
                    <a:p>
                      <a:pPr algn="l" fontAlgn="t"/>
                      <a:r>
                        <a:rPr lang="nn-NO" sz="1400" b="1" i="0" u="none" strike="noStrike" dirty="0">
                          <a:solidFill>
                            <a:schemeClr val="bg2">
                              <a:lumMod val="50000"/>
                            </a:schemeClr>
                          </a:solidFill>
                          <a:effectLst/>
                          <a:latin typeface="Calibri" panose="020F0502020204030204" pitchFamily="34" charset="0"/>
                          <a:cs typeface="Calibri" panose="020F0502020204030204" pitchFamily="34" charset="0"/>
                        </a:rPr>
                        <a:t>Bu hastalıklardan herhangi biri mevcut değil</a:t>
                      </a:r>
                    </a:p>
                  </a:txBody>
                  <a:tcPr marL="72000" marR="9525" marT="9525" marB="0" anchor="ctr">
                    <a:lnL w="57150" cap="flat" cmpd="sng" algn="ctr">
                      <a:solidFill>
                        <a:srgbClr val="00B050"/>
                      </a:solidFill>
                      <a:prstDash val="solid"/>
                      <a:round/>
                      <a:headEnd type="none" w="med" len="med"/>
                      <a:tailEnd type="none" w="med" len="med"/>
                    </a:lnL>
                    <a:lnR w="38100" cap="flat" cmpd="sng" algn="ctr">
                      <a:solidFill>
                        <a:srgbClr val="FF6600"/>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4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66%</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4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67%</a:t>
                      </a:r>
                    </a:p>
                  </a:txBody>
                  <a:tcPr marL="9525" marR="9525" marT="9525" marB="0" anchor="ctr">
                    <a:lnL w="3175" cap="flat" cmpd="sng" algn="ctr">
                      <a:solidFill>
                        <a:schemeClr val="bg1">
                          <a:lumMod val="85000"/>
                        </a:schemeClr>
                      </a:solidFill>
                      <a:prstDash val="solid"/>
                      <a:round/>
                      <a:headEnd type="none" w="med" len="med"/>
                      <a:tailEnd type="none" w="med" len="med"/>
                    </a:lnL>
                    <a:lnR w="38100" cap="flat" cmpd="sng" algn="ctr">
                      <a:solidFill>
                        <a:srgbClr val="FF6600"/>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4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40%</a:t>
                      </a:r>
                    </a:p>
                  </a:txBody>
                  <a:tcPr marL="9525" marR="9525" marT="9525" marB="0" anchor="ctr">
                    <a:lnL w="38100" cap="flat" cmpd="sng" algn="ctr">
                      <a:solidFill>
                        <a:srgbClr val="FF66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4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47%</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b"/>
                      <a:r>
                        <a:rPr lang="tr-TR" sz="1400" b="1" i="0" u="none" strike="noStrike" dirty="0">
                          <a:solidFill>
                            <a:schemeClr val="bg2">
                              <a:lumMod val="50000"/>
                            </a:schemeClr>
                          </a:solidFill>
                          <a:effectLst/>
                          <a:latin typeface="Calibri" panose="020F0502020204030204" pitchFamily="34" charset="0"/>
                          <a:cs typeface="Calibri" panose="020F0502020204030204" pitchFamily="34" charset="0"/>
                        </a:rPr>
                        <a:t>39%</a:t>
                      </a:r>
                    </a:p>
                  </a:txBody>
                  <a:tcPr marL="9525" marR="9525"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tc>
                  <a:txBody>
                    <a:bodyPr/>
                    <a:lstStyle/>
                    <a:p>
                      <a:pPr algn="ctr" fontAlgn="ctr"/>
                      <a:r>
                        <a:rPr lang="tr-TR" sz="1400" b="1" i="0" u="none" strike="noStrike" kern="1200" dirty="0">
                          <a:solidFill>
                            <a:schemeClr val="bg2">
                              <a:lumMod val="50000"/>
                            </a:schemeClr>
                          </a:solidFill>
                          <a:effectLst/>
                          <a:latin typeface="Calibri" panose="020F0502020204030204" pitchFamily="34" charset="0"/>
                          <a:ea typeface="+mn-ea"/>
                          <a:cs typeface="Calibri" panose="020F0502020204030204" pitchFamily="34" charset="0"/>
                        </a:rPr>
                        <a:t>42%</a:t>
                      </a:r>
                    </a:p>
                  </a:txBody>
                  <a:tcPr marL="9525" marR="9525" marT="9525" marB="0" anchor="ctr">
                    <a:lnL w="3175" cap="flat" cmpd="sng" algn="ctr">
                      <a:solidFill>
                        <a:schemeClr val="bg1">
                          <a:lumMod val="85000"/>
                        </a:schemeClr>
                      </a:solidFill>
                      <a:prstDash val="solid"/>
                      <a:round/>
                      <a:headEnd type="none" w="med" len="med"/>
                      <a:tailEnd type="none" w="med" len="med"/>
                    </a:lnL>
                    <a:lnR w="57150" cap="flat" cmpd="sng" algn="ctr">
                      <a:solidFill>
                        <a:srgbClr val="00B050"/>
                      </a:solidFill>
                      <a:prstDash val="solid"/>
                      <a:round/>
                      <a:headEnd type="none" w="med" len="med"/>
                      <a:tailEnd type="none" w="med" len="med"/>
                    </a:lnR>
                    <a:lnT w="57150" cap="flat" cmpd="sng" algn="ctr">
                      <a:solidFill>
                        <a:srgbClr val="00B050"/>
                      </a:solidFill>
                      <a:prstDash val="solid"/>
                      <a:round/>
                      <a:headEnd type="none" w="med" len="med"/>
                      <a:tailEnd type="none" w="med" len="med"/>
                    </a:lnT>
                    <a:lnB w="5715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Rectangle 3"/>
          <p:cNvSpPr/>
          <p:nvPr/>
        </p:nvSpPr>
        <p:spPr>
          <a:xfrm>
            <a:off x="46498" y="6065222"/>
            <a:ext cx="7099300" cy="430887"/>
          </a:xfrm>
          <a:prstGeom prst="rect">
            <a:avLst/>
          </a:prstGeom>
        </p:spPr>
        <p:txBody>
          <a:bodyPr wrap="square">
            <a:spAutoFit/>
          </a:bodyPr>
          <a:lstStyle/>
          <a:p>
            <a:r>
              <a:rPr lang="tr-TR" sz="1050" b="1" dirty="0">
                <a:solidFill>
                  <a:schemeClr val="bg2">
                    <a:lumMod val="50000"/>
                  </a:schemeClr>
                </a:solidFill>
                <a:latin typeface="Calibri" pitchFamily="34" charset="0"/>
                <a:cs typeface="Calibri" pitchFamily="34" charset="0"/>
              </a:rPr>
              <a:t>E6.</a:t>
            </a:r>
            <a:r>
              <a:rPr lang="tr-TR" sz="1050" dirty="0">
                <a:solidFill>
                  <a:schemeClr val="bg2">
                    <a:lumMod val="50000"/>
                  </a:schemeClr>
                </a:solidFill>
                <a:latin typeface="Calibri" pitchFamily="34" charset="0"/>
                <a:cs typeface="Calibri" pitchFamily="34" charset="0"/>
              </a:rPr>
              <a:t> Sizde ve ailenizin diğer fertlerinde aşağıda sayacağım ve teşhis edilmiş hastalıklardan hangilerinin bulunduğunu belirtir misiniz? </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49" y="1228725"/>
            <a:ext cx="2003664" cy="120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595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98</a:t>
            </a:fld>
            <a:endParaRPr lang="en-US">
              <a:solidFill>
                <a:srgbClr val="FFFFFF"/>
              </a:solidFill>
            </a:endParaRPr>
          </a:p>
        </p:txBody>
      </p:sp>
      <p:sp>
        <p:nvSpPr>
          <p:cNvPr id="7" name="Subtitle 4"/>
          <p:cNvSpPr>
            <a:spLocks/>
          </p:cNvSpPr>
          <p:nvPr/>
        </p:nvSpPr>
        <p:spPr bwMode="auto">
          <a:xfrm>
            <a:off x="454173" y="1295099"/>
            <a:ext cx="9155653" cy="5010810"/>
          </a:xfrm>
          <a:prstGeom prst="rect">
            <a:avLst/>
          </a:prstGeom>
          <a:noFill/>
          <a:ln w="9525">
            <a:noFill/>
            <a:miter lim="800000"/>
            <a:headEnd/>
            <a:tailEnd/>
          </a:ln>
        </p:spPr>
        <p:txBody>
          <a:bodyPr/>
          <a:lstStyle/>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Ebeveynlere yaşam tarzları, beslenme ve gıda alışverişi alışkanlıklarıyla  ilgili bazı ifadeler okundu ve bu ifadelere 5’li ölçek (5’li Likert ölçeği) kullanarak ne ölçüde katılıp katılmadıkları soruldu. Beşli ölçekte 1 ile 5 arasındaki rakamların karşılığı şöyledir:</a:t>
            </a:r>
          </a:p>
          <a:p>
            <a:pPr>
              <a:spcBef>
                <a:spcPts val="0"/>
              </a:spcBef>
              <a:buClr>
                <a:srgbClr val="FF6600"/>
              </a:buClr>
              <a:buSzPct val="120000"/>
            </a:pPr>
            <a:r>
              <a:rPr lang="tr-TR" sz="1700" noProof="1">
                <a:solidFill>
                  <a:srgbClr val="808080"/>
                </a:solidFill>
                <a:latin typeface="Calibri" panose="020F0502020204030204" pitchFamily="34" charset="0"/>
                <a:cs typeface="Arial" charset="0"/>
              </a:rPr>
              <a:t>	</a:t>
            </a:r>
            <a:r>
              <a:rPr lang="tr-TR" sz="1600" b="1" i="1" noProof="1">
                <a:solidFill>
                  <a:srgbClr val="808080"/>
                </a:solidFill>
                <a:latin typeface="Calibri" panose="020F0502020204030204" pitchFamily="34" charset="0"/>
                <a:cs typeface="Arial" charset="0"/>
              </a:rPr>
              <a:t>1= kesinlikle katılmıyorum</a:t>
            </a:r>
          </a:p>
          <a:p>
            <a:pPr>
              <a:spcBef>
                <a:spcPts val="0"/>
              </a:spcBef>
              <a:buClr>
                <a:srgbClr val="FF6600"/>
              </a:buClr>
              <a:buSzPct val="120000"/>
            </a:pPr>
            <a:r>
              <a:rPr lang="tr-TR" sz="1600" b="1" i="1" noProof="1">
                <a:solidFill>
                  <a:srgbClr val="808080"/>
                </a:solidFill>
                <a:latin typeface="Calibri" panose="020F0502020204030204" pitchFamily="34" charset="0"/>
                <a:cs typeface="Arial" charset="0"/>
              </a:rPr>
              <a:t>	2= katılmıyorum</a:t>
            </a:r>
          </a:p>
          <a:p>
            <a:pPr>
              <a:spcBef>
                <a:spcPts val="0"/>
              </a:spcBef>
              <a:buClr>
                <a:srgbClr val="FF6600"/>
              </a:buClr>
              <a:buSzPct val="120000"/>
            </a:pPr>
            <a:r>
              <a:rPr lang="tr-TR" sz="1600" b="1" i="1" noProof="1">
                <a:solidFill>
                  <a:srgbClr val="808080"/>
                </a:solidFill>
                <a:latin typeface="Calibri" panose="020F0502020204030204" pitchFamily="34" charset="0"/>
                <a:cs typeface="Arial" charset="0"/>
              </a:rPr>
              <a:t>	3= ne katılıyorum ne de katılmıyorum (nötr)</a:t>
            </a:r>
          </a:p>
          <a:p>
            <a:pPr>
              <a:spcBef>
                <a:spcPts val="0"/>
              </a:spcBef>
              <a:buClr>
                <a:srgbClr val="FF6600"/>
              </a:buClr>
              <a:buSzPct val="120000"/>
            </a:pPr>
            <a:r>
              <a:rPr lang="tr-TR" sz="1600" b="1" i="1" noProof="1">
                <a:solidFill>
                  <a:srgbClr val="808080"/>
                </a:solidFill>
                <a:latin typeface="Calibri" panose="020F0502020204030204" pitchFamily="34" charset="0"/>
                <a:cs typeface="Arial" charset="0"/>
              </a:rPr>
              <a:t>	4= katılıyorum</a:t>
            </a:r>
          </a:p>
          <a:p>
            <a:pPr>
              <a:spcBef>
                <a:spcPts val="0"/>
              </a:spcBef>
              <a:buClr>
                <a:srgbClr val="FF6600"/>
              </a:buClr>
              <a:buSzPct val="120000"/>
            </a:pPr>
            <a:r>
              <a:rPr lang="tr-TR" sz="1600" b="1" i="1" noProof="1">
                <a:solidFill>
                  <a:srgbClr val="808080"/>
                </a:solidFill>
                <a:latin typeface="Calibri" panose="020F0502020204030204" pitchFamily="34" charset="0"/>
                <a:cs typeface="Arial" charset="0"/>
              </a:rPr>
              <a:t>	5= kesinlikle katılıyorum.</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Her bir ifade (önerme) için ebeveynlerin verdikleri katılım puanlarının ortalaması ile her bir ifadeye 4= katılıyorum ve 5=kesinlikle katılıyorum diyenlerin yüzde oranlarını gösteren grafik izleyen sayfada yer almaktadır.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Buna göre, Kuzey Kıbrıs’ta evlerde düzenli olarak taze mevsim meyveleri tüketilmekte ve sebze yemekleri pişirilmekte, ayrıca akşam yemeklerinde sofrada mutlaka salata bulunmakta.</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Ek olarak yine ebeveynlerin beyanına göre evlerde genellikle beyaz kristal ya da kesme şeker tüketimi de oldukça yoğundur. İfadelere göre evlerde hamur işleri çok fazla pişirilmemekte, evlere çok fazla gazlı içeçek girmemekte ve cips, patlamış mısır gibi çerezler de çok fazla tüketilmemektedir. </a:t>
            </a:r>
          </a:p>
          <a:p>
            <a:pPr>
              <a:spcBef>
                <a:spcPts val="600"/>
              </a:spcBef>
              <a:buClr>
                <a:srgbClr val="FF6600"/>
              </a:buClr>
              <a:buSzPct val="120000"/>
              <a:buFont typeface="Wingdings" pitchFamily="2" charset="2"/>
              <a:buChar char="§"/>
            </a:pPr>
            <a:r>
              <a:rPr lang="tr-TR" sz="1700" noProof="1">
                <a:solidFill>
                  <a:srgbClr val="808080"/>
                </a:solidFill>
                <a:latin typeface="Calibri" panose="020F0502020204030204" pitchFamily="34" charset="0"/>
                <a:cs typeface="Arial" charset="0"/>
              </a:rPr>
              <a:t> </a:t>
            </a:r>
            <a:r>
              <a:rPr lang="tr-TR" sz="1700" b="1" i="1" noProof="1">
                <a:solidFill>
                  <a:srgbClr val="FF6600"/>
                </a:solidFill>
                <a:latin typeface="Calibri" panose="020F0502020204030204" pitchFamily="34" charset="0"/>
                <a:cs typeface="Arial" charset="0"/>
              </a:rPr>
              <a:t>Bu bulgular ışığında, beyanların tespit edilen fazla kilolu ve obez oranlarını doğrulamadığını ifade etmek yanlış olmayacaktır. </a:t>
            </a:r>
          </a:p>
          <a:p>
            <a:pPr>
              <a:spcBef>
                <a:spcPts val="600"/>
              </a:spcBef>
              <a:buClr>
                <a:srgbClr val="FF6600"/>
              </a:buClr>
              <a:buSzPct val="120000"/>
              <a:buFont typeface="Wingdings" pitchFamily="2" charset="2"/>
              <a:buChar char="§"/>
            </a:pPr>
            <a:endParaRPr lang="tr-TR" sz="1700" b="1" i="1" noProof="1">
              <a:solidFill>
                <a:srgbClr val="808080"/>
              </a:solidFill>
              <a:latin typeface="Calibri" panose="020F0502020204030204" pitchFamily="34" charset="0"/>
              <a:cs typeface="Arial" charset="0"/>
            </a:endParaRPr>
          </a:p>
        </p:txBody>
      </p:sp>
      <p:sp>
        <p:nvSpPr>
          <p:cNvPr id="6" name="Text Box 4"/>
          <p:cNvSpPr txBox="1">
            <a:spLocks noChangeArrowheads="1"/>
          </p:cNvSpPr>
          <p:nvPr/>
        </p:nvSpPr>
        <p:spPr bwMode="auto">
          <a:xfrm>
            <a:off x="1371219" y="424711"/>
            <a:ext cx="591674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Yaşam Tarzı, Beslenme ve Gıda Alışverişi Alışkanlıkları  </a:t>
            </a:r>
          </a:p>
        </p:txBody>
      </p:sp>
    </p:spTree>
    <p:extLst>
      <p:ext uri="{BB962C8B-B14F-4D97-AF65-F5344CB8AC3E}">
        <p14:creationId xmlns:p14="http://schemas.microsoft.com/office/powerpoint/2010/main" val="41894478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1BBA22F-C0FE-4350-902D-D7BD77ED9A18}" type="slidenum">
              <a:rPr lang="en-US" smtClean="0">
                <a:solidFill>
                  <a:srgbClr val="FFFFFF"/>
                </a:solidFill>
              </a:rPr>
              <a:pPr/>
              <a:t>99</a:t>
            </a:fld>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53004874"/>
              </p:ext>
            </p:extLst>
          </p:nvPr>
        </p:nvGraphicFramePr>
        <p:xfrm>
          <a:off x="128154" y="1184111"/>
          <a:ext cx="9631143" cy="5545455"/>
        </p:xfrm>
        <a:graphic>
          <a:graphicData uri="http://schemas.openxmlformats.org/drawingml/2006/table">
            <a:tbl>
              <a:tblPr>
                <a:tableStyleId>{5C22544A-7EE6-4342-B048-85BDC9FD1C3A}</a:tableStyleId>
              </a:tblPr>
              <a:tblGrid>
                <a:gridCol w="4206045">
                  <a:extLst>
                    <a:ext uri="{9D8B030D-6E8A-4147-A177-3AD203B41FA5}">
                      <a16:colId xmlns:a16="http://schemas.microsoft.com/office/drawing/2014/main" val="20000"/>
                    </a:ext>
                  </a:extLst>
                </a:gridCol>
                <a:gridCol w="3117734">
                  <a:extLst>
                    <a:ext uri="{9D8B030D-6E8A-4147-A177-3AD203B41FA5}">
                      <a16:colId xmlns:a16="http://schemas.microsoft.com/office/drawing/2014/main" val="20001"/>
                    </a:ext>
                  </a:extLst>
                </a:gridCol>
                <a:gridCol w="2307364">
                  <a:extLst>
                    <a:ext uri="{9D8B030D-6E8A-4147-A177-3AD203B41FA5}">
                      <a16:colId xmlns:a16="http://schemas.microsoft.com/office/drawing/2014/main" val="20002"/>
                    </a:ext>
                  </a:extLst>
                </a:gridCol>
              </a:tblGrid>
              <a:tr h="344805">
                <a:tc>
                  <a:txBody>
                    <a:bodyPr/>
                    <a:lstStyle/>
                    <a:p>
                      <a:pPr algn="r" fontAlgn="t"/>
                      <a:r>
                        <a:rPr lang="tr-TR" sz="1000" b="1" i="0" u="none" strike="noStrike" dirty="0">
                          <a:solidFill>
                            <a:schemeClr val="bg1"/>
                          </a:solidFill>
                          <a:effectLst/>
                          <a:latin typeface="Calibri" panose="020F0502020204030204" pitchFamily="34" charset="0"/>
                          <a:cs typeface="Calibri" panose="020F0502020204030204" pitchFamily="34" charset="0"/>
                        </a:rPr>
                        <a:t>n=607</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tr-TR" sz="1400" b="1" dirty="0">
                          <a:solidFill>
                            <a:schemeClr val="bg1"/>
                          </a:solidFill>
                          <a:latin typeface="Calibri" panose="020F0502020204030204" pitchFamily="34" charset="0"/>
                        </a:rPr>
                        <a:t>Katılım Düzeyi %</a:t>
                      </a:r>
                    </a:p>
                    <a:p>
                      <a:pPr algn="ctr"/>
                      <a:r>
                        <a:rPr lang="tr-TR" sz="1000" b="1" dirty="0">
                          <a:solidFill>
                            <a:schemeClr val="bg1"/>
                          </a:solidFill>
                          <a:latin typeface="Calibri" panose="020F0502020204030204" pitchFamily="34" charset="0"/>
                        </a:rPr>
                        <a:t>(4-5 puan verenlerin oranı)</a:t>
                      </a:r>
                      <a:endParaRPr lang="en-GB" sz="1000" b="1" dirty="0">
                        <a:solidFill>
                          <a:schemeClr val="bg1"/>
                        </a:solidFill>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tr-TR" sz="1400" b="1" dirty="0">
                          <a:solidFill>
                            <a:schemeClr val="bg1"/>
                          </a:solidFill>
                          <a:latin typeface="Calibri" panose="020F0502020204030204" pitchFamily="34" charset="0"/>
                        </a:rPr>
                        <a:t>Ortalama skor</a:t>
                      </a:r>
                    </a:p>
                    <a:p>
                      <a:pPr algn="ctr"/>
                      <a:r>
                        <a:rPr lang="tr-TR" sz="1000" b="1" dirty="0">
                          <a:solidFill>
                            <a:schemeClr val="bg1"/>
                          </a:solidFill>
                          <a:latin typeface="Calibri" panose="020F0502020204030204" pitchFamily="34" charset="0"/>
                        </a:rPr>
                        <a:t>(5 puan üzerinden)</a:t>
                      </a:r>
                      <a:endParaRPr lang="en-GB" sz="1000" b="1" dirty="0">
                        <a:solidFill>
                          <a:schemeClr val="bg1"/>
                        </a:solidFill>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Evde düzenli olarak taze mevsim meyveleri tüketilir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1"/>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düzenli olarak sebze yemekleri tüketilir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2"/>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Akşam yemeklerinde soframızda salata mutlaka olur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genelikle beyaz toz veya kesme şeker kullanılır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her sabah düzenli olarak kahvaltı sofrası kurulur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Son yıllarda gıda alışverişlerinde organik ürünleri </a:t>
                      </a:r>
                    </a:p>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daha çok tercih ediyoruz</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Yemek için ailece dışarı çıktığımızda kebap ve ızgara türü yiyecekleri tercih ederiz</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pişen yemeklerde çoğunlukla zeytinyağı kullanılır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sıkça börek, kek, poğaça gibi hamur ürünleri pişer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genelde kolalı veya gazlı içecek bulunur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genelde cips, patlamış mısır gibi çerezler bulundururuz</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her fırsatta taze balık yeriz</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kırmızı et tüketimi oldukça fazladır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salam, sucuk, sosis gibi şarküteri ürünleri sıkça tüketilir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44805">
                <a:tc>
                  <a:txBody>
                    <a:bodyPr/>
                    <a:lstStyle/>
                    <a:p>
                      <a:pPr algn="r" fontAlgn="t"/>
                      <a:r>
                        <a:rPr lang="tr-TR" sz="1100" b="0" i="0" u="none" strike="noStrike" noProof="0" dirty="0">
                          <a:solidFill>
                            <a:srgbClr val="000000"/>
                          </a:solidFill>
                          <a:effectLst/>
                          <a:latin typeface="Calibri" panose="020F0502020204030204" pitchFamily="34" charset="0"/>
                          <a:cs typeface="Calibri" panose="020F0502020204030204" pitchFamily="34" charset="0"/>
                        </a:rPr>
                        <a:t>Evimizde pişen yemeklerde genellikle margarin kullanılır</a:t>
                      </a:r>
                    </a:p>
                  </a:txBody>
                  <a:tcPr marL="36000" marR="36000" marT="9525" marB="0" anchor="ctr">
                    <a:lnL w="28575" cap="flat" cmpd="sng" algn="ctr">
                      <a:solidFill>
                        <a:srgbClr val="C00000"/>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400" b="1" i="0" u="none" strike="noStrike" dirty="0">
                        <a:solidFill>
                          <a:schemeClr val="bg2">
                            <a:lumMod val="50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tr-TR" sz="1400" b="1" i="0" u="none" strike="noStrike" noProof="0" dirty="0">
                        <a:solidFill>
                          <a:schemeClr val="bg2">
                            <a:lumMod val="75000"/>
                          </a:schemeClr>
                        </a:solidFill>
                        <a:effectLst/>
                        <a:latin typeface="Calibri" panose="020F0502020204030204" pitchFamily="34" charset="0"/>
                      </a:endParaRPr>
                    </a:p>
                  </a:txBody>
                  <a:tcPr marL="7620" marR="7620" marT="7620" marB="0" anchor="ctr">
                    <a:lnL w="3175" cap="flat" cmpd="sng" algn="ctr">
                      <a:solidFill>
                        <a:schemeClr val="bg1">
                          <a:lumMod val="85000"/>
                        </a:schemeClr>
                      </a:solidFill>
                      <a:prstDash val="solid"/>
                      <a:round/>
                      <a:headEnd type="none" w="med" len="med"/>
                      <a:tailEnd type="none" w="med" len="med"/>
                    </a:lnL>
                    <a:lnR w="28575" cap="flat" cmpd="sng" algn="ctr">
                      <a:solidFill>
                        <a:srgbClr val="C00000"/>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graphicFrame>
        <p:nvGraphicFramePr>
          <p:cNvPr id="5" name="Chart 4"/>
          <p:cNvGraphicFramePr/>
          <p:nvPr>
            <p:extLst>
              <p:ext uri="{D42A27DB-BD31-4B8C-83A1-F6EECF244321}">
                <p14:modId xmlns:p14="http://schemas.microsoft.com/office/powerpoint/2010/main" val="3369609924"/>
              </p:ext>
            </p:extLst>
          </p:nvPr>
        </p:nvGraphicFramePr>
        <p:xfrm>
          <a:off x="4290134" y="1403920"/>
          <a:ext cx="3228144" cy="545408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1371219" y="424711"/>
            <a:ext cx="5916748" cy="605294"/>
          </a:xfrm>
          <a:prstGeom prst="rect">
            <a:avLst/>
          </a:prstGeom>
          <a:noFill/>
          <a:ln w="9525">
            <a:noFill/>
            <a:miter lim="800000"/>
            <a:headEnd/>
            <a:tailEnd/>
          </a:ln>
        </p:spPr>
        <p:txBody>
          <a:bodyPr wrap="none">
            <a:spAutoFit/>
          </a:bodyPr>
          <a:lstStyle/>
          <a:p>
            <a:pPr>
              <a:lnSpc>
                <a:spcPts val="2000"/>
              </a:lnSpc>
            </a:pPr>
            <a:r>
              <a:rPr lang="tr-TR" sz="2700" b="1" noProof="1">
                <a:solidFill>
                  <a:srgbClr val="FFFFFF"/>
                </a:solidFill>
                <a:latin typeface="Calibri" pitchFamily="34" charset="0"/>
              </a:rPr>
              <a:t>Ebeveynlere İlişkin Bulgular</a:t>
            </a:r>
          </a:p>
          <a:p>
            <a:pPr>
              <a:lnSpc>
                <a:spcPts val="2000"/>
              </a:lnSpc>
            </a:pPr>
            <a:r>
              <a:rPr lang="tr-TR" sz="2000" b="1" noProof="1">
                <a:solidFill>
                  <a:srgbClr val="FFFFFF"/>
                </a:solidFill>
                <a:latin typeface="Calibri" pitchFamily="34" charset="0"/>
              </a:rPr>
              <a:t>Yaşam Tarzı, Beslenme ve Gıda Alışverişi Alışkanlıkları  </a:t>
            </a:r>
          </a:p>
        </p:txBody>
      </p:sp>
      <p:sp>
        <p:nvSpPr>
          <p:cNvPr id="13" name="Rectangle 12"/>
          <p:cNvSpPr/>
          <p:nvPr/>
        </p:nvSpPr>
        <p:spPr>
          <a:xfrm>
            <a:off x="6290325" y="270372"/>
            <a:ext cx="3771900" cy="461665"/>
          </a:xfrm>
          <a:prstGeom prst="rect">
            <a:avLst/>
          </a:prstGeom>
        </p:spPr>
        <p:txBody>
          <a:bodyPr wrap="square">
            <a:spAutoFit/>
          </a:bodyPr>
          <a:lstStyle/>
          <a:p>
            <a:r>
              <a:rPr lang="tr-TR" sz="800" b="1" dirty="0">
                <a:solidFill>
                  <a:schemeClr val="bg2">
                    <a:lumMod val="50000"/>
                  </a:schemeClr>
                </a:solidFill>
                <a:latin typeface="Calibri" pitchFamily="34" charset="0"/>
                <a:cs typeface="Calibri" pitchFamily="34" charset="0"/>
              </a:rPr>
              <a:t>F1. </a:t>
            </a:r>
            <a:r>
              <a:rPr lang="tr-TR" sz="800" dirty="0">
                <a:solidFill>
                  <a:schemeClr val="bg2">
                    <a:lumMod val="50000"/>
                  </a:schemeClr>
                </a:solidFill>
                <a:latin typeface="Calibri" pitchFamily="34" charset="0"/>
                <a:cs typeface="Calibri" pitchFamily="34" charset="0"/>
              </a:rPr>
              <a:t>Şimdi size yaşam tarzınız, beslenme ve gıda alışverişi alışkanlıklarınızla ilgili bazı ifadeler okuyacağım. Lütfen bu ifadelere elinizdeki karta bakarak ne ölçüde katılıp katılmadığını belirtin.</a:t>
            </a: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760970" y="2886319"/>
            <a:ext cx="5370631" cy="257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2623"/>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29473</TotalTime>
  <Words>15665</Words>
  <Application>Microsoft Office PowerPoint</Application>
  <PresentationFormat>A4 Kağıt (210x297 mm)</PresentationFormat>
  <Paragraphs>3327</Paragraphs>
  <Slides>113</Slides>
  <Notes>2</Notes>
  <HiddenSlides>0</HiddenSlides>
  <MMClips>0</MMClips>
  <ScaleCrop>false</ScaleCrop>
  <HeadingPairs>
    <vt:vector size="6" baseType="variant">
      <vt:variant>
        <vt:lpstr>Kullanılan Yazı Tipleri</vt:lpstr>
      </vt:variant>
      <vt:variant>
        <vt:i4>7</vt:i4>
      </vt:variant>
      <vt:variant>
        <vt:lpstr>Tema</vt:lpstr>
      </vt:variant>
      <vt:variant>
        <vt:i4>6</vt:i4>
      </vt:variant>
      <vt:variant>
        <vt:lpstr>Slayt Başlıkları</vt:lpstr>
      </vt:variant>
      <vt:variant>
        <vt:i4>113</vt:i4>
      </vt:variant>
    </vt:vector>
  </HeadingPairs>
  <TitlesOfParts>
    <vt:vector size="126" baseType="lpstr">
      <vt:lpstr>Arial</vt:lpstr>
      <vt:lpstr>Calibri</vt:lpstr>
      <vt:lpstr>Calibri Light</vt:lpstr>
      <vt:lpstr>Courier New</vt:lpstr>
      <vt:lpstr>Palatino</vt:lpstr>
      <vt:lpstr>Times New Roman</vt:lpstr>
      <vt:lpstr>Wingdings</vt:lpstr>
      <vt:lpstr>1_Default Design</vt:lpstr>
      <vt:lpstr>3_Default Design</vt:lpstr>
      <vt:lpstr>1_Office Theme</vt:lpstr>
      <vt:lpstr>4_Default Design</vt:lpstr>
      <vt:lpstr>5_Default Design</vt:lpstr>
      <vt:lpstr>6_Default Design</vt:lpstr>
      <vt:lpstr>PowerPoint Sunusu</vt:lpstr>
      <vt:lpstr>PowerPoint Sunusu</vt:lpstr>
      <vt:lpstr>PowerPoint Sunusu</vt:lpstr>
      <vt:lpstr>Araştırma Tasarımı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Yönetici Özeti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Kuzey Kıbrıs’ta Gerçekleştirilmiş Olan Çocukluk ve Adolesan Obezitesi Çalışmalarına Kısa Bir Bakış</vt:lpstr>
      <vt:lpstr>PowerPoint Sunusu</vt:lpstr>
      <vt:lpstr>PowerPoint Sunusu</vt:lpstr>
      <vt:lpstr>Benzer Coğrafyalarda Gerçekleştirilmiş Olan Çocukluk ve Adolesan Obezitesi Çalışmalarına Kısa Bir Bakış</vt:lpstr>
      <vt:lpstr>PowerPoint Sunusu</vt:lpstr>
      <vt:lpstr>PowerPoint Sunusu</vt:lpstr>
      <vt:lpstr>PowerPoint Sunusu</vt:lpstr>
      <vt:lpstr>PowerPoint Sunusu</vt:lpstr>
      <vt:lpstr>PowerPoint Sunusu</vt:lpstr>
      <vt:lpstr>PowerPoint Sunusu</vt:lpstr>
      <vt:lpstr>PowerPoint Sunusu</vt:lpstr>
      <vt:lpstr>PowerPoint Sunusu</vt:lpstr>
      <vt:lpstr>Araştırma Bulguları I. Fiziksel Ölçüm Sonuçları</vt:lpstr>
      <vt:lpstr>PowerPoint Sunusu</vt:lpstr>
      <vt:lpstr>PowerPoint Sunusu</vt:lpstr>
      <vt:lpstr>PowerPoint Sunusu</vt:lpstr>
      <vt:lpstr>PowerPoint Sunusu</vt:lpstr>
      <vt:lpstr>PowerPoint Sunusu</vt:lpstr>
      <vt:lpstr>PowerPoint Sunusu</vt:lpstr>
      <vt:lpstr>Çalışma Bulguları II.Beslenme Alışkanlıkları &amp; Kilo Durumuna İlişkin Görüşler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Çalışma Bulguları III.Çocukların Sosyal Yaşamı ve Aktiviteleri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Çalışma Bulguları IV.Ebeveynlere İlişkin Bulgular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Çalışma Bulguları V. Yaşanılan Çevre</vt:lpstr>
      <vt:lpstr>PowerPoint Sunusu</vt:lpstr>
      <vt:lpstr>PowerPoint Sunusu</vt:lpstr>
      <vt:lpstr>PowerPoint Sunusu</vt:lpstr>
      <vt:lpstr>Çalışma Bulguları VI. Kuzey Kıbrıs’ta Yaşam ve Sorunlar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Artı Araştırma Ltd.</dc:creator>
  <cp:lastModifiedBy>Caner Arca</cp:lastModifiedBy>
  <cp:revision>1155</cp:revision>
  <cp:lastPrinted>2018-08-02T11:08:47Z</cp:lastPrinted>
  <dcterms:created xsi:type="dcterms:W3CDTF">2013-08-18T06:53:21Z</dcterms:created>
  <dcterms:modified xsi:type="dcterms:W3CDTF">2018-08-31T05:57:43Z</dcterms:modified>
</cp:coreProperties>
</file>